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4" r:id="rId3"/>
    <p:sldId id="282" r:id="rId4"/>
    <p:sldId id="291" r:id="rId5"/>
    <p:sldId id="290" r:id="rId6"/>
    <p:sldId id="296" r:id="rId7"/>
    <p:sldId id="295" r:id="rId8"/>
    <p:sldId id="284" r:id="rId9"/>
  </p:sldIdLst>
  <p:sldSz cx="9144000" cy="6858000" type="screen4x3"/>
  <p:notesSz cx="6781800" cy="9926638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08" autoAdjust="0"/>
    <p:restoredTop sz="94660"/>
  </p:normalViewPr>
  <p:slideViewPr>
    <p:cSldViewPr>
      <p:cViewPr varScale="1">
        <p:scale>
          <a:sx n="105" d="100"/>
          <a:sy n="105" d="100"/>
        </p:scale>
        <p:origin x="184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2017-08-18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20896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2017-08-18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00984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2017-08-18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64925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2017-08-18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84638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2017-08-18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86776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2017-08-18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0068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2017-08-18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16605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2017-08-18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43893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2017-08-18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19350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2017-08-18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76505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2017-08-18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76233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AA97E-4F1E-4260-96C5-6931F034247A}" type="datetimeFigureOut">
              <a:rPr lang="lt-LT" smtClean="0"/>
              <a:t>2017-08-18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51516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628800"/>
            <a:ext cx="8066522" cy="2952328"/>
          </a:xfrm>
        </p:spPr>
        <p:txBody>
          <a:bodyPr>
            <a:normAutofit/>
          </a:bodyPr>
          <a:lstStyle/>
          <a:p>
            <a:r>
              <a:rPr lang="lt-LT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AUTOMATINIS MUITINĖS DEKLARACIJŲ ĮFORMINIMAS</a:t>
            </a:r>
            <a:br>
              <a:rPr lang="lt-LT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lt-L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lt-L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742" y="5373216"/>
            <a:ext cx="45720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lt-LT" altLang="lt-LT" sz="1400" b="1" dirty="0" smtClean="0">
                <a:solidFill>
                  <a:srgbClr val="000000"/>
                </a:solidFill>
                <a:cs typeface="Arial" charset="0"/>
              </a:rPr>
              <a:t>Muitinės departamento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lt-LT" altLang="lt-LT" sz="1400" b="1" dirty="0" smtClean="0">
                <a:solidFill>
                  <a:srgbClr val="000000"/>
                </a:solidFill>
                <a:cs typeface="Arial" charset="0"/>
              </a:rPr>
              <a:t>Muitinės procedūrų skyrus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lt-LT" altLang="lt-LT" sz="1400" b="1" dirty="0" smtClean="0">
                <a:solidFill>
                  <a:srgbClr val="000000"/>
                </a:solidFill>
                <a:cs typeface="Arial" charset="0"/>
              </a:rPr>
              <a:t>2017-08-18</a:t>
            </a:r>
            <a:endParaRPr lang="lt-LT" altLang="lt-LT" sz="1400" b="1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25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203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lt-LT" b="1" dirty="0" smtClean="0"/>
              <a:t> Automatinis </a:t>
            </a:r>
            <a:r>
              <a:rPr lang="lt-LT" b="1" dirty="0"/>
              <a:t>deklaracijų </a:t>
            </a:r>
            <a:r>
              <a:rPr lang="lt-LT" b="1" dirty="0" smtClean="0"/>
              <a:t>įforminimas</a:t>
            </a:r>
            <a:r>
              <a:rPr lang="lt-LT" b="1" dirty="0"/>
              <a:t/>
            </a:r>
            <a:br>
              <a:rPr lang="lt-LT" b="1" dirty="0"/>
            </a:b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lt-LT" b="1" dirty="0" smtClean="0"/>
              <a:t>El. importo ir eksporto deklaracijoms automatiškai suteikiamas registracijos numeris (MRN)</a:t>
            </a:r>
          </a:p>
          <a:p>
            <a:r>
              <a:rPr lang="lt-LT" b="1" dirty="0" smtClean="0"/>
              <a:t>Jei netikrinama – automatiškai įforminama muitinės deklaracija</a:t>
            </a:r>
          </a:p>
          <a:p>
            <a:r>
              <a:rPr lang="lt-LT" b="1" dirty="0" smtClean="0"/>
              <a:t>Asmuo sužino apie muitinės sprendimą tikrinti dokumentus arba prekes, gaudamas atitinką el. pranešimą 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468608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4624"/>
            <a:ext cx="8229600" cy="1052736"/>
          </a:xfrm>
        </p:spPr>
        <p:txBody>
          <a:bodyPr>
            <a:normAutofit/>
          </a:bodyPr>
          <a:lstStyle/>
          <a:p>
            <a:r>
              <a:rPr lang="lt-LT" b="1" dirty="0" smtClean="0"/>
              <a:t>Laikinasis saugojimas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097360"/>
            <a:ext cx="8661648" cy="4779912"/>
          </a:xfrm>
        </p:spPr>
        <p:txBody>
          <a:bodyPr>
            <a:normAutofit lnSpcReduction="10000"/>
          </a:bodyPr>
          <a:lstStyle/>
          <a:p>
            <a:r>
              <a:rPr lang="lt-LT" b="1" dirty="0" smtClean="0"/>
              <a:t>LSD priimama ir įforminama automatiškai</a:t>
            </a:r>
          </a:p>
          <a:p>
            <a:r>
              <a:rPr lang="lt-LT" b="1" dirty="0" smtClean="0"/>
              <a:t>Prekių laikinojo saugojimo terminas – 90 d. (nuo žinutės apie prekių pateikimą gavimo sistemoje)</a:t>
            </a:r>
          </a:p>
          <a:p>
            <a:r>
              <a:rPr lang="lt-LT" b="1" dirty="0" smtClean="0"/>
              <a:t>Prekių laikinojo saugojimo terminas – negali būti pratęstas</a:t>
            </a:r>
          </a:p>
          <a:p>
            <a:r>
              <a:rPr lang="lt-LT" b="1" dirty="0" smtClean="0"/>
              <a:t>Muitinė operatyviai kontroliuoja asmens vedamą laikinai saugomų prekių apskaitą </a:t>
            </a:r>
          </a:p>
          <a:p>
            <a:r>
              <a:rPr lang="lt-LT" b="1" dirty="0"/>
              <a:t>Verslas privalo visada pateikti el. pranešimą </a:t>
            </a:r>
            <a:r>
              <a:rPr lang="lt-LT" b="1" i="1" u="sng" dirty="0"/>
              <a:t>IELB20LT</a:t>
            </a:r>
            <a:r>
              <a:rPr lang="lt-LT" b="1" i="1" dirty="0"/>
              <a:t> </a:t>
            </a:r>
          </a:p>
          <a:p>
            <a:endParaRPr lang="lt-LT" dirty="0"/>
          </a:p>
          <a:p>
            <a:endParaRPr lang="lt-LT" b="1" dirty="0"/>
          </a:p>
        </p:txBody>
      </p:sp>
    </p:spTree>
    <p:extLst>
      <p:ext uri="{BB962C8B-B14F-4D97-AF65-F5344CB8AC3E}">
        <p14:creationId xmlns:p14="http://schemas.microsoft.com/office/powerpoint/2010/main" val="47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b="1" dirty="0"/>
              <a:t>Dokumentų pateikimas muitinei </a:t>
            </a:r>
            <a:br>
              <a:rPr lang="lt-LT" b="1" dirty="0"/>
            </a:b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lt-LT" sz="12000" b="1" dirty="0" smtClean="0"/>
              <a:t>Sąjungos muitinės kodekso 163 str. </a:t>
            </a:r>
          </a:p>
          <a:p>
            <a:pPr algn="just"/>
            <a:r>
              <a:rPr lang="lt-LT" sz="12000" b="1" dirty="0" smtClean="0"/>
              <a:t>IM ar EK deklaraciją papildantys dokumentai </a:t>
            </a:r>
            <a:r>
              <a:rPr lang="lt-LT" sz="12000" b="1" dirty="0"/>
              <a:t>teikiami tik tada, kai to </a:t>
            </a:r>
            <a:r>
              <a:rPr lang="lt-LT" sz="12000" b="1" dirty="0" smtClean="0"/>
              <a:t>paprašo muitinė (el. pranešimu)</a:t>
            </a:r>
          </a:p>
          <a:p>
            <a:pPr algn="just"/>
            <a:r>
              <a:rPr lang="lt-LT" sz="12000" b="1" dirty="0"/>
              <a:t>teikiami </a:t>
            </a:r>
            <a:r>
              <a:rPr lang="lt-LT" sz="12000" b="1" dirty="0" smtClean="0"/>
              <a:t>skenuoti tik </a:t>
            </a:r>
            <a:r>
              <a:rPr lang="lt-LT" sz="12000" b="1" dirty="0"/>
              <a:t>tie dokumentai, kurių konkrečiai yra </a:t>
            </a:r>
            <a:r>
              <a:rPr lang="lt-LT" sz="12000" b="1" dirty="0" smtClean="0"/>
              <a:t>prašoma (el. pranešimu)</a:t>
            </a:r>
          </a:p>
          <a:p>
            <a:pPr algn="just"/>
            <a:r>
              <a:rPr lang="lt-LT" sz="12000" b="1" dirty="0" smtClean="0"/>
              <a:t>Skenuota vienkartinė garantija (popierinė) </a:t>
            </a:r>
          </a:p>
          <a:p>
            <a:pPr algn="just"/>
            <a:r>
              <a:rPr lang="lt-LT" sz="12000" b="1" dirty="0"/>
              <a:t>„Popierinės“ muitinės vertės deklaracijos (D.V.1) LR muitinei teikti nereikia</a:t>
            </a:r>
          </a:p>
          <a:p>
            <a:pPr algn="just"/>
            <a:r>
              <a:rPr lang="lt-LT" sz="12000" b="1" dirty="0" smtClean="0"/>
              <a:t>Asmuo pats gali registruoti transporto priemonės atvykimą į išvežimo įstaigą (manifestas)</a:t>
            </a:r>
            <a:endParaRPr lang="lt-LT" sz="12000" b="1" dirty="0"/>
          </a:p>
          <a:p>
            <a:pPr algn="just"/>
            <a:endParaRPr lang="lt-LT" sz="12800" dirty="0"/>
          </a:p>
          <a:p>
            <a:pPr marL="0" indent="0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678161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0"/>
            <a:ext cx="7787208" cy="908720"/>
          </a:xfrm>
        </p:spPr>
        <p:txBody>
          <a:bodyPr>
            <a:normAutofit/>
          </a:bodyPr>
          <a:lstStyle/>
          <a:p>
            <a:r>
              <a:rPr lang="lt-LT" b="1" dirty="0" smtClean="0"/>
              <a:t>Duomenų </a:t>
            </a:r>
            <a:r>
              <a:rPr lang="lt-LT" b="1" dirty="0"/>
              <a:t>tikrinimas </a:t>
            </a:r>
            <a:r>
              <a:rPr lang="lt-LT" b="1" dirty="0" smtClean="0"/>
              <a:t>realiu </a:t>
            </a:r>
            <a:r>
              <a:rPr lang="lt-LT" b="1" dirty="0"/>
              <a:t>laiku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457200" indent="-457200" algn="just"/>
            <a:r>
              <a:rPr lang="lt-LT" sz="2800" b="1" dirty="0" smtClean="0"/>
              <a:t>tikrinama ES valstybės narės suteiktas PVM mokėtoją kodas („42 procedūra“)</a:t>
            </a:r>
            <a:endParaRPr lang="lt-LT" sz="2800" b="1" dirty="0"/>
          </a:p>
          <a:p>
            <a:pPr marL="457200" indent="-457200"/>
            <a:r>
              <a:rPr lang="lt-LT" sz="2800" b="1" dirty="0" smtClean="0"/>
              <a:t>tikrinama LR išduotų AGRIM/AGREX </a:t>
            </a:r>
            <a:r>
              <a:rPr lang="lt-LT" sz="2800" b="1" dirty="0"/>
              <a:t>licencijų </a:t>
            </a:r>
            <a:r>
              <a:rPr lang="lt-LT" sz="2800" b="1" dirty="0" smtClean="0"/>
              <a:t>duomenys</a:t>
            </a:r>
          </a:p>
          <a:p>
            <a:pPr marL="457200" indent="-457200"/>
            <a:r>
              <a:rPr lang="lt-LT" sz="2800" b="1" dirty="0" smtClean="0"/>
              <a:t>tikrinama LR muitinėje registruotos el. vienkartinės garantijos</a:t>
            </a:r>
          </a:p>
          <a:p>
            <a:pPr marL="457200" indent="-457200"/>
            <a:r>
              <a:rPr lang="lt-LT" sz="2800" b="1" dirty="0" smtClean="0"/>
              <a:t>tikrinama akcizais apmokestinamos prekės, nurodomos e-AD (eksporto ir importo atvejais)  </a:t>
            </a:r>
          </a:p>
          <a:p>
            <a:pPr marL="457200" indent="-457200"/>
            <a:r>
              <a:rPr lang="lt-LT" sz="2800" b="1" dirty="0" smtClean="0"/>
              <a:t>asmeniui suteiktas REX kodas</a:t>
            </a:r>
          </a:p>
          <a:p>
            <a:pPr marL="457200" indent="-457200"/>
            <a:r>
              <a:rPr lang="lt-LT" sz="2800" b="1" dirty="0" smtClean="0"/>
              <a:t>deklaruojamos muitinės vertės elementai</a:t>
            </a:r>
          </a:p>
          <a:p>
            <a:pPr marL="457200" indent="-457200"/>
            <a:endParaRPr lang="lt-LT" b="1" dirty="0" smtClean="0"/>
          </a:p>
          <a:p>
            <a:pPr marL="457200" indent="-457200"/>
            <a:endParaRPr lang="lt-LT" b="1" dirty="0" smtClean="0"/>
          </a:p>
          <a:p>
            <a:pPr marL="457200" indent="-457200"/>
            <a:endParaRPr lang="lt-LT" b="1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171330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lt-LT" b="1" dirty="0"/>
              <a:t>Automatinis deklaracijų įforminimas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t-LT" b="1" dirty="0" smtClean="0"/>
          </a:p>
          <a:p>
            <a:endParaRPr lang="lt-LT" b="1" dirty="0"/>
          </a:p>
          <a:p>
            <a:r>
              <a:rPr lang="lt-LT" b="1" dirty="0" smtClean="0"/>
              <a:t>Supaprastinimai </a:t>
            </a:r>
            <a:r>
              <a:rPr lang="lt-LT" b="1" dirty="0"/>
              <a:t>– asmuo gali kreiptis į TM, išdavusiai leidimą, dėl </a:t>
            </a:r>
            <a:r>
              <a:rPr lang="lt-LT" b="1" dirty="0" smtClean="0"/>
              <a:t>aptarnavimo sutarties tikslinimo</a:t>
            </a:r>
            <a:endParaRPr lang="lt-LT" b="1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647829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0"/>
            <a:ext cx="8686800" cy="908720"/>
          </a:xfrm>
        </p:spPr>
        <p:txBody>
          <a:bodyPr/>
          <a:lstStyle/>
          <a:p>
            <a:r>
              <a:rPr lang="lt-LT" b="1" dirty="0"/>
              <a:t>Automatinis deklaracijų įforminimas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t-LT" dirty="0" smtClean="0"/>
          </a:p>
          <a:p>
            <a:endParaRPr lang="lt-LT" dirty="0"/>
          </a:p>
          <a:p>
            <a:endParaRPr lang="lt-LT" dirty="0"/>
          </a:p>
        </p:txBody>
      </p:sp>
      <p:pic>
        <p:nvPicPr>
          <p:cNvPr id="4" name="Picture 13" descr="question-ke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1" y="1772816"/>
            <a:ext cx="4267631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681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lt-LT" altLang="lt-LT" sz="4800" smtClean="0">
              <a:latin typeface="Arial Unicode MS" pitchFamily="34" charset="-128"/>
            </a:endParaRPr>
          </a:p>
          <a:p>
            <a:pPr algn="ctr">
              <a:buFont typeface="Wingdings" pitchFamily="2" charset="2"/>
              <a:buNone/>
            </a:pPr>
            <a:r>
              <a:rPr lang="lt-LT" altLang="lt-LT" sz="6600" i="1" smtClean="0">
                <a:latin typeface="Candara" pitchFamily="34" charset="0"/>
              </a:rPr>
              <a:t>A</a:t>
            </a:r>
            <a:r>
              <a:rPr lang="lt-LT" altLang="lt-LT" sz="6000" i="1" smtClean="0">
                <a:latin typeface="Candara" pitchFamily="34" charset="0"/>
              </a:rPr>
              <a:t>č</a:t>
            </a:r>
            <a:r>
              <a:rPr lang="lt-LT" altLang="lt-LT" sz="6600" i="1" smtClean="0">
                <a:latin typeface="Candara" pitchFamily="34" charset="0"/>
              </a:rPr>
              <a:t>i</a:t>
            </a:r>
            <a:r>
              <a:rPr lang="lt-LT" altLang="lt-LT" sz="6000" i="1" smtClean="0">
                <a:latin typeface="Candara" pitchFamily="34" charset="0"/>
              </a:rPr>
              <a:t>ū</a:t>
            </a:r>
            <a:r>
              <a:rPr lang="lt-LT" altLang="lt-LT" sz="6600" i="1" smtClean="0">
                <a:latin typeface="Candara" pitchFamily="34" charset="0"/>
              </a:rPr>
              <a:t> u</a:t>
            </a:r>
            <a:r>
              <a:rPr lang="lt-LT" altLang="lt-LT" sz="6000" i="1" smtClean="0">
                <a:latin typeface="Candara" pitchFamily="34" charset="0"/>
              </a:rPr>
              <a:t>ž</a:t>
            </a:r>
            <a:r>
              <a:rPr lang="lt-LT" altLang="lt-LT" sz="6600" i="1" smtClean="0">
                <a:latin typeface="Candara" pitchFamily="34" charset="0"/>
              </a:rPr>
              <a:t> d</a:t>
            </a:r>
            <a:r>
              <a:rPr lang="lt-LT" altLang="lt-LT" sz="6000" i="1" smtClean="0">
                <a:latin typeface="Candara" pitchFamily="34" charset="0"/>
              </a:rPr>
              <a:t>ė</a:t>
            </a:r>
            <a:r>
              <a:rPr lang="lt-LT" altLang="lt-LT" sz="6600" i="1" smtClean="0">
                <a:latin typeface="Candara" pitchFamily="34" charset="0"/>
              </a:rPr>
              <a:t>mes</a:t>
            </a:r>
            <a:r>
              <a:rPr lang="lt-LT" altLang="lt-LT" sz="6000" i="1" smtClean="0">
                <a:latin typeface="Candara" pitchFamily="34" charset="0"/>
              </a:rPr>
              <a:t>į </a:t>
            </a:r>
            <a:r>
              <a:rPr lang="en-US" altLang="lt-LT" sz="8800" i="1" dirty="0" smtClean="0">
                <a:latin typeface="Candara" pitchFamily="34" charset="0"/>
              </a:rPr>
              <a:t>!</a:t>
            </a:r>
            <a:endParaRPr lang="lt-LT" altLang="lt-LT" sz="8800" i="1" dirty="0" smtClean="0"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21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1676</TotalTime>
  <Words>249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Unicode MS</vt:lpstr>
      <vt:lpstr>Calibri</vt:lpstr>
      <vt:lpstr>Candara</vt:lpstr>
      <vt:lpstr>Wingdings</vt:lpstr>
      <vt:lpstr>Office Theme</vt:lpstr>
      <vt:lpstr>AUTOMATINIS MUITINĖS DEKLARACIJŲ ĮFORMINIMAS  </vt:lpstr>
      <vt:lpstr> Automatinis deklaracijų įforminimas </vt:lpstr>
      <vt:lpstr>Laikinasis saugojimas</vt:lpstr>
      <vt:lpstr>Dokumentų pateikimas muitinei  </vt:lpstr>
      <vt:lpstr>Duomenų tikrinimas realiu laiku</vt:lpstr>
      <vt:lpstr>Automatinis deklaracijų įforminimas</vt:lpstr>
      <vt:lpstr>Automatinis deklaracijų įforminimas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Международный проект по ускорению перевоза товаров через Литовско-Белорусскую границу</dc:title>
  <dc:creator>Laimis Žlabys</dc:creator>
  <cp:lastModifiedBy>Neringa Motiejūnaitė</cp:lastModifiedBy>
  <cp:revision>156</cp:revision>
  <cp:lastPrinted>2016-12-15T07:13:03Z</cp:lastPrinted>
  <dcterms:created xsi:type="dcterms:W3CDTF">2016-11-04T09:01:11Z</dcterms:created>
  <dcterms:modified xsi:type="dcterms:W3CDTF">2017-08-18T06:55:34Z</dcterms:modified>
</cp:coreProperties>
</file>