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7" r:id="rId4"/>
    <p:sldId id="290" r:id="rId5"/>
    <p:sldId id="291" r:id="rId6"/>
    <p:sldId id="261" r:id="rId7"/>
    <p:sldId id="289" r:id="rId8"/>
    <p:sldId id="273" r:id="rId9"/>
    <p:sldId id="288" r:id="rId10"/>
    <p:sldId id="269" r:id="rId11"/>
  </p:sldIdLst>
  <p:sldSz cx="9144000" cy="6858000" type="screen4x3"/>
  <p:notesSz cx="6781800" cy="9926638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545" autoAdjust="0"/>
    <p:restoredTop sz="94660"/>
  </p:normalViewPr>
  <p:slideViewPr>
    <p:cSldViewPr>
      <p:cViewPr varScale="1">
        <p:scale>
          <a:sx n="107" d="100"/>
          <a:sy n="107" d="100"/>
        </p:scale>
        <p:origin x="-18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120896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0098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6492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84638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86776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006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91660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4389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019350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6505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77623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t-L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t-L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4AA97E-4F1E-4260-96C5-6931F034247A}" type="datetimeFigureOut">
              <a:rPr lang="lt-LT" smtClean="0"/>
              <a:t>2017.08.17</a:t>
            </a:fld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5C082-BAEB-47D8-BDA7-F1849CF3AD7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51516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gif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lt/url?sa=i&amp;rct=j&amp;q=&amp;esrc=s&amp;source=images&amp;cd=&amp;ved=0ahUKEwjq6Z2x347QAhWGXRoKHWI6CT4QjRwIBw&amp;url=http://www.santikatravel.lt/lt/kitos-paslaugos/vizos/&amp;bvm=bv.137901846,d.bGg&amp;psig=AFQjCNFNt1WG9AG4sy3pZZQCZSRyoWz83g&amp;ust=1478333786507698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lt/url?sa=i&amp;rct=j&amp;q=&amp;esrc=s&amp;source=images&amp;cd=&amp;cad=rja&amp;uact=8&amp;ved=&amp;url=http://fta.miti.gov.my/&amp;bvm=bv.137901846,d.bGg&amp;psig=AFQjCNFvoEmO7MC-a5vSjSsLFhIMVTAnPw&amp;ust=1478336933655624" TargetMode="External"/><Relationship Id="rId11" Type="http://schemas.openxmlformats.org/officeDocument/2006/relationships/image" Target="../media/image8.emf"/><Relationship Id="rId5" Type="http://schemas.openxmlformats.org/officeDocument/2006/relationships/image" Target="../media/image4.png"/><Relationship Id="rId10" Type="http://schemas.openxmlformats.org/officeDocument/2006/relationships/image" Target="../media/image7.jpg"/><Relationship Id="rId4" Type="http://schemas.openxmlformats.org/officeDocument/2006/relationships/hyperlink" Target="http://www.google.lt/url?sa=i&amp;rct=j&amp;q=&amp;esrc=s&amp;source=images&amp;cd=&amp;cad=rja&amp;uact=8&amp;ved=0ahUKEwi9gO6D4I7QAhWG7hoKHYMyCm4QjRwIBw&amp;url=http://www.dosmanzanas.com/2015/11/el-parlamento-de-lituania-rehusa-votar-una-ley-contra-la-propaganda-homosexual.html&amp;bvm=bv.137901846,d.bGg&amp;psig=AFQjCNEfOPyyfFfvK3q8Yod5sEESzljqYQ&amp;ust=1478336811707520" TargetMode="External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lt/url?sa=i&amp;rct=j&amp;q=&amp;esrc=s&amp;source=images&amp;cd=&amp;ved=0ahUKEwjq6Z2x347QAhWGXRoKHWI6CT4QjRwIBw&amp;url=http://www.santikatravel.lt/lt/kitos-paslaugos/vizos/&amp;bvm=bv.137901846,d.bGg&amp;psig=AFQjCNFNt1WG9AG4sy3pZZQCZSRyoWz83g&amp;ust=1478333786507698" TargetMode="External"/><Relationship Id="rId3" Type="http://schemas.openxmlformats.org/officeDocument/2006/relationships/image" Target="../media/image3.png"/><Relationship Id="rId7" Type="http://schemas.openxmlformats.org/officeDocument/2006/relationships/image" Target="../media/image5.jpeg"/><Relationship Id="rId12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lt/url?sa=i&amp;rct=j&amp;q=&amp;esrc=s&amp;source=images&amp;cd=&amp;cad=rja&amp;uact=8&amp;ved=&amp;url=http://fta.miti.gov.my/&amp;bvm=bv.137901846,d.bGg&amp;psig=AFQjCNFvoEmO7MC-a5vSjSsLFhIMVTAnPw&amp;ust=1478336933655624" TargetMode="External"/><Relationship Id="rId11" Type="http://schemas.openxmlformats.org/officeDocument/2006/relationships/image" Target="../media/image8.emf"/><Relationship Id="rId5" Type="http://schemas.openxmlformats.org/officeDocument/2006/relationships/image" Target="../media/image4.png"/><Relationship Id="rId10" Type="http://schemas.openxmlformats.org/officeDocument/2006/relationships/image" Target="../media/image7.jpg"/><Relationship Id="rId4" Type="http://schemas.openxmlformats.org/officeDocument/2006/relationships/hyperlink" Target="http://www.google.lt/url?sa=i&amp;rct=j&amp;q=&amp;esrc=s&amp;source=images&amp;cd=&amp;cad=rja&amp;uact=8&amp;ved=0ahUKEwi9gO6D4I7QAhWG7hoKHYMyCm4QjRwIBw&amp;url=http://www.dosmanzanas.com/2015/11/el-parlamento-de-lituania-rehusa-votar-una-ley-contra-la-propaganda-homosexual.html&amp;bvm=bv.137901846,d.bGg&amp;psig=AFQjCNEfOPyyfFfvK3q8Yod5sEESzljqYQ&amp;ust=1478336811707520" TargetMode="External"/><Relationship Id="rId9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jpeg"/><Relationship Id="rId3" Type="http://schemas.openxmlformats.org/officeDocument/2006/relationships/image" Target="../media/image3.png"/><Relationship Id="rId7" Type="http://schemas.openxmlformats.org/officeDocument/2006/relationships/hyperlink" Target="http://www.google.lt/url?sa=i&amp;rct=j&amp;q=&amp;esrc=s&amp;source=images&amp;cd=&amp;cad=rja&amp;uact=8&amp;ved=0ahUKEwi9gO6D4I7QAhWG7hoKHYMyCm4QjRwIBw&amp;url=http://www.dosmanzanas.com/2015/11/el-parlamento-de-lituania-rehusa-votar-una-ley-contra-la-propaganda-homosexual.html&amp;bvm=bv.137901846,d.bGg&amp;psig=AFQjCNEfOPyyfFfvK3q8Yod5sEESzljqYQ&amp;ust=1478336811707520" TargetMode="External"/><Relationship Id="rId12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11" Type="http://schemas.openxmlformats.org/officeDocument/2006/relationships/hyperlink" Target="http://www.google.lt/url?sa=i&amp;rct=j&amp;q=&amp;esrc=s&amp;source=images&amp;cd=&amp;ved=0ahUKEwjq6Z2x347QAhWGXRoKHWI6CT4QjRwIBw&amp;url=http://www.santikatravel.lt/lt/kitos-paslaugos/vizos/&amp;bvm=bv.137901846,d.bGg&amp;psig=AFQjCNFNt1WG9AG4sy3pZZQCZSRyoWz83g&amp;ust=1478333786507698" TargetMode="External"/><Relationship Id="rId5" Type="http://schemas.openxmlformats.org/officeDocument/2006/relationships/image" Target="../media/image10.jpeg"/><Relationship Id="rId10" Type="http://schemas.openxmlformats.org/officeDocument/2006/relationships/image" Target="../media/image5.jpeg"/><Relationship Id="rId4" Type="http://schemas.openxmlformats.org/officeDocument/2006/relationships/hyperlink" Target="http://www.google.lt/url?sa=i&amp;rct=j&amp;q=&amp;esrc=s&amp;source=images&amp;cd=&amp;cad=rja&amp;uact=8&amp;ved=0ahUKEwi56926g5vQAhUCBSwKHUn2BegQjRwIBw&amp;url=http://www.123rf.com/photo_16739249_abstract-word-cloud-for-customs-with-related-tags-and-terms.html&amp;psig=AFQjCNH_61Gb3NnSQnNrXPUEIVLZEJu5sw&amp;ust=1478758628322997" TargetMode="External"/><Relationship Id="rId9" Type="http://schemas.openxmlformats.org/officeDocument/2006/relationships/hyperlink" Target="http://www.google.lt/url?sa=i&amp;rct=j&amp;q=&amp;esrc=s&amp;source=images&amp;cd=&amp;cad=rja&amp;uact=8&amp;ved=&amp;url=http://fta.miti.gov.my/&amp;bvm=bv.137901846,d.bGg&amp;psig=AFQjCNFvoEmO7MC-a5vSjSsLFhIMVTAnPw&amp;ust=1478336933655624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3410" y="1628800"/>
            <a:ext cx="8062664" cy="2088232"/>
          </a:xfrm>
        </p:spPr>
        <p:txBody>
          <a:bodyPr>
            <a:normAutofit fontScale="90000"/>
          </a:bodyPr>
          <a:lstStyle/>
          <a:p>
            <a:r>
              <a:rPr lang="lt-L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ELEKTRONINIS EKSPORTO MANIFESTAS</a:t>
            </a:r>
            <a:br>
              <a:rPr lang="lt-LT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lt-LT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742" y="5373216"/>
            <a:ext cx="4572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Muitinės departamento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lt-LT" altLang="lt-LT" sz="1400" b="1" dirty="0" smtClean="0">
                <a:solidFill>
                  <a:srgbClr val="000000"/>
                </a:solidFill>
                <a:cs typeface="Arial" charset="0"/>
              </a:rPr>
              <a:t>Muitinės procedūrų skyrus </a:t>
            </a:r>
            <a:endParaRPr lang="lt-LT" altLang="lt-LT" sz="1400" b="1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25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552" y="80962"/>
            <a:ext cx="7715250" cy="990600"/>
          </a:xfrm>
        </p:spPr>
        <p:txBody>
          <a:bodyPr/>
          <a:lstStyle/>
          <a:p>
            <a:r>
              <a:rPr lang="lt-LT" altLang="lt-LT" dirty="0" smtClean="0"/>
              <a:t>Klausimai ? </a:t>
            </a:r>
          </a:p>
        </p:txBody>
      </p:sp>
      <p:pic>
        <p:nvPicPr>
          <p:cNvPr id="42" name="Picture 7" descr="qan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4607" y="4509120"/>
            <a:ext cx="3492500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11" descr="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157" y="4509120"/>
            <a:ext cx="3671888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Picture 13" descr="question-ke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7" y="4509120"/>
            <a:ext cx="2051050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" name="Picture 15" descr="Animated-gif-spinning-question-mark-picture-moving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6554" y="1071562"/>
            <a:ext cx="176212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567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lt-LT" b="1" dirty="0" smtClean="0"/>
              <a:t>Eksporto manifestas (1)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lt-LT" dirty="0" smtClean="0"/>
              <a:t>Taikoma tik išgabenimams per LT (eksporto procedūroms, pradėtoms LT ir kt. Sąjungos šalyse):</a:t>
            </a:r>
          </a:p>
          <a:p>
            <a:pPr algn="just">
              <a:buFontTx/>
              <a:buChar char="-"/>
            </a:pPr>
            <a:r>
              <a:rPr lang="lt-LT" dirty="0" smtClean="0"/>
              <a:t>pasienyje veikiančias išvežimo įstaigas (kai tranzito procedūra netaikoma)</a:t>
            </a:r>
          </a:p>
          <a:p>
            <a:pPr algn="just">
              <a:buFontTx/>
              <a:buChar char="-"/>
            </a:pPr>
            <a:r>
              <a:rPr lang="lt-LT" dirty="0" smtClean="0"/>
              <a:t>šalies viduje </a:t>
            </a:r>
            <a:r>
              <a:rPr lang="lt-LT" dirty="0"/>
              <a:t>veikiančias išvežimo įstaigas (kai </a:t>
            </a:r>
            <a:r>
              <a:rPr lang="lt-LT" dirty="0" smtClean="0"/>
              <a:t>taikoma tranzito procedūra su TIR knygele)</a:t>
            </a:r>
          </a:p>
          <a:p>
            <a:pPr algn="just"/>
            <a:r>
              <a:rPr lang="lt-LT" b="1" dirty="0" smtClean="0"/>
              <a:t>Manifestas:</a:t>
            </a:r>
          </a:p>
          <a:p>
            <a:pPr marL="0" indent="0" algn="just">
              <a:buNone/>
            </a:pPr>
            <a:r>
              <a:rPr lang="lt-LT" b="1" dirty="0" smtClean="0"/>
              <a:t> </a:t>
            </a:r>
            <a:r>
              <a:rPr lang="lt-LT" dirty="0" smtClean="0"/>
              <a:t>- apjungiantis kelias eksporto deklaracijas (prekės išleistos eksporto įstaigose)</a:t>
            </a:r>
          </a:p>
          <a:p>
            <a:pPr marL="0" indent="0" algn="just">
              <a:buNone/>
            </a:pPr>
            <a:r>
              <a:rPr lang="lt-LT" dirty="0" smtClean="0"/>
              <a:t>- skaidantis vieną eksporto deklaraciją į gabenimus dalimis </a:t>
            </a:r>
          </a:p>
        </p:txBody>
      </p:sp>
    </p:spTree>
    <p:extLst>
      <p:ext uri="{BB962C8B-B14F-4D97-AF65-F5344CB8AC3E}">
        <p14:creationId xmlns:p14="http://schemas.microsoft.com/office/powerpoint/2010/main" val="115014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lt-LT" b="1" dirty="0" smtClean="0"/>
              <a:t>Eksporto manifestas (2)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r>
              <a:rPr lang="lt-LT" b="1" dirty="0" smtClean="0"/>
              <a:t>Svarbus akcentas:</a:t>
            </a:r>
            <a:endParaRPr lang="lt-LT" b="1" dirty="0"/>
          </a:p>
          <a:p>
            <a:pPr marL="0" indent="0" algn="just">
              <a:buNone/>
            </a:pPr>
            <a:r>
              <a:rPr lang="lt-LT" dirty="0" smtClean="0"/>
              <a:t>	Muitinės išvežimo įstaiga, pradėjusi eksporto deklaracijos skaidymą dalimis, bus atsakinga už tokio skaidymo priežiūrą, todėl  pradėjus skaidymą nebus galima pateikti likusių skaidomų prekių </a:t>
            </a:r>
            <a:r>
              <a:rPr lang="lt-LT" u="sng" dirty="0" smtClean="0"/>
              <a:t>kitai</a:t>
            </a:r>
            <a:r>
              <a:rPr lang="lt-LT" dirty="0" smtClean="0"/>
              <a:t> muitinės išvežimo įstaigai</a:t>
            </a:r>
          </a:p>
          <a:p>
            <a:pPr marL="0" indent="0" algn="just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94491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lt-LT" b="1" dirty="0" smtClean="0"/>
              <a:t>Eksporto manifestas (3)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lt-LT" dirty="0" smtClean="0"/>
              <a:t>Išvežimo muitinės įstaigai siunčiami:</a:t>
            </a:r>
          </a:p>
          <a:p>
            <a:pPr marL="0" indent="0" algn="just">
              <a:buNone/>
            </a:pPr>
            <a:r>
              <a:rPr lang="lt-LT" dirty="0" smtClean="0"/>
              <a:t>- atvykimo pranešimai kiekvienai eksporto deklaracijai</a:t>
            </a:r>
          </a:p>
          <a:p>
            <a:pPr algn="just">
              <a:buFontTx/>
              <a:buChar char="-"/>
            </a:pPr>
            <a:r>
              <a:rPr lang="lt-LT" dirty="0" smtClean="0"/>
              <a:t>manifesto duomenys </a:t>
            </a:r>
          </a:p>
          <a:p>
            <a:pPr algn="just">
              <a:buFontTx/>
              <a:buChar char="-"/>
            </a:pPr>
            <a:r>
              <a:rPr lang="lt-LT" dirty="0" smtClean="0"/>
              <a:t>TIR duomenys, kai taikoma paskesnė tranzito procedūra (šiuo atveju išvežimo įstaiga šalies viduje yra ir išvykimo įstaiga)</a:t>
            </a:r>
          </a:p>
          <a:p>
            <a:pPr algn="just"/>
            <a:r>
              <a:rPr lang="lt-LT" dirty="0" smtClean="0"/>
              <a:t>Specialiųjų </a:t>
            </a:r>
            <a:r>
              <a:rPr lang="lt-LT" dirty="0"/>
              <a:t>plombų naudojimas vykimui į išvežimo muitinės įstaigas (įrašomos transporto dokumentuose)</a:t>
            </a:r>
          </a:p>
          <a:p>
            <a:pPr marL="0" indent="0" algn="just">
              <a:buNone/>
            </a:pP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74191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lt-LT" b="1" dirty="0" smtClean="0"/>
              <a:t>Specialiosios plombos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r>
              <a:rPr lang="lt-LT" b="1" dirty="0"/>
              <a:t>Teisinis pagrindas:</a:t>
            </a:r>
          </a:p>
          <a:p>
            <a:pPr marL="0" indent="0" algn="just">
              <a:buNone/>
            </a:pPr>
            <a:r>
              <a:rPr lang="lt-LT" dirty="0">
                <a:cs typeface="Arial" panose="020B0604020202020204" pitchFamily="34" charset="0"/>
              </a:rPr>
              <a:t>MD GD 2017 m. </a:t>
            </a:r>
            <a:r>
              <a:rPr lang="lt-LT" dirty="0" smtClean="0">
                <a:cs typeface="Arial" panose="020B0604020202020204" pitchFamily="34" charset="0"/>
              </a:rPr>
              <a:t>birželio 16 </a:t>
            </a:r>
            <a:r>
              <a:rPr lang="lt-LT" dirty="0">
                <a:cs typeface="Arial" panose="020B0604020202020204" pitchFamily="34" charset="0"/>
              </a:rPr>
              <a:t>d. įsakymu Nr. </a:t>
            </a:r>
            <a:r>
              <a:rPr lang="lt-LT" dirty="0" smtClean="0">
                <a:cs typeface="Arial" panose="020B0604020202020204" pitchFamily="34" charset="0"/>
              </a:rPr>
              <a:t>1B-501 patvirtintos:</a:t>
            </a:r>
          </a:p>
          <a:p>
            <a:pPr algn="just">
              <a:buFontTx/>
              <a:buChar char="-"/>
            </a:pPr>
            <a:r>
              <a:rPr lang="lt-LT" dirty="0" smtClean="0">
                <a:cs typeface="Arial" panose="020B0604020202020204" pitchFamily="34" charset="0"/>
              </a:rPr>
              <a:t>leidimų naudoti specialias plombas išdavimo taisyklės</a:t>
            </a:r>
          </a:p>
          <a:p>
            <a:pPr marL="0" indent="0" algn="just">
              <a:buNone/>
            </a:pPr>
            <a:r>
              <a:rPr lang="lt-LT" dirty="0" smtClean="0">
                <a:cs typeface="Arial" panose="020B0604020202020204" pitchFamily="34" charset="0"/>
              </a:rPr>
              <a:t>(prašymo pateikimas, jo nagrinėjimas, leidimo išdavimas, prašymų ir leidimų formos) </a:t>
            </a:r>
          </a:p>
          <a:p>
            <a:pPr marL="0" indent="0" algn="just">
              <a:buNone/>
            </a:pPr>
            <a:r>
              <a:rPr lang="lt-LT" dirty="0" smtClean="0">
                <a:cs typeface="Arial" panose="020B0604020202020204" pitchFamily="34" charset="0"/>
              </a:rPr>
              <a:t>- reikalavimai specialioms plomboms</a:t>
            </a:r>
          </a:p>
          <a:p>
            <a:pPr marL="0" indent="0" algn="just">
              <a:buNone/>
            </a:pP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59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Manifestas siuntų apjungimui (1)</a:t>
            </a:r>
            <a:endParaRPr lang="lt-LT" sz="3200" b="1" dirty="0"/>
          </a:p>
        </p:txBody>
      </p:sp>
      <p:pic>
        <p:nvPicPr>
          <p:cNvPr id="47" name="Picture 5" descr="C:\Users\MD0372\Pictures\3d-illustration-infrastructure-warehouse-t-229470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954" y="2648866"/>
            <a:ext cx="3628029" cy="166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1" y="1127539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18" y="1585886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18" y="2157512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83" y="2623218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79" y="3168461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56" y="3757387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5" y="4307916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33" y="4805867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5" y="5458181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Straight Arrow Connector 58"/>
          <p:cNvCxnSpPr/>
          <p:nvPr/>
        </p:nvCxnSpPr>
        <p:spPr>
          <a:xfrm>
            <a:off x="1071153" y="1367851"/>
            <a:ext cx="1167886" cy="1722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239037" y="1956255"/>
            <a:ext cx="941668" cy="1330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211512" y="2421772"/>
            <a:ext cx="866285" cy="915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134359" y="2923657"/>
            <a:ext cx="839882" cy="516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2" idx="3"/>
          </p:cNvCxnSpPr>
          <p:nvPr/>
        </p:nvCxnSpPr>
        <p:spPr>
          <a:xfrm>
            <a:off x="1259233" y="3388338"/>
            <a:ext cx="630337" cy="147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1011257" y="3731396"/>
            <a:ext cx="698614" cy="204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6" idx="3"/>
          </p:cNvCxnSpPr>
          <p:nvPr/>
        </p:nvCxnSpPr>
        <p:spPr>
          <a:xfrm flipV="1">
            <a:off x="1185749" y="3884064"/>
            <a:ext cx="652236" cy="643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8" idx="3"/>
          </p:cNvCxnSpPr>
          <p:nvPr/>
        </p:nvCxnSpPr>
        <p:spPr>
          <a:xfrm flipV="1">
            <a:off x="1165079" y="3946205"/>
            <a:ext cx="943944" cy="1731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1109777" y="3977265"/>
            <a:ext cx="864464" cy="104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911092" y="3627170"/>
            <a:ext cx="1398834" cy="10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212399" y="3648143"/>
            <a:ext cx="2200638" cy="178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2987824" y="3501839"/>
            <a:ext cx="2578177" cy="14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098027" y="3484387"/>
            <a:ext cx="1398834" cy="59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2843808" y="3376869"/>
            <a:ext cx="2088232" cy="54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695563" y="3378421"/>
            <a:ext cx="18292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3887924" y="198315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lt-LT" dirty="0"/>
          </a:p>
        </p:txBody>
      </p:sp>
      <p:pic>
        <p:nvPicPr>
          <p:cNvPr id="42" name="Picture 6" descr="Vaizdo rezultatas pagal užklausą „Bubble flags lithuania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043" y="4038170"/>
            <a:ext cx="1657850" cy="124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322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08" y="153657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55" y="2093127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22" y="2624657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0" y="317875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" y="3731396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54" y="427231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9" y="481581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38" y="536587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4" descr="Vaizdo rezultatas pagal užklausą „Belarus lietuva flags“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629" y="4883957"/>
            <a:ext cx="1265871" cy="126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86183">
            <a:off x="6135978" y="5112857"/>
            <a:ext cx="3291635" cy="125262"/>
          </a:xfrm>
          <a:prstGeom prst="rect">
            <a:avLst/>
          </a:prstGeom>
        </p:spPr>
      </p:pic>
      <p:pic>
        <p:nvPicPr>
          <p:cNvPr id="89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001" y="3178755"/>
            <a:ext cx="1068926" cy="10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0" name="Picture 22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794" y="2140129"/>
            <a:ext cx="18669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4" name="Rectangular Callout 273"/>
          <p:cNvSpPr/>
          <p:nvPr/>
        </p:nvSpPr>
        <p:spPr>
          <a:xfrm rot="594793">
            <a:off x="3765392" y="1352254"/>
            <a:ext cx="3254418" cy="1059027"/>
          </a:xfrm>
          <a:prstGeom prst="wedgeRectCallout">
            <a:avLst>
              <a:gd name="adj1" fmla="val 67351"/>
              <a:gd name="adj2" fmla="val 162288"/>
            </a:avLst>
          </a:prstGeom>
          <a:blipFill>
            <a:blip r:embed="rId1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prstClr val="black"/>
                </a:solidFill>
                <a:ea typeface="+mj-ea"/>
                <a:cs typeface="+mj-cs"/>
              </a:rPr>
              <a:t>Išvežimo įstaiga šalies viduje</a:t>
            </a:r>
          </a:p>
          <a:p>
            <a:pPr algn="ctr"/>
            <a:r>
              <a:rPr lang="lt-LT" sz="1600" b="1" dirty="0" smtClean="0">
                <a:solidFill>
                  <a:prstClr val="black"/>
                </a:solidFill>
                <a:ea typeface="+mj-ea"/>
                <a:cs typeface="+mj-cs"/>
              </a:rPr>
              <a:t>Išvykimo įstaiga (TIR procedūra pradedama)</a:t>
            </a:r>
            <a:endParaRPr lang="lt-LT" dirty="0"/>
          </a:p>
        </p:txBody>
      </p:sp>
      <p:sp>
        <p:nvSpPr>
          <p:cNvPr id="1168" name="Down Arrow 1167"/>
          <p:cNvSpPr/>
          <p:nvPr/>
        </p:nvSpPr>
        <p:spPr>
          <a:xfrm>
            <a:off x="7236296" y="3757387"/>
            <a:ext cx="1223628" cy="13334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/>
              <a:t>TIR</a:t>
            </a:r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200925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lt-LT" sz="3200" b="1" dirty="0"/>
              <a:t>Manifestas siuntų apjungimui </a:t>
            </a:r>
            <a:r>
              <a:rPr lang="lt-LT" sz="3200" b="1" dirty="0" smtClean="0"/>
              <a:t>(2)</a:t>
            </a:r>
            <a:endParaRPr lang="lt-LT" sz="3200" b="1" dirty="0"/>
          </a:p>
        </p:txBody>
      </p:sp>
      <p:pic>
        <p:nvPicPr>
          <p:cNvPr id="47" name="Picture 5" descr="C:\Users\MD0372\Pictures\3d-illustration-infrastructure-warehouse-t-229470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2954" y="2648866"/>
            <a:ext cx="3628029" cy="166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411" y="1127539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8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18" y="1585886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818" y="2157512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83" y="2623218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479" y="3168461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56" y="3757387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995" y="4307916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833" y="4805867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5" y="5458181"/>
            <a:ext cx="439754" cy="439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9" name="Straight Arrow Connector 58"/>
          <p:cNvCxnSpPr/>
          <p:nvPr/>
        </p:nvCxnSpPr>
        <p:spPr>
          <a:xfrm>
            <a:off x="1071153" y="1367851"/>
            <a:ext cx="1167886" cy="17226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239037" y="1956255"/>
            <a:ext cx="941668" cy="13302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>
            <a:off x="1211512" y="2421772"/>
            <a:ext cx="866285" cy="9159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1134359" y="2923657"/>
            <a:ext cx="839882" cy="5162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52" idx="3"/>
          </p:cNvCxnSpPr>
          <p:nvPr/>
        </p:nvCxnSpPr>
        <p:spPr>
          <a:xfrm>
            <a:off x="1259233" y="3388338"/>
            <a:ext cx="630337" cy="1479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1011257" y="3731396"/>
            <a:ext cx="698614" cy="204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>
            <a:stCxn id="56" idx="3"/>
          </p:cNvCxnSpPr>
          <p:nvPr/>
        </p:nvCxnSpPr>
        <p:spPr>
          <a:xfrm flipV="1">
            <a:off x="1185749" y="3884064"/>
            <a:ext cx="652236" cy="64372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>
            <a:stCxn id="58" idx="3"/>
          </p:cNvCxnSpPr>
          <p:nvPr/>
        </p:nvCxnSpPr>
        <p:spPr>
          <a:xfrm flipV="1">
            <a:off x="1165079" y="3946205"/>
            <a:ext cx="943944" cy="17318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1109777" y="3977265"/>
            <a:ext cx="864464" cy="1047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3911092" y="3627170"/>
            <a:ext cx="1398834" cy="1028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3212399" y="3648143"/>
            <a:ext cx="2200638" cy="1789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2987824" y="3501839"/>
            <a:ext cx="2578177" cy="1463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>
            <a:off x="4098027" y="3484387"/>
            <a:ext cx="1398834" cy="599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2843808" y="3376869"/>
            <a:ext cx="2088232" cy="548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695563" y="3378421"/>
            <a:ext cx="182925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Rectangle 98"/>
          <p:cNvSpPr/>
          <p:nvPr/>
        </p:nvSpPr>
        <p:spPr>
          <a:xfrm>
            <a:off x="3887924" y="1983150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lt-LT" dirty="0"/>
          </a:p>
        </p:txBody>
      </p:sp>
      <p:pic>
        <p:nvPicPr>
          <p:cNvPr id="42" name="Picture 6" descr="Vaizdo rezultatas pagal užklausą „Bubble flags lithuania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043" y="4038170"/>
            <a:ext cx="1657850" cy="124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81322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08" y="153657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55" y="2093127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5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122" y="2624657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40" y="317875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66" y="3731396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54" y="427231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59" y="481581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3" name="Picture 8" descr="Vaizdo rezultatas pagal užklausą „Bubble flags EU“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538" y="5365875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4" descr="Vaizdo rezultatas pagal užklausą „Belarus lietuva flags“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2629" y="4883957"/>
            <a:ext cx="1265871" cy="126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8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86183">
            <a:off x="6135978" y="5112857"/>
            <a:ext cx="3291635" cy="125262"/>
          </a:xfrm>
          <a:prstGeom prst="rect">
            <a:avLst/>
          </a:prstGeom>
        </p:spPr>
      </p:pic>
      <p:pic>
        <p:nvPicPr>
          <p:cNvPr id="89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001" y="3178755"/>
            <a:ext cx="1068926" cy="10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50" name="Picture 226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9179" y="3090514"/>
            <a:ext cx="1866900" cy="177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4" name="Rectangular Callout 273"/>
          <p:cNvSpPr/>
          <p:nvPr/>
        </p:nvSpPr>
        <p:spPr>
          <a:xfrm rot="594793">
            <a:off x="3686180" y="1311931"/>
            <a:ext cx="3254418" cy="1059027"/>
          </a:xfrm>
          <a:prstGeom prst="wedgeRectCallout">
            <a:avLst>
              <a:gd name="adj1" fmla="val 67351"/>
              <a:gd name="adj2" fmla="val 162288"/>
            </a:avLst>
          </a:prstGeom>
          <a:blipFill>
            <a:blip r:embed="rId1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000" b="1" dirty="0" smtClean="0">
                <a:solidFill>
                  <a:prstClr val="black"/>
                </a:solidFill>
                <a:ea typeface="+mj-ea"/>
                <a:cs typeface="+mj-cs"/>
              </a:rPr>
              <a:t>Išvežimo įstaiga pasienyje</a:t>
            </a:r>
            <a:endParaRPr lang="lt-LT" sz="2000" dirty="0"/>
          </a:p>
        </p:txBody>
      </p:sp>
    </p:spTree>
    <p:extLst>
      <p:ext uri="{BB962C8B-B14F-4D97-AF65-F5344CB8AC3E}">
        <p14:creationId xmlns:p14="http://schemas.microsoft.com/office/powerpoint/2010/main" val="2586610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92" y="7775"/>
            <a:ext cx="8229600" cy="1143000"/>
          </a:xfrm>
        </p:spPr>
        <p:txBody>
          <a:bodyPr>
            <a:normAutofit/>
          </a:bodyPr>
          <a:lstStyle/>
          <a:p>
            <a:r>
              <a:rPr lang="lt-LT" sz="3200" b="1" dirty="0" smtClean="0"/>
              <a:t>Manifestas siuntų skaidymui</a:t>
            </a:r>
            <a:endParaRPr lang="lt-LT" sz="3200" b="1" dirty="0"/>
          </a:p>
        </p:txBody>
      </p:sp>
      <p:pic>
        <p:nvPicPr>
          <p:cNvPr id="47" name="Picture 5" descr="C:\Users\MD0372\Pictures\3d-illustration-infrastructure-warehouse-t-229470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369" y="1645499"/>
            <a:ext cx="3628029" cy="1660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0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3675" y="3479850"/>
            <a:ext cx="1068926" cy="10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Vaizdo rezultatas pagal užklausą „customs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5400" y="1645499"/>
            <a:ext cx="1135829" cy="99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56167">
            <a:off x="3538600" y="4136834"/>
            <a:ext cx="6015469" cy="275189"/>
          </a:xfrm>
          <a:prstGeom prst="rect">
            <a:avLst/>
          </a:prstGeom>
        </p:spPr>
      </p:pic>
      <p:pic>
        <p:nvPicPr>
          <p:cNvPr id="42" name="Picture 6" descr="Vaizdo rezultatas pagal užklausą „Bubble flags lithuania“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4693" y="4525601"/>
            <a:ext cx="1657850" cy="124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7" name="Picture 8" descr="Vaizdo rezultatas pagal užklausą „Bubble flags EU“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66957"/>
            <a:ext cx="733413" cy="550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4" descr="Vaizdo rezultatas pagal užklausą „Belarus lietuva flags“">
            <a:hlinkClick r:id="rId11"/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515" y="3362230"/>
            <a:ext cx="1265871" cy="1265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ular Callout 11"/>
          <p:cNvSpPr/>
          <p:nvPr/>
        </p:nvSpPr>
        <p:spPr>
          <a:xfrm rot="594793">
            <a:off x="3759516" y="1207218"/>
            <a:ext cx="3254418" cy="1059027"/>
          </a:xfrm>
          <a:prstGeom prst="wedgeRectCallout">
            <a:avLst>
              <a:gd name="adj1" fmla="val 67351"/>
              <a:gd name="adj2" fmla="val 162288"/>
            </a:avLst>
          </a:prstGeom>
          <a:blipFill>
            <a:blip r:embed="rId1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1600" b="1" dirty="0" smtClean="0">
                <a:solidFill>
                  <a:prstClr val="black"/>
                </a:solidFill>
                <a:ea typeface="+mj-ea"/>
                <a:cs typeface="+mj-cs"/>
              </a:rPr>
              <a:t>Manifestas vienos eksporto deklaracijos skaidymui </a:t>
            </a:r>
            <a:endParaRPr lang="lt-LT" dirty="0"/>
          </a:p>
        </p:txBody>
      </p:sp>
      <p:pic>
        <p:nvPicPr>
          <p:cNvPr id="71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" y="3139454"/>
            <a:ext cx="1068926" cy="10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5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3789" y="4208380"/>
            <a:ext cx="1068926" cy="10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6" name="Picture 4" descr="Image result for cargo fast lin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6334" y="2613466"/>
            <a:ext cx="1068926" cy="106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3059832" y="2645230"/>
            <a:ext cx="2918306" cy="13499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ight Arrow 6"/>
          <p:cNvSpPr/>
          <p:nvPr/>
        </p:nvSpPr>
        <p:spPr>
          <a:xfrm rot="19659354">
            <a:off x="1025842" y="3071944"/>
            <a:ext cx="1755538" cy="1434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cxnSp>
        <p:nvCxnSpPr>
          <p:cNvPr id="87" name="Straight Arrow Connector 86"/>
          <p:cNvCxnSpPr/>
          <p:nvPr/>
        </p:nvCxnSpPr>
        <p:spPr>
          <a:xfrm>
            <a:off x="3131840" y="2529575"/>
            <a:ext cx="3744416" cy="546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2698909" y="2625907"/>
            <a:ext cx="2160474" cy="18624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 rot="1386450" flipV="1">
            <a:off x="3495267" y="3031872"/>
            <a:ext cx="3906625" cy="1235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pic>
        <p:nvPicPr>
          <p:cNvPr id="21" name="Picture 5" descr="Vaizdo rezultatas pagal užklausą „customs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885" y="4198780"/>
            <a:ext cx="1135829" cy="99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5" descr="Vaizdo rezultatas pagal užklausą „customs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950283"/>
            <a:ext cx="1135829" cy="9997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rved Down Arrow 7"/>
          <p:cNvSpPr/>
          <p:nvPr/>
        </p:nvSpPr>
        <p:spPr>
          <a:xfrm rot="13691023">
            <a:off x="1747548" y="4187113"/>
            <a:ext cx="4295505" cy="45440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>
              <a:solidFill>
                <a:schemeClr val="tx1"/>
              </a:solidFill>
            </a:endParaRPr>
          </a:p>
        </p:txBody>
      </p:sp>
      <p:sp>
        <p:nvSpPr>
          <p:cNvPr id="24" name="Rectangular Callout 23"/>
          <p:cNvSpPr/>
          <p:nvPr/>
        </p:nvSpPr>
        <p:spPr>
          <a:xfrm rot="594793">
            <a:off x="-16789" y="4711276"/>
            <a:ext cx="2655260" cy="1295948"/>
          </a:xfrm>
          <a:prstGeom prst="wedgeRectCallout">
            <a:avLst>
              <a:gd name="adj1" fmla="val 28719"/>
              <a:gd name="adj2" fmla="val -233112"/>
            </a:avLst>
          </a:prstGeom>
          <a:blipFill>
            <a:blip r:embed="rId1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dirty="0" smtClean="0">
                <a:solidFill>
                  <a:schemeClr val="tx1"/>
                </a:solidFill>
              </a:rPr>
              <a:t>Pilnas skaidytoje eksporto deklaracijoje deklaruotų prekių kiekio   automatinis išvežimo patvirtinimas </a:t>
            </a:r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5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4624"/>
            <a:ext cx="8229600" cy="1143000"/>
          </a:xfrm>
        </p:spPr>
        <p:txBody>
          <a:bodyPr/>
          <a:lstStyle/>
          <a:p>
            <a:r>
              <a:rPr lang="lt-LT" b="1" dirty="0" smtClean="0"/>
              <a:t>Eksporto manifestas (4)</a:t>
            </a:r>
            <a:endParaRPr lang="lt-L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8229600" cy="4525963"/>
          </a:xfrm>
        </p:spPr>
        <p:txBody>
          <a:bodyPr>
            <a:normAutofit/>
          </a:bodyPr>
          <a:lstStyle/>
          <a:p>
            <a:r>
              <a:rPr lang="lt-LT" b="1" dirty="0" smtClean="0"/>
              <a:t>Teisinis pagrindas:</a:t>
            </a:r>
            <a:endParaRPr lang="lt-LT" b="1" dirty="0"/>
          </a:p>
          <a:p>
            <a:pPr marL="0" indent="0" algn="just">
              <a:buNone/>
            </a:pP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MD 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GD 2017 m. sausio 3 d. įsakymu Nr. 1B-2 patvirtintos Elektroninės eksporto (reeksporto) deklaracijos pateikimo, priėmimo ir kitos elektroninės informacijos, susijusios su eksporto ir reeksporto muitinės formalumų vykdymu, 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mainų taisyklės</a:t>
            </a:r>
          </a:p>
          <a:p>
            <a:pPr marL="0" indent="0" algn="just">
              <a:buNone/>
            </a:pPr>
            <a:r>
              <a:rPr lang="lt-LT" sz="24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lt-LT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- MD GD įsakymas dėl elektroninio eksporto manifesto naudojimo privalomumo (baigiamas derinti, įsigaliojimo data 2017 m. lapkričio 1 d.)</a:t>
            </a:r>
            <a:endParaRPr lang="lt-LT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36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1713</TotalTime>
  <Words>235</Words>
  <Application>Microsoft Office PowerPoint</Application>
  <PresentationFormat>On-screen Show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ELEKTRONINIS EKSPORTO MANIFESTAS </vt:lpstr>
      <vt:lpstr>Eksporto manifestas (1)</vt:lpstr>
      <vt:lpstr>Eksporto manifestas (2)</vt:lpstr>
      <vt:lpstr>Eksporto manifestas (3)</vt:lpstr>
      <vt:lpstr>Specialiosios plombos</vt:lpstr>
      <vt:lpstr>Manifestas siuntų apjungimui (1)</vt:lpstr>
      <vt:lpstr>Manifestas siuntų apjungimui (2)</vt:lpstr>
      <vt:lpstr>Manifestas siuntų skaidymui</vt:lpstr>
      <vt:lpstr>Eksporto manifestas (4)</vt:lpstr>
      <vt:lpstr>Klausimai ?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Международный проект по ускорению перевоза товаров через Литовско-Белорусскую границу</dc:title>
  <dc:creator>Laimis Žlabys</dc:creator>
  <cp:lastModifiedBy>Nida Ruseckienė</cp:lastModifiedBy>
  <cp:revision>153</cp:revision>
  <cp:lastPrinted>2016-12-15T07:13:03Z</cp:lastPrinted>
  <dcterms:created xsi:type="dcterms:W3CDTF">2016-11-04T09:01:11Z</dcterms:created>
  <dcterms:modified xsi:type="dcterms:W3CDTF">2017-08-17T12:39:56Z</dcterms:modified>
</cp:coreProperties>
</file>