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0" r:id="rId3"/>
    <p:sldId id="282" r:id="rId4"/>
    <p:sldId id="276" r:id="rId5"/>
    <p:sldId id="283" r:id="rId6"/>
    <p:sldId id="285" r:id="rId7"/>
    <p:sldId id="274" r:id="rId8"/>
    <p:sldId id="288" r:id="rId9"/>
    <p:sldId id="294" r:id="rId10"/>
    <p:sldId id="281" r:id="rId11"/>
    <p:sldId id="291" r:id="rId12"/>
    <p:sldId id="287" r:id="rId13"/>
    <p:sldId id="289" r:id="rId14"/>
    <p:sldId id="292" r:id="rId15"/>
    <p:sldId id="295" r:id="rId16"/>
    <p:sldId id="269" r:id="rId17"/>
    <p:sldId id="284" r:id="rId18"/>
  </p:sldIdLst>
  <p:sldSz cx="9144000" cy="6858000" type="screen4x3"/>
  <p:notesSz cx="6797675" cy="987425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5" autoAdjust="0"/>
    <p:restoredTop sz="94660"/>
  </p:normalViewPr>
  <p:slideViewPr>
    <p:cSldViewPr>
      <p:cViewPr varScale="1">
        <p:scale>
          <a:sx n="107" d="100"/>
          <a:sy n="107" d="100"/>
        </p:scale>
        <p:origin x="-18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341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744" y="0"/>
            <a:ext cx="2945341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DE2C5-5A2C-43CE-BC50-2FC346B76BFF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689993"/>
            <a:ext cx="5438776" cy="44436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406"/>
            <a:ext cx="2945341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744" y="9378406"/>
            <a:ext cx="2945341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04EDD-2355-4FF4-9858-BCB1AFDBA42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12929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2089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098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6492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46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677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06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1660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4389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935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650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7623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AA97E-4F1E-4260-96C5-6931F034247A}" type="datetimeFigureOut">
              <a:rPr lang="lt-LT" smtClean="0"/>
              <a:t>2017.06.09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151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3410" y="1628800"/>
            <a:ext cx="8062664" cy="2088232"/>
          </a:xfrm>
        </p:spPr>
        <p:txBody>
          <a:bodyPr>
            <a:normAutofit/>
          </a:bodyPr>
          <a:lstStyle/>
          <a:p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ATSTOVAVIMAS LIETUVOS RESPUBLIKOS </a:t>
            </a:r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MUITINEI</a:t>
            </a:r>
            <a:endParaRPr lang="lt-L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5157192"/>
            <a:ext cx="8352928" cy="720080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t-LT" sz="1400" i="1" dirty="0" smtClean="0"/>
              <a:t>Edita Platelytė</a:t>
            </a:r>
          </a:p>
          <a:p>
            <a:r>
              <a:rPr lang="lt-LT" sz="1400" i="1" dirty="0" smtClean="0"/>
              <a:t>Muitinės departamento prie Lietuvos Respublikos finansų ministerijos Muitinės procedūrų skyriaus vyriausioji inspektorė</a:t>
            </a:r>
            <a:endParaRPr lang="lt-LT" sz="1400" i="1" dirty="0"/>
          </a:p>
        </p:txBody>
      </p:sp>
    </p:spTree>
    <p:extLst>
      <p:ext uri="{BB962C8B-B14F-4D97-AF65-F5344CB8AC3E}">
        <p14:creationId xmlns:p14="http://schemas.microsoft.com/office/powerpoint/2010/main" val="200425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>
            <a:normAutofit/>
          </a:bodyPr>
          <a:lstStyle/>
          <a:p>
            <a:r>
              <a:rPr lang="lt-LT" altLang="lt-LT" sz="3200" b="1" dirty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IDENTIFIKAVIMO KODO PANAIKINIMAS</a:t>
            </a:r>
            <a:r>
              <a:rPr lang="ru-RU" altLang="lt-LT" sz="3200" b="1" dirty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endParaRPr lang="lt-LT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97971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  <a:defRPr/>
            </a:pPr>
            <a:r>
              <a:rPr lang="lt-LT" altLang="lt-LT" dirty="0">
                <a:ea typeface="ＭＳ Ｐゴシック" pitchFamily="34" charset="-128"/>
              </a:rPr>
              <a:t>Identifikavimo kodo panaikinimo atvejai:</a:t>
            </a:r>
          </a:p>
          <a:p>
            <a:pPr>
              <a:defRPr/>
            </a:pPr>
            <a:r>
              <a:rPr lang="lt-LT" altLang="lt-LT" dirty="0">
                <a:ea typeface="ＭＳ Ｐゴシック" pitchFamily="34" charset="-128"/>
              </a:rPr>
              <a:t>asmens prašymu;</a:t>
            </a:r>
          </a:p>
          <a:p>
            <a:pPr>
              <a:defRPr/>
            </a:pPr>
            <a:r>
              <a:rPr lang="lt-LT" altLang="lt-LT" dirty="0">
                <a:ea typeface="ＭＳ Ｐゴシック" pitchFamily="34" charset="-128"/>
              </a:rPr>
              <a:t>pripažinus negaliojančiu asmeniui suteiktą EORI kodą;</a:t>
            </a:r>
          </a:p>
          <a:p>
            <a:pPr>
              <a:defRPr/>
            </a:pPr>
            <a:r>
              <a:rPr lang="lt-LT" altLang="lt-LT" dirty="0">
                <a:ea typeface="ＭＳ Ｐゴシック" pitchFamily="34" charset="-128"/>
              </a:rPr>
              <a:t>paaiškėjus Reglamento (ES) Nr. 952/2013 27 str. nurodytoms aplinkybėms;</a:t>
            </a:r>
          </a:p>
          <a:p>
            <a:pPr>
              <a:defRPr/>
            </a:pPr>
            <a:r>
              <a:rPr lang="lt-LT" altLang="lt-LT" dirty="0">
                <a:ea typeface="ＭＳ Ｐゴシック" pitchFamily="34" charset="-128"/>
              </a:rPr>
              <a:t>nustačius, kad asmuo nebeatitinka Reglamento (ES) Nr. 952/2013 39 str. a ir (arba) </a:t>
            </a:r>
            <a:r>
              <a:rPr lang="lt-LT" altLang="lt-LT" dirty="0" smtClean="0">
                <a:ea typeface="ＭＳ Ｐゴシック" pitchFamily="34" charset="-128"/>
              </a:rPr>
              <a:t>d </a:t>
            </a:r>
            <a:r>
              <a:rPr lang="lt-LT" altLang="lt-LT" dirty="0">
                <a:ea typeface="ＭＳ Ｐゴシック" pitchFamily="34" charset="-128"/>
              </a:rPr>
              <a:t>punktuose nustatytų kriterijų;</a:t>
            </a:r>
          </a:p>
          <a:p>
            <a:pPr>
              <a:defRPr/>
            </a:pPr>
            <a:r>
              <a:rPr lang="lt-LT" altLang="lt-LT" dirty="0">
                <a:ea typeface="ＭＳ Ｐゴシック" pitchFamily="34" charset="-128"/>
              </a:rPr>
              <a:t>vykdant teismo priimtą sprendimą;</a:t>
            </a:r>
          </a:p>
          <a:p>
            <a:pPr>
              <a:defRPr/>
            </a:pPr>
            <a:r>
              <a:rPr lang="lt-LT" altLang="lt-LT" dirty="0">
                <a:ea typeface="ＭＳ Ｐゴシック" pitchFamily="34" charset="-128"/>
              </a:rPr>
              <a:t>per vienerius metus asmeniui nepradėjus teikti atstovavimo muitinėje paslaugų.</a:t>
            </a:r>
          </a:p>
        </p:txBody>
      </p:sp>
    </p:spTree>
    <p:extLst>
      <p:ext uri="{BB962C8B-B14F-4D97-AF65-F5344CB8AC3E}">
        <p14:creationId xmlns:p14="http://schemas.microsoft.com/office/powerpoint/2010/main" val="11501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725544" cy="720080"/>
          </a:xfrm>
        </p:spPr>
        <p:txBody>
          <a:bodyPr>
            <a:normAutofit fontScale="90000"/>
          </a:bodyPr>
          <a:lstStyle/>
          <a:p>
            <a:r>
              <a:rPr lang="lt-LT" sz="3200" b="1" dirty="0"/>
              <a:t>ATITIKTIS </a:t>
            </a:r>
            <a:r>
              <a:rPr lang="lt-LT" sz="3200" b="1" dirty="0" smtClean="0"/>
              <a:t>REIKALAVIMAMS</a:t>
            </a:r>
            <a:br>
              <a:rPr lang="lt-LT" sz="3200" b="1" dirty="0" smtClean="0"/>
            </a:br>
            <a:r>
              <a:rPr lang="lt-LT" sz="2200" b="1" dirty="0"/>
              <a:t>(Reglamento (ES) Nr. </a:t>
            </a:r>
            <a:r>
              <a:rPr lang="lt-LT" sz="2200" b="1" dirty="0" smtClean="0"/>
              <a:t>952/2013</a:t>
            </a:r>
            <a:r>
              <a:rPr lang="lt-LT" sz="2200" b="1" dirty="0"/>
              <a:t>) 39 straipsnio a ir d punktai)</a:t>
            </a:r>
            <a:endParaRPr lang="lt-LT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Profesinė kvalifikacija tvirtinama išlaikius kvalifikacinį egzaminą Muitinės mokymo centre.</a:t>
            </a:r>
          </a:p>
          <a:p>
            <a:r>
              <a:rPr lang="lt-LT" dirty="0" smtClean="0"/>
              <a:t>Europos Sąjungos valstybės narės ir trečiosios šalies asmenys turi pateikti profesinę kvalifikaciją patvirtinančius dokumentus.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9630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31" y="11436"/>
            <a:ext cx="8406169" cy="1143000"/>
          </a:xfrm>
        </p:spPr>
        <p:txBody>
          <a:bodyPr>
            <a:normAutofit/>
          </a:bodyPr>
          <a:lstStyle/>
          <a:p>
            <a:r>
              <a:rPr lang="lt-LT" sz="2400" b="1" dirty="0" smtClean="0"/>
              <a:t>ATITIKTIS REIKALAVIMAMS </a:t>
            </a:r>
            <a:br>
              <a:rPr lang="lt-LT" sz="2400" b="1" dirty="0" smtClean="0"/>
            </a:br>
            <a:r>
              <a:rPr lang="lt-LT" sz="2400" b="1" dirty="0" smtClean="0"/>
              <a:t>(Reglamento (ES) Nr. 952/2013) 39 straipsnio a ir d punktai) </a:t>
            </a:r>
            <a:endParaRPr lang="lt-L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/>
          </a:bodyPr>
          <a:lstStyle/>
          <a:p>
            <a:r>
              <a:rPr lang="lt-LT" altLang="lt-LT" sz="2800" dirty="0" smtClean="0">
                <a:ea typeface="ＭＳ Ｐゴシック" pitchFamily="34" charset="-128"/>
              </a:rPr>
              <a:t>Profesinės kvalifikacijos rengimo kursai.</a:t>
            </a:r>
          </a:p>
          <a:p>
            <a:r>
              <a:rPr lang="lt-LT" altLang="lt-LT" sz="2800" dirty="0">
                <a:ea typeface="ＭＳ Ｐゴシック" pitchFamily="34" charset="-128"/>
              </a:rPr>
              <a:t>Kvalifikacinis egzaminas. </a:t>
            </a:r>
          </a:p>
          <a:p>
            <a:r>
              <a:rPr lang="lt-LT" altLang="lt-LT" sz="2800" dirty="0">
                <a:ea typeface="ＭＳ Ｐゴシック" pitchFamily="34" charset="-128"/>
              </a:rPr>
              <a:t>Informacija apie egzamino datą ir laiką skelbiama Lietuvos Respublikos muitinės svetainėje.</a:t>
            </a:r>
          </a:p>
          <a:p>
            <a:r>
              <a:rPr lang="lt-LT" altLang="lt-LT" sz="2800" dirty="0" smtClean="0">
                <a:ea typeface="ＭＳ Ｐゴシック" pitchFamily="34" charset="-128"/>
              </a:rPr>
              <a:t>Už </a:t>
            </a:r>
            <a:r>
              <a:rPr lang="lt-LT" altLang="lt-LT" sz="2800" dirty="0">
                <a:ea typeface="ＭＳ Ｐゴシック" pitchFamily="34" charset="-128"/>
              </a:rPr>
              <a:t>kvalifikacinio egzamino laikymą mokama nustatyta </a:t>
            </a:r>
            <a:r>
              <a:rPr lang="lt-LT" altLang="lt-LT" sz="2800" dirty="0" smtClean="0">
                <a:ea typeface="ＭＳ Ｐゴシック" pitchFamily="34" charset="-128"/>
              </a:rPr>
              <a:t>valstybės rinkliava </a:t>
            </a:r>
            <a:r>
              <a:rPr lang="lt-LT" altLang="lt-LT" sz="2800" dirty="0">
                <a:ea typeface="ＭＳ Ｐゴシック" pitchFamily="34" charset="-128"/>
              </a:rPr>
              <a:t>(už kiekvieną perlaikomą kvalifikacinį egzaminą rinkliava turi būti sumokama atskirai</a:t>
            </a:r>
            <a:r>
              <a:rPr lang="lt-LT" altLang="lt-LT" sz="2800" dirty="0" smtClean="0">
                <a:ea typeface="ＭＳ Ｐゴシック" pitchFamily="34" charset="-128"/>
              </a:rPr>
              <a:t>).</a:t>
            </a:r>
          </a:p>
          <a:p>
            <a:pPr marL="0" indent="0">
              <a:buNone/>
            </a:pPr>
            <a:r>
              <a:rPr lang="lt-LT" sz="2800" dirty="0" smtClean="0"/>
              <a:t>	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29449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lt-LT" altLang="lt-LT" b="1" dirty="0">
                <a:ea typeface="ＭＳ Ｐゴシック" pitchFamily="34" charset="-128"/>
              </a:rPr>
              <a:t> </a:t>
            </a:r>
            <a:r>
              <a:rPr lang="lt-LT" altLang="lt-LT" sz="3600" b="1" dirty="0">
                <a:ea typeface="ＭＳ Ｐゴシック" pitchFamily="34" charset="-128"/>
              </a:rPr>
              <a:t>KVALIFIKACINIS EGZAMINAS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376264"/>
          </a:xfrm>
        </p:spPr>
        <p:txBody>
          <a:bodyPr>
            <a:normAutofit fontScale="85000" lnSpcReduction="10000"/>
          </a:bodyPr>
          <a:lstStyle/>
          <a:p>
            <a:r>
              <a:rPr lang="lt-LT" altLang="lt-LT" dirty="0">
                <a:ea typeface="ＭＳ Ｐゴシック" pitchFamily="34" charset="-128"/>
              </a:rPr>
              <a:t>Asmens pageidavimu kvalifikacinis egzaminas gali būti laikomas pasiruošus savarankiškai ir </a:t>
            </a:r>
            <a:r>
              <a:rPr lang="lt-LT" altLang="lt-LT" b="1" dirty="0">
                <a:ea typeface="ＭＳ Ｐゴシック" pitchFamily="34" charset="-128"/>
              </a:rPr>
              <a:t>tik vieną kartą.</a:t>
            </a:r>
            <a:r>
              <a:rPr lang="lt-LT" altLang="lt-LT" dirty="0">
                <a:ea typeface="ＭＳ Ｐゴシック" pitchFamily="34" charset="-128"/>
              </a:rPr>
              <a:t> </a:t>
            </a:r>
          </a:p>
          <a:p>
            <a:r>
              <a:rPr lang="lt-LT" altLang="lt-LT" dirty="0">
                <a:ea typeface="ＭＳ Ｐゴシック" pitchFamily="34" charset="-128"/>
              </a:rPr>
              <a:t>Neišlaikius šio kvalifikacinio egzamino, jis turi būti perlaikomas </a:t>
            </a:r>
            <a:r>
              <a:rPr lang="lt-LT" altLang="lt-LT" b="1" dirty="0">
                <a:ea typeface="ＭＳ Ｐゴシック" pitchFamily="34" charset="-128"/>
              </a:rPr>
              <a:t>tik</a:t>
            </a:r>
            <a:r>
              <a:rPr lang="lt-LT" altLang="lt-LT" dirty="0">
                <a:ea typeface="ＭＳ Ｐゴシック" pitchFamily="34" charset="-128"/>
              </a:rPr>
              <a:t> išklausius profesinės kvalifikacijos rengimo kursus.</a:t>
            </a:r>
          </a:p>
        </p:txBody>
      </p:sp>
    </p:spTree>
    <p:extLst>
      <p:ext uri="{BB962C8B-B14F-4D97-AF65-F5344CB8AC3E}">
        <p14:creationId xmlns:p14="http://schemas.microsoft.com/office/powerpoint/2010/main" val="268179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052737"/>
            <a:ext cx="5256584" cy="489654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2204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6912768" cy="634082"/>
          </a:xfrm>
        </p:spPr>
        <p:txBody>
          <a:bodyPr>
            <a:noAutofit/>
          </a:bodyPr>
          <a:lstStyle/>
          <a:p>
            <a:r>
              <a:rPr lang="lt-LT" sz="2800" b="1" dirty="0" smtClean="0"/>
              <a:t>PROFESINĖS KVALIFIKACIJOS PAŽYMĖJIMO PANAIKINIMAS</a:t>
            </a:r>
            <a:endParaRPr lang="lt-LT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Profesinės kvalifikacijos patvirtinimo pažymėjimas gali būti panaikintas teritorinės muitinės sprendimu vadovaujantis Reglamento (ES) Nr. 952/2013 28 straipsnio nuostatomis. 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4038348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80962"/>
            <a:ext cx="7715250" cy="990600"/>
          </a:xfrm>
        </p:spPr>
        <p:txBody>
          <a:bodyPr/>
          <a:lstStyle/>
          <a:p>
            <a:r>
              <a:rPr lang="lt-LT" altLang="lt-LT" dirty="0" smtClean="0"/>
              <a:t>Klausimai ? </a:t>
            </a:r>
          </a:p>
        </p:txBody>
      </p:sp>
      <p:pic>
        <p:nvPicPr>
          <p:cNvPr id="42" name="Picture 7" descr="qa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607" y="4509120"/>
            <a:ext cx="3492500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1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157" y="4509120"/>
            <a:ext cx="3671888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13" descr="question-ke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7" y="4509120"/>
            <a:ext cx="2051050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15" descr="Animated-gif-spinning-question-mark-picture-movin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554" y="1071562"/>
            <a:ext cx="176212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67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lt-LT" altLang="lt-LT" sz="4800" dirty="0" smtClean="0">
              <a:latin typeface="Arial Unicode MS" pitchFamily="34" charset="-128"/>
            </a:endParaRPr>
          </a:p>
          <a:p>
            <a:pPr algn="ctr">
              <a:buFont typeface="Wingdings" pitchFamily="2" charset="2"/>
              <a:buNone/>
            </a:pPr>
            <a:r>
              <a:rPr lang="lt-LT" altLang="lt-LT" sz="6600" i="1" dirty="0" smtClean="0">
                <a:latin typeface="Candara" pitchFamily="34" charset="0"/>
              </a:rPr>
              <a:t>A</a:t>
            </a:r>
            <a:r>
              <a:rPr lang="lt-LT" altLang="lt-LT" sz="6000" i="1" dirty="0" smtClean="0">
                <a:latin typeface="Candara" pitchFamily="34" charset="0"/>
              </a:rPr>
              <a:t>č</a:t>
            </a:r>
            <a:r>
              <a:rPr lang="lt-LT" altLang="lt-LT" sz="6600" i="1" dirty="0" smtClean="0">
                <a:latin typeface="Candara" pitchFamily="34" charset="0"/>
              </a:rPr>
              <a:t>i</a:t>
            </a:r>
            <a:r>
              <a:rPr lang="lt-LT" altLang="lt-LT" sz="6000" i="1" dirty="0" smtClean="0">
                <a:latin typeface="Candara" pitchFamily="34" charset="0"/>
              </a:rPr>
              <a:t>ū</a:t>
            </a:r>
            <a:r>
              <a:rPr lang="lt-LT" altLang="lt-LT" sz="6600" i="1" dirty="0" smtClean="0">
                <a:latin typeface="Candara" pitchFamily="34" charset="0"/>
              </a:rPr>
              <a:t> u</a:t>
            </a:r>
            <a:r>
              <a:rPr lang="lt-LT" altLang="lt-LT" sz="6000" i="1" dirty="0" smtClean="0">
                <a:latin typeface="Candara" pitchFamily="34" charset="0"/>
              </a:rPr>
              <a:t>ž</a:t>
            </a:r>
            <a:r>
              <a:rPr lang="lt-LT" altLang="lt-LT" sz="6600" i="1" dirty="0" smtClean="0">
                <a:latin typeface="Candara" pitchFamily="34" charset="0"/>
              </a:rPr>
              <a:t> d</a:t>
            </a:r>
            <a:r>
              <a:rPr lang="lt-LT" altLang="lt-LT" sz="6000" i="1" dirty="0" smtClean="0">
                <a:latin typeface="Candara" pitchFamily="34" charset="0"/>
              </a:rPr>
              <a:t>ė</a:t>
            </a:r>
            <a:r>
              <a:rPr lang="lt-LT" altLang="lt-LT" sz="6600" i="1" dirty="0" smtClean="0">
                <a:latin typeface="Candara" pitchFamily="34" charset="0"/>
              </a:rPr>
              <a:t>mes</a:t>
            </a:r>
            <a:r>
              <a:rPr lang="lt-LT" altLang="lt-LT" sz="6000" i="1" dirty="0" smtClean="0">
                <a:latin typeface="Candara" pitchFamily="34" charset="0"/>
              </a:rPr>
              <a:t>į </a:t>
            </a:r>
            <a:r>
              <a:rPr lang="en-US" altLang="lt-LT" sz="8800" i="1" dirty="0" smtClean="0">
                <a:latin typeface="Candara" pitchFamily="34" charset="0"/>
              </a:rPr>
              <a:t>!</a:t>
            </a:r>
            <a:endParaRPr lang="lt-LT" altLang="lt-LT" sz="8800" i="1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21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229600" cy="1143000"/>
          </a:xfrm>
        </p:spPr>
        <p:txBody>
          <a:bodyPr/>
          <a:lstStyle/>
          <a:p>
            <a:r>
              <a:rPr lang="lt-LT" sz="3200" b="1" dirty="0" smtClean="0">
                <a:latin typeface="+mn-lt"/>
                <a:cs typeface="Times New Roman" panose="02020603050405020304" pitchFamily="18" charset="0"/>
              </a:rPr>
              <a:t>TEISĖS AKTAI </a:t>
            </a:r>
            <a:br>
              <a:rPr lang="lt-LT" sz="3200" b="1" dirty="0" smtClean="0">
                <a:latin typeface="+mn-lt"/>
                <a:cs typeface="Times New Roman" panose="02020603050405020304" pitchFamily="18" charset="0"/>
              </a:rPr>
            </a:br>
            <a:r>
              <a:rPr lang="lt-LT" sz="2000" b="1" dirty="0" smtClean="0">
                <a:latin typeface="+mn-lt"/>
                <a:cs typeface="Times New Roman" panose="02020603050405020304" pitchFamily="18" charset="0"/>
              </a:rPr>
              <a:t>(1 skaidrė)</a:t>
            </a:r>
            <a:endParaRPr lang="lt-LT" sz="20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lt-LT" altLang="lt-LT" sz="2800" dirty="0" smtClean="0">
                <a:cs typeface="Times New Roman" panose="02020603050405020304" pitchFamily="18" charset="0"/>
              </a:rPr>
              <a:t>Sąjungos </a:t>
            </a:r>
            <a:r>
              <a:rPr lang="lt-LT" altLang="lt-LT" sz="2800" dirty="0">
                <a:cs typeface="Times New Roman" panose="02020603050405020304" pitchFamily="18" charset="0"/>
              </a:rPr>
              <a:t>muitinės kodeksas (Reglamentas (ES) Nr. 952/2013);</a:t>
            </a:r>
          </a:p>
          <a:p>
            <a:pPr algn="just"/>
            <a:r>
              <a:rPr lang="lt-LT" altLang="lt-LT" sz="2800" dirty="0">
                <a:cs typeface="Times New Roman" panose="02020603050405020304" pitchFamily="18" charset="0"/>
              </a:rPr>
              <a:t>Sąjungos muitinės kodekso deleguotasis aktas (Reglamentas (ES) 2015/2446</a:t>
            </a:r>
            <a:r>
              <a:rPr lang="ru-RU" altLang="lt-LT" sz="2800" dirty="0">
                <a:cs typeface="Times New Roman" panose="02020603050405020304" pitchFamily="18" charset="0"/>
              </a:rPr>
              <a:t>)</a:t>
            </a:r>
            <a:r>
              <a:rPr lang="lt-LT" altLang="lt-LT" sz="2800" dirty="0"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lt-LT" altLang="lt-LT" sz="2800" dirty="0">
                <a:cs typeface="Times New Roman" panose="02020603050405020304" pitchFamily="18" charset="0"/>
              </a:rPr>
              <a:t>Sąjungos muitinės kodekso įgyvendinimo aktas (Reglamentas (ES) 2015/2447);</a:t>
            </a:r>
          </a:p>
          <a:p>
            <a:pPr algn="just"/>
            <a:r>
              <a:rPr lang="lt-LT" altLang="lt-LT" sz="2800" dirty="0">
                <a:cs typeface="Times New Roman" panose="02020603050405020304" pitchFamily="18" charset="0"/>
              </a:rPr>
              <a:t>Lietuvos Respublikos muitinės </a:t>
            </a:r>
            <a:r>
              <a:rPr lang="lt-LT" altLang="lt-LT" sz="2800" dirty="0" smtClean="0">
                <a:cs typeface="Times New Roman" panose="02020603050405020304" pitchFamily="18" charset="0"/>
              </a:rPr>
              <a:t>įstatymas;</a:t>
            </a:r>
            <a:endParaRPr lang="ru-RU" altLang="lt-LT" sz="2800" dirty="0">
              <a:cs typeface="Times New Roman" panose="02020603050405020304" pitchFamily="18" charset="0"/>
            </a:endParaRPr>
          </a:p>
          <a:p>
            <a:pPr algn="just"/>
            <a:r>
              <a:rPr lang="lt-LT" sz="2800" dirty="0" smtClean="0">
                <a:cs typeface="Times New Roman" panose="02020603050405020304" pitchFamily="18" charset="0"/>
              </a:rPr>
              <a:t>Muitinės departamento prie Lietuvos Respublikos finansų ministerijos generalinio direktoriaus 2017 m. balandžio 5 d. įsakymas Nr. 1B-288 „Dėl Asmenų, teikiančių atstovavimo muitinėje paslaugas Lietuvos Respublikos teritorijoje, identifikavimo kodų suteikimo taisyklių </a:t>
            </a:r>
            <a:r>
              <a:rPr lang="lt-LT" sz="2800" dirty="0">
                <a:cs typeface="Times New Roman" panose="02020603050405020304" pitchFamily="18" charset="0"/>
              </a:rPr>
              <a:t>ir Asmenų, </a:t>
            </a:r>
            <a:r>
              <a:rPr lang="lt-LT" sz="2800" dirty="0" smtClean="0">
                <a:cs typeface="Times New Roman" panose="02020603050405020304" pitchFamily="18" charset="0"/>
              </a:rPr>
              <a:t>pageidaujančių teikti </a:t>
            </a:r>
            <a:r>
              <a:rPr lang="lt-LT" sz="2800" dirty="0">
                <a:cs typeface="Times New Roman" panose="02020603050405020304" pitchFamily="18" charset="0"/>
              </a:rPr>
              <a:t>atstovavimo muitinėje paslaugas Lietuvos Respublikos teritorijoje, </a:t>
            </a:r>
            <a:r>
              <a:rPr lang="lt-LT" sz="2800" dirty="0" smtClean="0">
                <a:cs typeface="Times New Roman" panose="02020603050405020304" pitchFamily="18" charset="0"/>
              </a:rPr>
              <a:t>profesinės kvalifikacijos patvirtinimo taisyklių patvirtinimo</a:t>
            </a:r>
            <a:r>
              <a:rPr lang="lt-LT" sz="2800" dirty="0" smtClean="0">
                <a:cs typeface="Times New Roman" panose="02020603050405020304" pitchFamily="18" charset="0"/>
              </a:rPr>
              <a:t>“.</a:t>
            </a:r>
            <a:endParaRPr lang="lt-LT" sz="2800" dirty="0" smtClean="0">
              <a:cs typeface="Times New Roman" panose="02020603050405020304" pitchFamily="18" charset="0"/>
            </a:endParaRPr>
          </a:p>
          <a:p>
            <a:endParaRPr lang="lt-LT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015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8157592" cy="864096"/>
          </a:xfrm>
        </p:spPr>
        <p:txBody>
          <a:bodyPr>
            <a:normAutofit fontScale="90000"/>
          </a:bodyPr>
          <a:lstStyle/>
          <a:p>
            <a:r>
              <a:rPr lang="lt-LT" sz="3600" b="1" dirty="0" smtClean="0">
                <a:latin typeface="+mn-lt"/>
                <a:cs typeface="Times New Roman" panose="02020603050405020304" pitchFamily="18" charset="0"/>
              </a:rPr>
              <a:t>TEISĖS AKTAI </a:t>
            </a:r>
            <a:br>
              <a:rPr lang="lt-LT" sz="3600" b="1" dirty="0" smtClean="0">
                <a:latin typeface="+mn-lt"/>
                <a:cs typeface="Times New Roman" panose="02020603050405020304" pitchFamily="18" charset="0"/>
              </a:rPr>
            </a:br>
            <a:r>
              <a:rPr lang="lt-LT" sz="2200" b="1" dirty="0" smtClean="0">
                <a:latin typeface="+mn-lt"/>
                <a:cs typeface="Times New Roman" panose="02020603050405020304" pitchFamily="18" charset="0"/>
              </a:rPr>
              <a:t>(2 skaidrė)</a:t>
            </a:r>
            <a:endParaRPr lang="lt-LT" sz="2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89640" cy="2808312"/>
          </a:xfrm>
        </p:spPr>
        <p:txBody>
          <a:bodyPr>
            <a:normAutofit/>
          </a:bodyPr>
          <a:lstStyle/>
          <a:p>
            <a:r>
              <a:rPr lang="lt-LT" sz="3000" dirty="0" smtClean="0">
                <a:cs typeface="Times New Roman" panose="02020603050405020304" pitchFamily="18" charset="0"/>
              </a:rPr>
              <a:t>Reglamento (ES) Nr. 952/2013 18 </a:t>
            </a:r>
            <a:r>
              <a:rPr lang="lt-LT" sz="3000" dirty="0" smtClean="0">
                <a:cs typeface="Times New Roman" panose="02020603050405020304" pitchFamily="18" charset="0"/>
              </a:rPr>
              <a:t>straipsnis:</a:t>
            </a:r>
            <a:endParaRPr lang="lt-LT" sz="3000" dirty="0" smtClean="0">
              <a:cs typeface="Times New Roman" panose="02020603050405020304" pitchFamily="18" charset="0"/>
            </a:endParaRPr>
          </a:p>
          <a:p>
            <a:r>
              <a:rPr lang="lt-LT" sz="3000" b="1" dirty="0" smtClean="0">
                <a:cs typeface="Times New Roman" panose="02020603050405020304" pitchFamily="18" charset="0"/>
              </a:rPr>
              <a:t>tiesioginis atstovavimas </a:t>
            </a:r>
            <a:r>
              <a:rPr lang="lt-LT" sz="3000" dirty="0" smtClean="0">
                <a:cs typeface="Times New Roman" panose="02020603050405020304" pitchFamily="18" charset="0"/>
              </a:rPr>
              <a:t>– kai atstovas muitinėje veikia kito asmens vardu ir to asmens interesais;</a:t>
            </a:r>
          </a:p>
          <a:p>
            <a:r>
              <a:rPr lang="lt-LT" sz="3000" b="1" dirty="0" smtClean="0">
                <a:cs typeface="Times New Roman" panose="02020603050405020304" pitchFamily="18" charset="0"/>
              </a:rPr>
              <a:t>netiesioginis atstovavimas </a:t>
            </a:r>
            <a:r>
              <a:rPr lang="lt-LT" sz="3000" dirty="0" smtClean="0">
                <a:cs typeface="Times New Roman" panose="02020603050405020304" pitchFamily="18" charset="0"/>
              </a:rPr>
              <a:t>– </a:t>
            </a:r>
            <a:r>
              <a:rPr lang="lt-LT" sz="3000" dirty="0">
                <a:cs typeface="Times New Roman" panose="02020603050405020304" pitchFamily="18" charset="0"/>
              </a:rPr>
              <a:t>kai atstovas muitinėje </a:t>
            </a:r>
            <a:r>
              <a:rPr lang="lt-LT" sz="3000" dirty="0" smtClean="0">
                <a:cs typeface="Times New Roman" panose="02020603050405020304" pitchFamily="18" charset="0"/>
              </a:rPr>
              <a:t>veikia savo vardu, tačiau kito asmens interesais.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924944"/>
            <a:ext cx="8568952" cy="1143000"/>
          </a:xfrm>
        </p:spPr>
        <p:txBody>
          <a:bodyPr>
            <a:noAutofit/>
          </a:bodyPr>
          <a:lstStyle/>
          <a:p>
            <a:pPr algn="just"/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600" dirty="0" smtClean="0">
                <a:latin typeface="+mn-lt"/>
                <a:cs typeface="Times New Roman" panose="02020603050405020304" pitchFamily="18" charset="0"/>
              </a:rPr>
              <a:t>Lietuvos Respublikos muitinės įstatymo 24 straipsnio nuostatos – identifikavimo kodai suteikiami Lietuvos Respublikoje ar kitoje Europos Sąjungos valstybėje narėje įsisteigusiems asmenims ir Sąjungos muitų teritorijoje neįsisteigusiems asmenims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lt-L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1317" y="-79041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b="1" dirty="0" smtClean="0">
                <a:latin typeface="+mn-lt"/>
                <a:cs typeface="Times New Roman" panose="02020603050405020304" pitchFamily="18" charset="0"/>
              </a:rPr>
              <a:t>TEISĖS AKTAI </a:t>
            </a:r>
          </a:p>
          <a:p>
            <a:r>
              <a:rPr lang="lt-LT" sz="2000" b="1" dirty="0" smtClean="0">
                <a:latin typeface="+mn-lt"/>
                <a:cs typeface="Times New Roman" panose="02020603050405020304" pitchFamily="18" charset="0"/>
              </a:rPr>
              <a:t>(3 skaidrė) </a:t>
            </a:r>
            <a:endParaRPr lang="lt-LT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4437112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t-LT" sz="32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9512" y="1412776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lt-LT" altLang="lt-LT" sz="3200" dirty="0" smtClean="0">
                <a:latin typeface="+mn-lt"/>
                <a:cs typeface="Times New Roman" panose="02020603050405020304" pitchFamily="18" charset="0"/>
              </a:rPr>
              <a:t>Reglamento </a:t>
            </a:r>
            <a:r>
              <a:rPr lang="lt-LT" altLang="lt-LT" sz="3200" dirty="0">
                <a:latin typeface="+mn-lt"/>
                <a:cs typeface="Times New Roman" panose="02020603050405020304" pitchFamily="18" charset="0"/>
              </a:rPr>
              <a:t>(ES) Nr. </a:t>
            </a:r>
            <a:r>
              <a:rPr lang="lt-LT" altLang="lt-LT" sz="3200" dirty="0" smtClean="0">
                <a:latin typeface="+mn-lt"/>
                <a:cs typeface="Times New Roman" panose="02020603050405020304" pitchFamily="18" charset="0"/>
              </a:rPr>
              <a:t>952/2013 170 straipsnio 3 dalies nuostatos – trečiųjų šalių asmenys (deklarantai) gali teikti muitinei tik tranzito arba laikinojo įvežimo deklaracijas.</a:t>
            </a:r>
          </a:p>
          <a:p>
            <a:pPr algn="just"/>
            <a:endParaRPr lang="lt-LT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72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lt-LT" sz="3600" b="1" dirty="0" smtClean="0">
                <a:latin typeface="+mn-lt"/>
                <a:cs typeface="Times New Roman" panose="02020603050405020304" pitchFamily="18" charset="0"/>
              </a:rPr>
              <a:t>IDENTIFIKAVIMO KODO SUTEIKIMAS</a:t>
            </a:r>
            <a:r>
              <a:rPr lang="lt-LT" sz="4000" b="1" dirty="0" smtClean="0">
                <a:latin typeface="+mn-lt"/>
                <a:cs typeface="Times New Roman" panose="02020603050405020304" pitchFamily="18" charset="0"/>
              </a:rPr>
              <a:t> </a:t>
            </a:r>
            <a:br>
              <a:rPr lang="lt-LT" sz="4000" b="1" dirty="0" smtClean="0">
                <a:latin typeface="+mn-lt"/>
                <a:cs typeface="Times New Roman" panose="02020603050405020304" pitchFamily="18" charset="0"/>
              </a:rPr>
            </a:br>
            <a:r>
              <a:rPr lang="lt-LT" sz="2000" b="1" dirty="0" smtClean="0">
                <a:latin typeface="+mn-lt"/>
                <a:cs typeface="Times New Roman" panose="02020603050405020304" pitchFamily="18" charset="0"/>
              </a:rPr>
              <a:t>(1 skaidrė)</a:t>
            </a:r>
            <a:r>
              <a:rPr lang="lt-LT" b="1" dirty="0" smtClean="0">
                <a:latin typeface="+mn-lt"/>
              </a:rPr>
              <a:t> </a:t>
            </a:r>
            <a:endParaRPr lang="lt-LT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3384376"/>
          </a:xfrm>
        </p:spPr>
        <p:txBody>
          <a:bodyPr>
            <a:normAutofit fontScale="62500" lnSpcReduction="20000"/>
          </a:bodyPr>
          <a:lstStyle/>
          <a:p>
            <a:r>
              <a:rPr lang="lt-LT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Prašymas – laisvos formos </a:t>
            </a:r>
            <a:r>
              <a:rPr lang="lt-LT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prašymas pateikiamas </a:t>
            </a:r>
            <a:r>
              <a:rPr lang="lt-LT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teritorinei </a:t>
            </a:r>
            <a:r>
              <a:rPr lang="lt-LT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muitinei.</a:t>
            </a:r>
            <a:endParaRPr lang="lt-LT" sz="5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Pareiškėjas – juridinis arba fizinis asmuo.</a:t>
            </a:r>
          </a:p>
          <a:p>
            <a:r>
              <a:rPr lang="lt-LT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Pareiškėjo buveinė (nuolatinė gyvenamoji vieta) Lietuvos Respublikoje, kitoje Europos Sąjungos valstybėje narėje ar trečiojoje </a:t>
            </a:r>
            <a:r>
              <a:rPr lang="lt-LT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šalyje. </a:t>
            </a:r>
            <a:endParaRPr lang="lt-LT" sz="5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6700" b="1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5404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928992" cy="1143000"/>
          </a:xfrm>
        </p:spPr>
        <p:txBody>
          <a:bodyPr>
            <a:normAutofit/>
          </a:bodyPr>
          <a:lstStyle/>
          <a:p>
            <a:r>
              <a:rPr lang="lt-LT" sz="3200" b="1" dirty="0">
                <a:latin typeface="+mn-lt"/>
                <a:cs typeface="Times New Roman" panose="02020603050405020304" pitchFamily="18" charset="0"/>
              </a:rPr>
              <a:t>IDENTIFIKAVIMO KODO </a:t>
            </a:r>
            <a:r>
              <a:rPr lang="lt-LT" sz="3200" b="1" dirty="0" smtClean="0">
                <a:latin typeface="+mn-lt"/>
                <a:cs typeface="Times New Roman" panose="02020603050405020304" pitchFamily="18" charset="0"/>
              </a:rPr>
              <a:t>SUTEIKIMAS </a:t>
            </a:r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000" b="1" dirty="0" smtClean="0">
                <a:latin typeface="+mn-lt"/>
                <a:cs typeface="Times New Roman" panose="02020603050405020304" pitchFamily="18" charset="0"/>
              </a:rPr>
              <a:t>(</a:t>
            </a:r>
            <a:r>
              <a:rPr lang="lt-LT" sz="2000" b="1" dirty="0">
                <a:latin typeface="+mn-lt"/>
                <a:cs typeface="Times New Roman" panose="02020603050405020304" pitchFamily="18" charset="0"/>
              </a:rPr>
              <a:t>2 skaidrė)</a:t>
            </a:r>
            <a:r>
              <a:rPr lang="lt-LT" sz="3200" b="1" dirty="0">
                <a:latin typeface="+mn-lt"/>
              </a:rPr>
              <a:t> </a:t>
            </a:r>
            <a:endParaRPr lang="lt-LT" sz="3200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7037" y="1117982"/>
            <a:ext cx="8928992" cy="45432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lt-LT" sz="2000" dirty="0" smtClean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lt-LT" altLang="lt-LT" sz="2400" dirty="0" smtClean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	</a:t>
            </a:r>
            <a:r>
              <a:rPr lang="lt-LT" altLang="lt-LT" sz="2800" dirty="0" smtClean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Prašymas pateikiamas:</a:t>
            </a:r>
          </a:p>
          <a:p>
            <a:pPr algn="just"/>
            <a:r>
              <a:rPr lang="lt-LT" altLang="lt-LT" sz="2800" dirty="0" smtClean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	1. </a:t>
            </a:r>
            <a:r>
              <a:rPr lang="lt-LT" altLang="lt-LT" sz="2800" dirty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teritorinei muitinei, kurios veiklos zonoje bus teikiamos atstovavimo muitinėje paslaugos, jeigu pareiškėjas yra įsisteigęs Lietuvos </a:t>
            </a:r>
            <a:r>
              <a:rPr lang="lt-LT" altLang="lt-LT" sz="2800" dirty="0" smtClean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Respublikoje; </a:t>
            </a:r>
          </a:p>
          <a:p>
            <a:pPr algn="just"/>
            <a:r>
              <a:rPr lang="lt-LT" altLang="lt-LT" sz="2800" dirty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	</a:t>
            </a:r>
            <a:r>
              <a:rPr lang="lt-LT" altLang="lt-LT" sz="2800" dirty="0" smtClean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2. </a:t>
            </a:r>
            <a:r>
              <a:rPr lang="lt-LT" altLang="lt-LT" sz="2800" dirty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Kauno teritorinei muitinei, jeigu pareiškėjas įsisteigęs kitoje Europos Sąjungos valstybėje narėje arba trečiojoje šalyje.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lt-LT" altLang="lt-LT" sz="2800" dirty="0" smtClean="0">
              <a:latin typeface="+mn-lt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algn="just"/>
            <a:r>
              <a:rPr lang="lt-LT" altLang="lt-LT" sz="2800" dirty="0" smtClean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	Prie </a:t>
            </a:r>
            <a:r>
              <a:rPr lang="lt-LT" altLang="lt-LT" sz="2800" dirty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prašymo pridedamas profesinę kvalifikaciją </a:t>
            </a:r>
            <a:r>
              <a:rPr lang="lt-LT" altLang="lt-LT" sz="2800" dirty="0" smtClean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patvirtinantis dokumentas </a:t>
            </a:r>
            <a:r>
              <a:rPr lang="lt-LT" altLang="lt-LT" sz="2800" dirty="0">
                <a:latin typeface="+mn-lt"/>
                <a:ea typeface="ＭＳ Ｐゴシック" pitchFamily="34" charset="-128"/>
                <a:cs typeface="Times New Roman" panose="02020603050405020304" pitchFamily="18" charset="0"/>
              </a:rPr>
              <a:t>(jeigu turi) ir asmens registravimą patvirtinančio dokumento kopija .</a:t>
            </a:r>
          </a:p>
        </p:txBody>
      </p:sp>
    </p:spTree>
    <p:extLst>
      <p:ext uri="{BB962C8B-B14F-4D97-AF65-F5344CB8AC3E}">
        <p14:creationId xmlns:p14="http://schemas.microsoft.com/office/powerpoint/2010/main" val="413699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568952" cy="1143000"/>
          </a:xfrm>
        </p:spPr>
        <p:txBody>
          <a:bodyPr>
            <a:normAutofit/>
          </a:bodyPr>
          <a:lstStyle/>
          <a:p>
            <a:r>
              <a:rPr lang="lt-LT" sz="3200" b="1" dirty="0">
                <a:latin typeface="+mn-lt"/>
                <a:cs typeface="Times New Roman" panose="02020603050405020304" pitchFamily="18" charset="0"/>
              </a:rPr>
              <a:t>IDENTIFIKAVIMO KODO </a:t>
            </a:r>
            <a:r>
              <a:rPr lang="lt-LT" sz="3200" b="1" dirty="0" smtClean="0">
                <a:latin typeface="+mn-lt"/>
                <a:cs typeface="Times New Roman" panose="02020603050405020304" pitchFamily="18" charset="0"/>
              </a:rPr>
              <a:t>SUTEIKIMAS </a:t>
            </a:r>
            <a:r>
              <a:rPr lang="lt-LT" sz="3200" b="1" dirty="0" smtClean="0"/>
              <a:t/>
            </a:r>
            <a:br>
              <a:rPr lang="lt-LT" sz="3200" b="1" dirty="0" smtClean="0"/>
            </a:br>
            <a:r>
              <a:rPr lang="lt-LT" sz="2000" b="1" dirty="0" smtClean="0">
                <a:latin typeface="+mn-lt"/>
                <a:cs typeface="Times New Roman" panose="02020603050405020304" pitchFamily="18" charset="0"/>
              </a:rPr>
              <a:t>(3 </a:t>
            </a:r>
            <a:r>
              <a:rPr lang="lt-LT" sz="2000" b="1" dirty="0">
                <a:latin typeface="+mn-lt"/>
                <a:cs typeface="Times New Roman" panose="02020603050405020304" pitchFamily="18" charset="0"/>
              </a:rPr>
              <a:t>skaidrė)</a:t>
            </a:r>
            <a:endParaRPr lang="lt-LT" sz="2000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1340768"/>
            <a:ext cx="8940076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dirty="0" smtClean="0"/>
              <a:t>Prašyme nurodomi kontaktiniai duomenys: </a:t>
            </a:r>
          </a:p>
          <a:p>
            <a:r>
              <a:rPr lang="lt-LT" sz="3200" dirty="0" smtClean="0"/>
              <a:t>telefono numeris, elektroninio pašto adresas. </a:t>
            </a:r>
          </a:p>
          <a:p>
            <a:r>
              <a:rPr lang="lt-LT" sz="3200" dirty="0" smtClean="0"/>
              <a:t>Pridedami dokumentai:</a:t>
            </a:r>
          </a:p>
          <a:p>
            <a:r>
              <a:rPr lang="lt-LT" sz="3200" dirty="0" smtClean="0"/>
              <a:t>– asmens registravimą patvirtinantis dokumentas</a:t>
            </a:r>
          </a:p>
          <a:p>
            <a:r>
              <a:rPr lang="lt-LT" sz="3200" dirty="0" smtClean="0"/>
              <a:t>(ne Lietuvos Respublikoje registruotiems asmenims);</a:t>
            </a:r>
          </a:p>
          <a:p>
            <a:r>
              <a:rPr lang="lt-LT" sz="3200" dirty="0" smtClean="0"/>
              <a:t>– profesinę kvalifikaciją patvirtinantis dokumentas.</a:t>
            </a:r>
          </a:p>
          <a:p>
            <a:endParaRPr lang="lt-LT" sz="3200" b="1" dirty="0" smtClean="0"/>
          </a:p>
          <a:p>
            <a:pPr marL="514350" indent="-514350">
              <a:buAutoNum type="arabicPeriod"/>
            </a:pPr>
            <a:endParaRPr lang="lt-LT" sz="3200" b="1" dirty="0" smtClean="0"/>
          </a:p>
          <a:p>
            <a:r>
              <a:rPr lang="lt-LT" sz="3200" b="1" dirty="0" smtClean="0"/>
              <a:t> </a:t>
            </a:r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18716464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lt-LT" sz="3600" b="1" dirty="0" smtClean="0">
                <a:latin typeface="+mn-lt"/>
                <a:cs typeface="Times New Roman" panose="02020603050405020304" pitchFamily="18" charset="0"/>
              </a:rPr>
              <a:t>PRAŠYMO NAGRINĖJIMAS</a:t>
            </a:r>
            <a:endParaRPr lang="lt-LT" sz="36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12" y="2060848"/>
            <a:ext cx="8661243" cy="1800200"/>
          </a:xfrm>
        </p:spPr>
        <p:txBody>
          <a:bodyPr>
            <a:normAutofit/>
          </a:bodyPr>
          <a:lstStyle/>
          <a:p>
            <a:pPr algn="just"/>
            <a:r>
              <a:rPr lang="lt-LT" sz="2800" dirty="0" smtClean="0"/>
              <a:t>Muitinė tikrina, ar pareiškėjas atitinka </a:t>
            </a:r>
            <a:r>
              <a:rPr lang="lt-LT" altLang="lt-LT" sz="2800" dirty="0">
                <a:cs typeface="Times New Roman" panose="02020603050405020304" pitchFamily="18" charset="0"/>
              </a:rPr>
              <a:t>Reglamento (ES</a:t>
            </a:r>
            <a:r>
              <a:rPr lang="lt-LT" altLang="lt-LT" sz="2800" dirty="0" smtClean="0">
                <a:cs typeface="Times New Roman" panose="02020603050405020304" pitchFamily="18" charset="0"/>
              </a:rPr>
              <a:t>) </a:t>
            </a:r>
            <a:r>
              <a:rPr lang="lt-LT" altLang="lt-LT" sz="2800" dirty="0">
                <a:cs typeface="Times New Roman" panose="02020603050405020304" pitchFamily="18" charset="0"/>
              </a:rPr>
              <a:t>Nr. 952/2013 </a:t>
            </a:r>
            <a:r>
              <a:rPr lang="lt-LT" altLang="lt-LT" sz="2800" dirty="0" smtClean="0">
                <a:cs typeface="Times New Roman" panose="02020603050405020304" pitchFamily="18" charset="0"/>
              </a:rPr>
              <a:t>39 straipsnio a ir d punktų </a:t>
            </a:r>
            <a:r>
              <a:rPr lang="lt-LT" altLang="lt-LT" sz="2800" dirty="0" smtClean="0">
                <a:cs typeface="Times New Roman" panose="02020603050405020304" pitchFamily="18" charset="0"/>
              </a:rPr>
              <a:t>reikalavimus.</a:t>
            </a:r>
            <a:endParaRPr lang="lt-LT" sz="2800" b="1" dirty="0" smtClean="0"/>
          </a:p>
          <a:p>
            <a:pPr algn="just"/>
            <a:endParaRPr lang="lt-LT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1101" y="3344416"/>
            <a:ext cx="3240360" cy="57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lt-LT" b="1" dirty="0" smtClean="0"/>
          </a:p>
          <a:p>
            <a:endParaRPr lang="lt-L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4509120"/>
            <a:ext cx="583264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lt-LT" b="1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0511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1052735"/>
            <a:ext cx="5717072" cy="4968553"/>
          </a:xfrm>
          <a:prstGeom prst="rect">
            <a:avLst/>
          </a:prstGeom>
          <a:ln w="19050">
            <a:solidFill>
              <a:schemeClr val="tx1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</p:pic>
      <p:sp>
        <p:nvSpPr>
          <p:cNvPr id="2" name="Rectangle 1"/>
          <p:cNvSpPr/>
          <p:nvPr/>
        </p:nvSpPr>
        <p:spPr>
          <a:xfrm>
            <a:off x="1635456" y="188640"/>
            <a:ext cx="571707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b="1" dirty="0" smtClean="0">
                <a:solidFill>
                  <a:prstClr val="black"/>
                </a:solidFill>
                <a:ea typeface="+mj-ea"/>
                <a:cs typeface="Times New Roman" panose="02020603050405020304" pitchFamily="18" charset="0"/>
              </a:rPr>
              <a:t>PRAŠYMO </a:t>
            </a:r>
            <a:r>
              <a:rPr lang="lt-LT" sz="2800" b="1" dirty="0">
                <a:solidFill>
                  <a:prstClr val="black"/>
                </a:solidFill>
                <a:ea typeface="+mj-ea"/>
                <a:cs typeface="Times New Roman" panose="02020603050405020304" pitchFamily="18" charset="0"/>
              </a:rPr>
              <a:t>NAGRINĖJIMAS</a:t>
            </a:r>
            <a:r>
              <a:rPr lang="lt-LT" sz="2800" b="1" dirty="0" smtClean="0">
                <a:cs typeface="Times New Roman" panose="02020603050405020304" pitchFamily="18" charset="0"/>
              </a:rPr>
              <a:t>AS</a:t>
            </a:r>
            <a:endParaRPr lang="lt-LT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52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2278</TotalTime>
  <Words>502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ATSTOVAVIMAS LIETUVOS RESPUBLIKOS MUITINEI</vt:lpstr>
      <vt:lpstr>TEISĖS AKTAI  (1 skaidrė)</vt:lpstr>
      <vt:lpstr>TEISĖS AKTAI  (2 skaidrė)</vt:lpstr>
      <vt:lpstr> Lietuvos Respublikos muitinės įstatymo 24 straipsnio nuostatos – identifikavimo kodai suteikiami Lietuvos Respublikoje ar kitoje Europos Sąjungos valstybėje narėje įsisteigusiems asmenims ir Sąjungos muitų teritorijoje neįsisteigusiems asmenims. </vt:lpstr>
      <vt:lpstr>IDENTIFIKAVIMO KODO SUTEIKIMAS  (1 skaidrė) </vt:lpstr>
      <vt:lpstr>IDENTIFIKAVIMO KODO SUTEIKIMAS  (2 skaidrė) </vt:lpstr>
      <vt:lpstr>IDENTIFIKAVIMO KODO SUTEIKIMAS  (3 skaidrė)</vt:lpstr>
      <vt:lpstr>PRAŠYMO NAGRINĖJIMAS</vt:lpstr>
      <vt:lpstr>PowerPoint Presentation</vt:lpstr>
      <vt:lpstr>IDENTIFIKAVIMO KODO PANAIKINIMAS </vt:lpstr>
      <vt:lpstr>ATITIKTIS REIKALAVIMAMS (Reglamento (ES) Nr. 952/2013) 39 straipsnio a ir d punktai)</vt:lpstr>
      <vt:lpstr>ATITIKTIS REIKALAVIMAMS  (Reglamento (ES) Nr. 952/2013) 39 straipsnio a ir d punktai) </vt:lpstr>
      <vt:lpstr> KVALIFIKACINIS EGZAMINAS</vt:lpstr>
      <vt:lpstr>PowerPoint Presentation</vt:lpstr>
      <vt:lpstr>PROFESINĖS KVALIFIKACIJOS PAŽYMĖJIMO PANAIKINIMAS</vt:lpstr>
      <vt:lpstr>Klausimai ? 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проект по ускорению перевоза товаров через Литовско-Белорусскую границу</dc:title>
  <dc:creator>Laimis Žlabys</dc:creator>
  <cp:lastModifiedBy>Edita Platelytė</cp:lastModifiedBy>
  <cp:revision>161</cp:revision>
  <cp:lastPrinted>2017-06-08T08:35:26Z</cp:lastPrinted>
  <dcterms:created xsi:type="dcterms:W3CDTF">2016-11-04T09:01:11Z</dcterms:created>
  <dcterms:modified xsi:type="dcterms:W3CDTF">2017-06-09T11:10:18Z</dcterms:modified>
</cp:coreProperties>
</file>