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80" r:id="rId4"/>
    <p:sldId id="282" r:id="rId5"/>
    <p:sldId id="290" r:id="rId6"/>
    <p:sldId id="294" r:id="rId7"/>
    <p:sldId id="298" r:id="rId8"/>
    <p:sldId id="299" r:id="rId9"/>
    <p:sldId id="300" r:id="rId10"/>
    <p:sldId id="295" r:id="rId11"/>
    <p:sldId id="284" r:id="rId12"/>
  </p:sldIdLst>
  <p:sldSz cx="9144000" cy="6858000" type="screen4x3"/>
  <p:notesSz cx="6781800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8" autoAdjust="0"/>
    <p:restoredTop sz="94660"/>
  </p:normalViewPr>
  <p:slideViewPr>
    <p:cSldViewPr>
      <p:cViewPr varScale="1">
        <p:scale>
          <a:sx n="105" d="100"/>
          <a:sy n="105" d="100"/>
        </p:scale>
        <p:origin x="18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089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098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492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6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677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0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660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389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935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650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623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A97E-4F1E-4260-96C5-6931F034247A}" type="datetimeFigureOut">
              <a:rPr lang="lt-LT" smtClean="0"/>
              <a:t>2018-04-16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151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066522" cy="2952328"/>
          </a:xfrm>
        </p:spPr>
        <p:txBody>
          <a:bodyPr>
            <a:normAutofit fontScale="90000"/>
          </a:bodyPr>
          <a:lstStyle/>
          <a:p>
            <a:r>
              <a:rPr lang="lt-LT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Transporto priemonės identifikavimo duomenys muitinės deklaracijoje</a:t>
            </a:r>
            <a:br>
              <a:rPr lang="lt-LT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lt-L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42" y="5373216"/>
            <a:ext cx="4572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departamento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procedūrų skyrus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2018-04-17</a:t>
            </a:r>
            <a:endParaRPr lang="lt-LT" altLang="lt-LT" sz="14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08720"/>
          </a:xfrm>
        </p:spPr>
        <p:txBody>
          <a:bodyPr/>
          <a:lstStyle/>
          <a:p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 smtClean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icture 13" descr="question-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772816"/>
            <a:ext cx="426763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8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lt-LT" altLang="lt-LT" sz="4800" dirty="0" smtClean="0">
              <a:latin typeface="Arial Unicode MS" pitchFamily="34" charset="-128"/>
            </a:endParaRPr>
          </a:p>
          <a:p>
            <a:pPr algn="ctr">
              <a:buFont typeface="Wingdings" pitchFamily="2" charset="2"/>
              <a:buNone/>
            </a:pPr>
            <a:r>
              <a:rPr lang="lt-LT" altLang="lt-LT" sz="6600" i="1" dirty="0" smtClean="0">
                <a:latin typeface="Candara" pitchFamily="34" charset="0"/>
              </a:rPr>
              <a:t>A</a:t>
            </a:r>
            <a:r>
              <a:rPr lang="lt-LT" altLang="lt-LT" sz="6000" i="1" dirty="0" smtClean="0">
                <a:latin typeface="Candara" pitchFamily="34" charset="0"/>
              </a:rPr>
              <a:t>č</a:t>
            </a:r>
            <a:r>
              <a:rPr lang="lt-LT" altLang="lt-LT" sz="6600" i="1" dirty="0" smtClean="0">
                <a:latin typeface="Candara" pitchFamily="34" charset="0"/>
              </a:rPr>
              <a:t>i</a:t>
            </a:r>
            <a:r>
              <a:rPr lang="lt-LT" altLang="lt-LT" sz="6000" i="1" dirty="0" smtClean="0">
                <a:latin typeface="Candara" pitchFamily="34" charset="0"/>
              </a:rPr>
              <a:t>ū</a:t>
            </a:r>
            <a:r>
              <a:rPr lang="lt-LT" altLang="lt-LT" sz="6600" i="1" dirty="0" smtClean="0">
                <a:latin typeface="Candara" pitchFamily="34" charset="0"/>
              </a:rPr>
              <a:t> u</a:t>
            </a:r>
            <a:r>
              <a:rPr lang="lt-LT" altLang="lt-LT" sz="6000" i="1" dirty="0" smtClean="0">
                <a:latin typeface="Candara" pitchFamily="34" charset="0"/>
              </a:rPr>
              <a:t>ž</a:t>
            </a:r>
            <a:r>
              <a:rPr lang="lt-LT" altLang="lt-LT" sz="6600" i="1" dirty="0" smtClean="0">
                <a:latin typeface="Candara" pitchFamily="34" charset="0"/>
              </a:rPr>
              <a:t> d</a:t>
            </a:r>
            <a:r>
              <a:rPr lang="lt-LT" altLang="lt-LT" sz="6000" i="1" dirty="0" smtClean="0">
                <a:latin typeface="Candara" pitchFamily="34" charset="0"/>
              </a:rPr>
              <a:t>ė</a:t>
            </a:r>
            <a:r>
              <a:rPr lang="lt-LT" altLang="lt-LT" sz="6600" i="1" dirty="0" smtClean="0">
                <a:latin typeface="Candara" pitchFamily="34" charset="0"/>
              </a:rPr>
              <a:t>mes</a:t>
            </a:r>
            <a:r>
              <a:rPr lang="lt-LT" altLang="lt-LT" sz="6000" i="1" dirty="0" smtClean="0">
                <a:latin typeface="Candara" pitchFamily="34" charset="0"/>
              </a:rPr>
              <a:t>į </a:t>
            </a:r>
            <a:r>
              <a:rPr lang="en-US" altLang="lt-LT" sz="8800" i="1" dirty="0" smtClean="0">
                <a:latin typeface="Candara" pitchFamily="34" charset="0"/>
              </a:rPr>
              <a:t>!</a:t>
            </a:r>
            <a:endParaRPr lang="lt-LT" altLang="lt-LT" sz="8800" i="1" dirty="0" smtClean="0">
              <a:latin typeface="Candara" pitchFamily="34" charset="0"/>
            </a:endParaRPr>
          </a:p>
          <a:p>
            <a:pPr algn="ctr">
              <a:buFont typeface="Wingdings" pitchFamily="2" charset="2"/>
              <a:buNone/>
            </a:pPr>
            <a:endParaRPr lang="lt-LT" altLang="lt-LT" sz="2800" i="1" dirty="0"/>
          </a:p>
          <a:p>
            <a:pPr algn="ctr">
              <a:buFont typeface="Wingdings" pitchFamily="2" charset="2"/>
              <a:buNone/>
            </a:pPr>
            <a:endParaRPr lang="lt-LT" altLang="lt-LT" sz="2800" i="1" dirty="0" smtClean="0"/>
          </a:p>
          <a:p>
            <a:pPr algn="ctr">
              <a:buFont typeface="Wingdings" pitchFamily="2" charset="2"/>
              <a:buNone/>
            </a:pPr>
            <a:endParaRPr lang="lt-LT" altLang="lt-LT" sz="2800" i="1" dirty="0" smtClean="0"/>
          </a:p>
          <a:p>
            <a:pPr>
              <a:buFont typeface="Wingdings" pitchFamily="2" charset="2"/>
              <a:buNone/>
            </a:pPr>
            <a:r>
              <a:rPr lang="lt-LT" altLang="lt-LT" sz="2000" i="1" dirty="0" smtClean="0"/>
              <a:t>Neringa Motiejūnaitė</a:t>
            </a:r>
          </a:p>
          <a:p>
            <a:pPr>
              <a:buFont typeface="Wingdings" pitchFamily="2" charset="2"/>
              <a:buNone/>
            </a:pPr>
            <a:endParaRPr lang="lt-LT" altLang="lt-LT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6922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lt-LT" b="1" dirty="0" smtClean="0"/>
              <a:t>Deklaracijos 18 laukelio pildymas</a:t>
            </a:r>
            <a:endParaRPr lang="lt-L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endParaRPr lang="lt-LT" dirty="0" smtClean="0"/>
          </a:p>
          <a:p>
            <a:endParaRPr lang="lt-LT" dirty="0" smtClean="0"/>
          </a:p>
          <a:p>
            <a:r>
              <a:rPr lang="lt-LT" b="1" dirty="0" smtClean="0"/>
              <a:t>Reglamentavimas</a:t>
            </a:r>
          </a:p>
          <a:p>
            <a:r>
              <a:rPr lang="lt-LT" b="1" dirty="0" smtClean="0"/>
              <a:t>Siūlomi sprendimai</a:t>
            </a:r>
            <a:endParaRPr lang="lt-LT" b="1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4537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725544" cy="1043608"/>
          </a:xfrm>
        </p:spPr>
        <p:txBody>
          <a:bodyPr>
            <a:normAutofit/>
          </a:bodyPr>
          <a:lstStyle/>
          <a:p>
            <a:r>
              <a:rPr lang="lt-LT" b="1" dirty="0" smtClean="0"/>
              <a:t>REGLAMENTAVIMAS</a:t>
            </a:r>
            <a:endParaRPr lang="lt-L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4525963"/>
          </a:xfrm>
        </p:spPr>
        <p:txBody>
          <a:bodyPr>
            <a:normAutofit/>
          </a:bodyPr>
          <a:lstStyle/>
          <a:p>
            <a:endParaRPr lang="lt-LT" b="1" dirty="0" smtClean="0"/>
          </a:p>
          <a:p>
            <a:r>
              <a:rPr lang="lt-LT" b="1" dirty="0" smtClean="0"/>
              <a:t>Eksporto, tranzito deklaracijos </a:t>
            </a:r>
            <a:r>
              <a:rPr lang="lt-LT" b="1" u="sng" dirty="0" smtClean="0"/>
              <a:t>18 laukelio pildymas </a:t>
            </a:r>
            <a:r>
              <a:rPr lang="lt-LT" b="1" dirty="0" smtClean="0"/>
              <a:t> </a:t>
            </a:r>
          </a:p>
          <a:p>
            <a:r>
              <a:rPr lang="lt-LT" b="1" dirty="0" smtClean="0"/>
              <a:t>Komisijos deleguotojo reglamento (ES) 2016/341 9 priedo B1, C1 priedeliai</a:t>
            </a:r>
            <a:endParaRPr lang="lt-LT" dirty="0" smtClean="0"/>
          </a:p>
          <a:p>
            <a:r>
              <a:rPr lang="lt-LT" b="1" dirty="0" smtClean="0"/>
              <a:t>Komisijos deleguotojo reglamento 2015/2446 B priedas</a:t>
            </a:r>
          </a:p>
          <a:p>
            <a:endParaRPr lang="lt-LT" b="1" dirty="0" smtClean="0"/>
          </a:p>
          <a:p>
            <a:endParaRPr lang="lt-LT" b="1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01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4624"/>
            <a:ext cx="8229600" cy="1052736"/>
          </a:xfrm>
        </p:spPr>
        <p:txBody>
          <a:bodyPr/>
          <a:lstStyle/>
          <a:p>
            <a:r>
              <a:rPr lang="lt-LT" b="1" dirty="0" smtClean="0"/>
              <a:t>REGLAMENTAVIMAS (2)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360"/>
            <a:ext cx="8661648" cy="4779912"/>
          </a:xfrm>
        </p:spPr>
        <p:txBody>
          <a:bodyPr>
            <a:normAutofit/>
          </a:bodyPr>
          <a:lstStyle/>
          <a:p>
            <a:endParaRPr lang="lt-LT" b="1" dirty="0" smtClean="0"/>
          </a:p>
          <a:p>
            <a:r>
              <a:rPr lang="lt-LT" b="1" dirty="0" smtClean="0"/>
              <a:t>Lietuvoje taikomos pereinamojo laikotarpio nuostatos (R 2016/341)</a:t>
            </a:r>
          </a:p>
          <a:p>
            <a:r>
              <a:rPr lang="lt-LT" b="1" dirty="0" smtClean="0"/>
              <a:t>Duomenų elementas privalomas TR deklaracijoje</a:t>
            </a:r>
          </a:p>
          <a:p>
            <a:r>
              <a:rPr lang="lt-LT" b="1" dirty="0" smtClean="0"/>
              <a:t>Duomenų elementas pateikiamas VN nuožiūra IM ar EK deklaracijoje.  Lietuvoje – turi būti</a:t>
            </a:r>
          </a:p>
          <a:p>
            <a:r>
              <a:rPr lang="lt-LT" dirty="0" smtClean="0"/>
              <a:t> </a:t>
            </a:r>
          </a:p>
          <a:p>
            <a:endParaRPr lang="lt-LT" dirty="0" smtClean="0"/>
          </a:p>
          <a:p>
            <a:pPr lvl="1"/>
            <a:endParaRPr lang="lt-LT" dirty="0" smtClean="0"/>
          </a:p>
          <a:p>
            <a:pPr lvl="1"/>
            <a:endParaRPr lang="lt-LT" dirty="0" smtClean="0"/>
          </a:p>
          <a:p>
            <a:pPr marL="514350" indent="-514350">
              <a:buFont typeface="+mj-lt"/>
              <a:buAutoNum type="arabicPeriod"/>
            </a:pPr>
            <a:endParaRPr lang="lt-LT" dirty="0"/>
          </a:p>
          <a:p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87208" cy="908720"/>
          </a:xfrm>
        </p:spPr>
        <p:txBody>
          <a:bodyPr>
            <a:normAutofit/>
          </a:bodyPr>
          <a:lstStyle/>
          <a:p>
            <a:r>
              <a:rPr lang="lt-LT" b="1" dirty="0" smtClean="0"/>
              <a:t>REGLAMENTAVIMAS (3)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457200" indent="-457200" algn="just"/>
            <a:r>
              <a:rPr lang="lt-LT" sz="2800" b="1" dirty="0" smtClean="0"/>
              <a:t>IŠIMTYS pagal R 2016/341 (C1 </a:t>
            </a:r>
            <a:r>
              <a:rPr lang="lt-LT" sz="2800" b="1" dirty="0" smtClean="0"/>
              <a:t>priedelis, žr. pilną aprašymą):</a:t>
            </a:r>
            <a:endParaRPr lang="lt-LT" sz="2800" b="1" dirty="0" smtClean="0"/>
          </a:p>
          <a:p>
            <a:pPr marL="457200" indent="-457200" algn="just"/>
            <a:r>
              <a:rPr lang="lt-LT" sz="2800" b="1" dirty="0" smtClean="0"/>
              <a:t>Eksportas:</a:t>
            </a:r>
          </a:p>
          <a:p>
            <a:pPr marL="857250" lvl="1" indent="-457200" algn="just"/>
            <a:r>
              <a:rPr lang="lt-LT" sz="2400" b="1" dirty="0" smtClean="0"/>
              <a:t> (1) privaloma, kai deklaruojamos BŽŪP </a:t>
            </a:r>
            <a:r>
              <a:rPr lang="lt-LT" sz="2400" b="1" dirty="0" smtClean="0"/>
              <a:t>prekės...</a:t>
            </a:r>
            <a:endParaRPr lang="lt-LT" sz="2400" b="1" dirty="0" smtClean="0"/>
          </a:p>
          <a:p>
            <a:pPr marL="857250" lvl="1" indent="-457200" algn="just"/>
            <a:r>
              <a:rPr lang="lt-LT" sz="2400" b="1" dirty="0" smtClean="0"/>
              <a:t> (7) nenaudojama pašto siuntoms ir gabenimui </a:t>
            </a:r>
            <a:r>
              <a:rPr lang="lt-LT" sz="2400" b="1" dirty="0" smtClean="0"/>
              <a:t>stacionariais </a:t>
            </a:r>
            <a:r>
              <a:rPr lang="lt-LT" sz="2400" b="1" dirty="0" smtClean="0"/>
              <a:t>transporto </a:t>
            </a:r>
            <a:r>
              <a:rPr lang="lt-LT" sz="2400" b="1" dirty="0" smtClean="0"/>
              <a:t>įrenginiais...</a:t>
            </a:r>
            <a:endParaRPr lang="lt-LT" sz="2400" b="1" dirty="0" smtClean="0"/>
          </a:p>
          <a:p>
            <a:pPr marL="457200" indent="-457200" algn="just"/>
            <a:r>
              <a:rPr lang="lt-LT" sz="2800" b="1" dirty="0" smtClean="0"/>
              <a:t>Tranzitas:</a:t>
            </a:r>
          </a:p>
          <a:p>
            <a:pPr marL="857250" lvl="1" indent="-457200" algn="just"/>
            <a:r>
              <a:rPr lang="lt-LT" sz="2400" b="1" dirty="0" smtClean="0"/>
              <a:t>(7) nenaudojama pašto siuntoms ir  gabenimui stacionariais </a:t>
            </a:r>
            <a:r>
              <a:rPr lang="lt-LT" sz="2400" b="1" dirty="0" smtClean="0"/>
              <a:t>įrenginiais...</a:t>
            </a:r>
            <a:endParaRPr lang="lt-LT" sz="2400" b="1" dirty="0" smtClean="0"/>
          </a:p>
          <a:p>
            <a:pPr marL="857250" lvl="1" indent="-457200" algn="just"/>
            <a:r>
              <a:rPr lang="lt-LT" sz="2400" b="1" dirty="0" smtClean="0"/>
              <a:t>(24) jei prekės vežamos konteineriuose, kurie bus vežami kelių transportu muitinei leidus ir muitinė gali užtikrinti, kad duomenys bus įrašyti 55 </a:t>
            </a:r>
            <a:r>
              <a:rPr lang="lt-LT" sz="2400" b="1" dirty="0" smtClean="0"/>
              <a:t>langelyje...</a:t>
            </a:r>
            <a:endParaRPr lang="lt-LT" sz="2400" b="1" dirty="0" smtClean="0"/>
          </a:p>
          <a:p>
            <a:pPr marL="857250" lvl="1" indent="-457200" algn="just"/>
            <a:endParaRPr lang="lt-LT" sz="2400" b="1" dirty="0" smtClean="0"/>
          </a:p>
          <a:p>
            <a:pPr marL="457200" indent="-457200" algn="just"/>
            <a:endParaRPr lang="lt-LT" sz="2800" b="1" dirty="0"/>
          </a:p>
          <a:p>
            <a:pPr marL="457200" indent="-457200"/>
            <a:endParaRPr lang="lt-LT" b="1" dirty="0" smtClean="0"/>
          </a:p>
          <a:p>
            <a:pPr marL="457200" indent="-457200"/>
            <a:endParaRPr lang="lt-LT" b="1" dirty="0" smtClean="0"/>
          </a:p>
          <a:p>
            <a:pPr marL="457200" indent="-457200"/>
            <a:endParaRPr lang="lt-LT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7133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034"/>
            <a:ext cx="8229600" cy="1143000"/>
          </a:xfrm>
        </p:spPr>
        <p:txBody>
          <a:bodyPr>
            <a:normAutofit/>
          </a:bodyPr>
          <a:lstStyle/>
          <a:p>
            <a:r>
              <a:rPr lang="lt-LT" b="1" dirty="0" smtClean="0"/>
              <a:t> REGLAMENTAVIMAS (4)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457200" indent="-457200" algn="just"/>
            <a:endParaRPr lang="lt-LT" sz="2800" b="1" dirty="0" smtClean="0"/>
          </a:p>
          <a:p>
            <a:pPr marL="457200" indent="-457200" algn="just"/>
            <a:r>
              <a:rPr lang="lt-LT" sz="2800" b="1" dirty="0" smtClean="0"/>
              <a:t>IŠIMTYS </a:t>
            </a:r>
            <a:r>
              <a:rPr lang="lt-LT" sz="2800" b="1" dirty="0"/>
              <a:t>pagal R </a:t>
            </a:r>
            <a:r>
              <a:rPr lang="lt-LT" sz="2800" b="1" dirty="0" smtClean="0"/>
              <a:t>2015/2446 (B </a:t>
            </a:r>
            <a:r>
              <a:rPr lang="lt-LT" sz="2800" b="1" dirty="0" smtClean="0"/>
              <a:t>priedas, žr. pilną aprašymą):</a:t>
            </a:r>
            <a:endParaRPr lang="lt-LT" sz="2800" b="1" dirty="0"/>
          </a:p>
          <a:p>
            <a:pPr marL="457200" indent="-457200" algn="just"/>
            <a:r>
              <a:rPr lang="lt-LT" sz="2800" b="1" dirty="0"/>
              <a:t>Eksportas:</a:t>
            </a:r>
          </a:p>
          <a:p>
            <a:pPr marL="857250" lvl="1" indent="-457200" algn="just"/>
            <a:r>
              <a:rPr lang="lt-LT" sz="2400" b="1" dirty="0"/>
              <a:t> </a:t>
            </a:r>
            <a:r>
              <a:rPr lang="lt-LT" sz="2400" b="1" dirty="0" smtClean="0"/>
              <a:t>(42) privaloma</a:t>
            </a:r>
            <a:r>
              <a:rPr lang="lt-LT" sz="2400" b="1" dirty="0"/>
              <a:t>, kai deklaruojamos BŽŪP </a:t>
            </a:r>
            <a:r>
              <a:rPr lang="lt-LT" sz="2400" b="1" dirty="0" smtClean="0"/>
              <a:t>prekės...</a:t>
            </a:r>
            <a:endParaRPr lang="lt-LT" sz="2400" b="1" dirty="0"/>
          </a:p>
          <a:p>
            <a:pPr marL="857250" lvl="1" indent="-457200" algn="just"/>
            <a:r>
              <a:rPr lang="lt-LT" sz="2400" b="1" dirty="0"/>
              <a:t> </a:t>
            </a:r>
            <a:r>
              <a:rPr lang="lt-LT" sz="2400" b="1" dirty="0" smtClean="0"/>
              <a:t>(43) nenaudojama </a:t>
            </a:r>
            <a:r>
              <a:rPr lang="lt-LT" sz="2400" b="1" dirty="0"/>
              <a:t>pašto siuntoms ir gabenimui </a:t>
            </a:r>
            <a:r>
              <a:rPr lang="lt-LT" sz="2400" b="1" dirty="0" smtClean="0"/>
              <a:t>stacionariais </a:t>
            </a:r>
            <a:r>
              <a:rPr lang="lt-LT" sz="2400" b="1" dirty="0"/>
              <a:t>transporto </a:t>
            </a:r>
            <a:r>
              <a:rPr lang="lt-LT" sz="2400" b="1" dirty="0" smtClean="0"/>
              <a:t>įrenginiais...</a:t>
            </a:r>
            <a:endParaRPr lang="lt-LT" sz="2400" b="1" dirty="0"/>
          </a:p>
          <a:p>
            <a:pPr marL="457200" indent="-457200" algn="just"/>
            <a:r>
              <a:rPr lang="lt-LT" sz="2800" b="1" dirty="0"/>
              <a:t>Tranzitas:</a:t>
            </a:r>
          </a:p>
          <a:p>
            <a:pPr marL="857250" lvl="1" indent="-457200" algn="just"/>
            <a:r>
              <a:rPr lang="lt-LT" sz="2400" b="1" dirty="0" smtClean="0"/>
              <a:t>(43) nenaudojama </a:t>
            </a:r>
            <a:r>
              <a:rPr lang="lt-LT" sz="2400" b="1" dirty="0"/>
              <a:t>pašto siuntoms ir  gabenimui stacionariais įrenginiais</a:t>
            </a:r>
          </a:p>
          <a:p>
            <a:pPr marL="857250" lvl="1" indent="-457200" algn="just"/>
            <a:r>
              <a:rPr lang="lt-LT" sz="2400" b="1" dirty="0" smtClean="0"/>
              <a:t>(44) jei </a:t>
            </a:r>
            <a:r>
              <a:rPr lang="lt-LT" sz="2400" b="1" dirty="0"/>
              <a:t>prekės vežamos konteineriuose, kurie bus vežami kelių transportu muitinei </a:t>
            </a:r>
            <a:r>
              <a:rPr lang="lt-LT" sz="2400" b="1" dirty="0" smtClean="0"/>
              <a:t>leidus su sąlyga ... </a:t>
            </a:r>
          </a:p>
          <a:p>
            <a:pPr marL="857250" lvl="1" indent="-457200" algn="just"/>
            <a:r>
              <a:rPr lang="lt-LT" sz="2400" b="1" dirty="0" smtClean="0"/>
              <a:t>(45) VN gali leisti dėl logistinio plano ir tranzito procedūros vykdytojas turi AEOC statusą ir muitinė gali atsekti įrašus tranzito procedūros </a:t>
            </a:r>
            <a:r>
              <a:rPr lang="lt-LT" sz="2400" b="1" dirty="0" smtClean="0"/>
              <a:t>įrašuose...</a:t>
            </a:r>
            <a:endParaRPr lang="lt-LT" sz="2400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6860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SIŪLOMI SPRENDIMAI (EKSPORTAS)</a:t>
            </a:r>
            <a:endParaRPr lang="lt-L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lt-LT" b="1" dirty="0" smtClean="0"/>
              <a:t>I variantas</a:t>
            </a:r>
          </a:p>
          <a:p>
            <a:r>
              <a:rPr lang="lt-LT" b="1" dirty="0" smtClean="0"/>
              <a:t>Deklaracija - D tipo</a:t>
            </a:r>
          </a:p>
          <a:p>
            <a:r>
              <a:rPr lang="lt-LT" b="1" dirty="0" smtClean="0"/>
              <a:t>„Menamos“ transporto priemonės identifikavimo duomenys</a:t>
            </a:r>
          </a:p>
          <a:p>
            <a:r>
              <a:rPr lang="lt-LT" b="1" dirty="0" smtClean="0"/>
              <a:t>Atvykus realiai transporto priemonei – pateikiama pataisyta deklaracija ir</a:t>
            </a:r>
          </a:p>
          <a:p>
            <a:r>
              <a:rPr lang="lt-LT" b="1" dirty="0" smtClean="0"/>
              <a:t>Pranešimas apie eksportuojamų (reeksportuojamų) prekių pateikimą (IE5GPLT)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5728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lt-LT" b="1" dirty="0"/>
              <a:t>SIŪLOMI SPRENDIMAI (EKSPORTAS)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lt-LT" b="1" dirty="0" smtClean="0"/>
              <a:t>II variantas</a:t>
            </a:r>
          </a:p>
          <a:p>
            <a:r>
              <a:rPr lang="lt-LT" b="1" dirty="0" smtClean="0"/>
              <a:t>Transporto priemonės, su kuria prekės atgabentos iki logistikos centro, identifikavimo duomenys</a:t>
            </a:r>
          </a:p>
          <a:p>
            <a:r>
              <a:rPr lang="lt-LT" b="1" dirty="0" smtClean="0"/>
              <a:t>Lėktuvo reiso numeris</a:t>
            </a:r>
          </a:p>
          <a:p>
            <a:r>
              <a:rPr lang="lt-LT" b="1" dirty="0" smtClean="0"/>
              <a:t>Asmens prašymu gali būti taisomi deklaracijos duomenys po muitinio įforminimo 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88068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lt-LT" b="1" dirty="0"/>
              <a:t>SIŪLOMI </a:t>
            </a:r>
            <a:r>
              <a:rPr lang="lt-LT" b="1" dirty="0" smtClean="0"/>
              <a:t>SPRENDIMAI (TRANZITAS)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lt-LT" dirty="0" smtClean="0"/>
          </a:p>
          <a:p>
            <a:endParaRPr lang="lt-LT" dirty="0"/>
          </a:p>
          <a:p>
            <a:r>
              <a:rPr lang="lt-LT" b="1" dirty="0" smtClean="0"/>
              <a:t>Taikyti R 2016/341 C1 priedelyje numatytą išimtį (24)</a:t>
            </a:r>
          </a:p>
          <a:p>
            <a:r>
              <a:rPr lang="lt-LT" b="1" dirty="0" smtClean="0"/>
              <a:t>R 2015/2446 B priede numatytą išimtį (45) taikyti atlikus NTKS taisymus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5445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2043</TotalTime>
  <Words>366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Calibri</vt:lpstr>
      <vt:lpstr>Candara</vt:lpstr>
      <vt:lpstr>Wingdings</vt:lpstr>
      <vt:lpstr>Office Theme</vt:lpstr>
      <vt:lpstr>Transporto priemonės identifikavimo duomenys muitinės deklaracijoje  </vt:lpstr>
      <vt:lpstr>Deklaracijos 18 laukelio pildymas</vt:lpstr>
      <vt:lpstr>REGLAMENTAVIMAS</vt:lpstr>
      <vt:lpstr>REGLAMENTAVIMAS (2)</vt:lpstr>
      <vt:lpstr>REGLAMENTAVIMAS (3)</vt:lpstr>
      <vt:lpstr> REGLAMENTAVIMAS (4)</vt:lpstr>
      <vt:lpstr>SIŪLOMI SPRENDIMAI (EKSPORTAS)</vt:lpstr>
      <vt:lpstr>SIŪLOMI SPRENDIMAI (EKSPORTAS)</vt:lpstr>
      <vt:lpstr>SIŪLOMI SPRENDIMAI (TRANZITAS)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проект по ускорению перевоза товаров через Литовско-Белорусскую границу</dc:title>
  <dc:creator>Laimis Žlabys</dc:creator>
  <cp:lastModifiedBy>Neringa Motiejūnaitė</cp:lastModifiedBy>
  <cp:revision>168</cp:revision>
  <cp:lastPrinted>2016-12-15T07:13:03Z</cp:lastPrinted>
  <dcterms:created xsi:type="dcterms:W3CDTF">2016-11-04T09:01:11Z</dcterms:created>
  <dcterms:modified xsi:type="dcterms:W3CDTF">2018-04-16T08:20:38Z</dcterms:modified>
</cp:coreProperties>
</file>