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9" r:id="rId2"/>
    <p:sldId id="296" r:id="rId3"/>
    <p:sldId id="297" r:id="rId4"/>
    <p:sldId id="298" r:id="rId5"/>
    <p:sldId id="304" r:id="rId6"/>
    <p:sldId id="305" r:id="rId7"/>
    <p:sldId id="306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07" r:id="rId16"/>
    <p:sldId id="301" r:id="rId17"/>
    <p:sldId id="302" r:id="rId18"/>
  </p:sldIdLst>
  <p:sldSz cx="9144000" cy="6858000" type="screen4x3"/>
  <p:notesSz cx="6781800" cy="9926638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>
      <p:cViewPr varScale="1">
        <p:scale>
          <a:sx n="82" d="100"/>
          <a:sy n="82" d="100"/>
        </p:scale>
        <p:origin x="-95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200" b="1"/>
              <a:t>Vidutinis 2015 m. priimtų importo ir eksporto deklaracijų skaičius, tenkantis vienam pareigūnui per vieną darbo dieną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'2015 m.'!$C$5</c:f>
              <c:strCache>
                <c:ptCount val="1"/>
                <c:pt idx="0">
                  <c:v>ŽALIAS KANALAS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multiLvlStrRef>
              <c:f>('2015 m.'!$A$32:$B$38;'2015 m.'!$A$12:$B$17;'2015 m.'!$A$20:$B$29)</c:f>
              <c:multiLvlStrCache>
                <c:ptCount val="23"/>
                <c:lvl>
                  <c:pt idx="0">
                    <c:v>LTPR4000</c:v>
                  </c:pt>
                  <c:pt idx="1">
                    <c:v>LTVA1000</c:v>
                  </c:pt>
                  <c:pt idx="2">
                    <c:v>LTVG2000</c:v>
                  </c:pt>
                  <c:pt idx="3">
                    <c:v>LTVR1000</c:v>
                  </c:pt>
                  <c:pt idx="4">
                    <c:v>LTVR3000</c:v>
                  </c:pt>
                  <c:pt idx="5">
                    <c:v>LTVR4000</c:v>
                  </c:pt>
                  <c:pt idx="6">
                    <c:v>LTVR5000</c:v>
                  </c:pt>
                  <c:pt idx="7">
                    <c:v>LTKA1000</c:v>
                  </c:pt>
                  <c:pt idx="8">
                    <c:v>LTKR1000</c:v>
                  </c:pt>
                  <c:pt idx="9">
                    <c:v>LTKR2000</c:v>
                  </c:pt>
                  <c:pt idx="10">
                    <c:v>LTKR5000</c:v>
                  </c:pt>
                  <c:pt idx="11">
                    <c:v>LTKR6000</c:v>
                  </c:pt>
                  <c:pt idx="12">
                    <c:v>LTPR2000</c:v>
                  </c:pt>
                  <c:pt idx="13">
                    <c:v>LTLA1000</c:v>
                  </c:pt>
                  <c:pt idx="14">
                    <c:v>LTLG3000</c:v>
                  </c:pt>
                  <c:pt idx="15">
                    <c:v>LTLR1000</c:v>
                  </c:pt>
                  <c:pt idx="16">
                    <c:v>LTLU9000</c:v>
                  </c:pt>
                  <c:pt idx="17">
                    <c:v>LTLUA000</c:v>
                  </c:pt>
                  <c:pt idx="18">
                    <c:v>LTLUB000</c:v>
                  </c:pt>
                  <c:pt idx="19">
                    <c:v>LTSA1000</c:v>
                  </c:pt>
                  <c:pt idx="20">
                    <c:v>LTSG3000</c:v>
                  </c:pt>
                  <c:pt idx="21">
                    <c:v>LTSG4000</c:v>
                  </c:pt>
                  <c:pt idx="22">
                    <c:v>LTSR1000</c:v>
                  </c:pt>
                </c:lvl>
                <c:lvl>
                  <c:pt idx="0">
                    <c:v>VILNIAUS TERITORINĖ MUITINĖ</c:v>
                  </c:pt>
                  <c:pt idx="7">
                    <c:v>KAUNO TERITORINĖ MUITINĖ</c:v>
                  </c:pt>
                  <c:pt idx="13">
                    <c:v>KLAIPĖDOS TERITORINĖ MUITINĖ</c:v>
                  </c:pt>
                </c:lvl>
              </c:multiLvlStrCache>
            </c:multiLvlStrRef>
          </c:cat>
          <c:val>
            <c:numRef>
              <c:f>('2015 m.'!$I$32:$I$38;'2015 m.'!$I$12:$I$17;'2015 m.'!$I$20:$I$29)</c:f>
              <c:numCache>
                <c:formatCode>0.00</c:formatCode>
                <c:ptCount val="23"/>
                <c:pt idx="0">
                  <c:v>2.4214285714285717</c:v>
                </c:pt>
                <c:pt idx="1">
                  <c:v>4.6456207482993204</c:v>
                </c:pt>
                <c:pt idx="2">
                  <c:v>2.1844503233392123</c:v>
                </c:pt>
                <c:pt idx="3">
                  <c:v>4.8067956349206353</c:v>
                </c:pt>
                <c:pt idx="4">
                  <c:v>4.1886724386724383</c:v>
                </c:pt>
                <c:pt idx="5">
                  <c:v>7.8420634920634926</c:v>
                </c:pt>
                <c:pt idx="6">
                  <c:v>10.661210317460318</c:v>
                </c:pt>
                <c:pt idx="7">
                  <c:v>3.8290598290598288</c:v>
                </c:pt>
                <c:pt idx="8">
                  <c:v>5.6383009994121114</c:v>
                </c:pt>
                <c:pt idx="9">
                  <c:v>6.1103896103896105</c:v>
                </c:pt>
                <c:pt idx="10">
                  <c:v>3.2175925925925926</c:v>
                </c:pt>
                <c:pt idx="11">
                  <c:v>2.7410714285714284</c:v>
                </c:pt>
                <c:pt idx="12">
                  <c:v>5.8318903318903326</c:v>
                </c:pt>
                <c:pt idx="13">
                  <c:v>9.1269841269841265E-2</c:v>
                </c:pt>
                <c:pt idx="14">
                  <c:v>1.1247795414462081</c:v>
                </c:pt>
                <c:pt idx="15">
                  <c:v>2.9142246642246641</c:v>
                </c:pt>
                <c:pt idx="16">
                  <c:v>1.5395136778115501</c:v>
                </c:pt>
                <c:pt idx="17">
                  <c:v>0.81398809523809523</c:v>
                </c:pt>
                <c:pt idx="18">
                  <c:v>1.2978458049886623</c:v>
                </c:pt>
                <c:pt idx="19">
                  <c:v>0.32251082251082247</c:v>
                </c:pt>
                <c:pt idx="20">
                  <c:v>1.2286706349206349</c:v>
                </c:pt>
                <c:pt idx="21">
                  <c:v>2.1294091710758378</c:v>
                </c:pt>
                <c:pt idx="22">
                  <c:v>1.5490079365079366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F1-4F5E-912C-E5A38EFFDE2B}"/>
            </c:ext>
          </c:extLst>
        </c:ser>
        <c:ser>
          <c:idx val="1"/>
          <c:order val="1"/>
          <c:tx>
            <c:strRef>
              <c:f>'2015 m.'!$AA$5</c:f>
              <c:strCache>
                <c:ptCount val="1"/>
                <c:pt idx="0">
                  <c:v>GELTONAS KANALAS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multiLvlStrRef>
              <c:f>('2015 m.'!$A$32:$B$38;'2015 m.'!$A$12:$B$17;'2015 m.'!$A$20:$B$29)</c:f>
              <c:multiLvlStrCache>
                <c:ptCount val="23"/>
                <c:lvl>
                  <c:pt idx="0">
                    <c:v>LTPR4000</c:v>
                  </c:pt>
                  <c:pt idx="1">
                    <c:v>LTVA1000</c:v>
                  </c:pt>
                  <c:pt idx="2">
                    <c:v>LTVG2000</c:v>
                  </c:pt>
                  <c:pt idx="3">
                    <c:v>LTVR1000</c:v>
                  </c:pt>
                  <c:pt idx="4">
                    <c:v>LTVR3000</c:v>
                  </c:pt>
                  <c:pt idx="5">
                    <c:v>LTVR4000</c:v>
                  </c:pt>
                  <c:pt idx="6">
                    <c:v>LTVR5000</c:v>
                  </c:pt>
                  <c:pt idx="7">
                    <c:v>LTKA1000</c:v>
                  </c:pt>
                  <c:pt idx="8">
                    <c:v>LTKR1000</c:v>
                  </c:pt>
                  <c:pt idx="9">
                    <c:v>LTKR2000</c:v>
                  </c:pt>
                  <c:pt idx="10">
                    <c:v>LTKR5000</c:v>
                  </c:pt>
                  <c:pt idx="11">
                    <c:v>LTKR6000</c:v>
                  </c:pt>
                  <c:pt idx="12">
                    <c:v>LTPR2000</c:v>
                  </c:pt>
                  <c:pt idx="13">
                    <c:v>LTLA1000</c:v>
                  </c:pt>
                  <c:pt idx="14">
                    <c:v>LTLG3000</c:v>
                  </c:pt>
                  <c:pt idx="15">
                    <c:v>LTLR1000</c:v>
                  </c:pt>
                  <c:pt idx="16">
                    <c:v>LTLU9000</c:v>
                  </c:pt>
                  <c:pt idx="17">
                    <c:v>LTLUA000</c:v>
                  </c:pt>
                  <c:pt idx="18">
                    <c:v>LTLUB000</c:v>
                  </c:pt>
                  <c:pt idx="19">
                    <c:v>LTSA1000</c:v>
                  </c:pt>
                  <c:pt idx="20">
                    <c:v>LTSG3000</c:v>
                  </c:pt>
                  <c:pt idx="21">
                    <c:v>LTSG4000</c:v>
                  </c:pt>
                  <c:pt idx="22">
                    <c:v>LTSR1000</c:v>
                  </c:pt>
                </c:lvl>
                <c:lvl>
                  <c:pt idx="0">
                    <c:v>VILNIAUS TERITORINĖ MUITINĖ</c:v>
                  </c:pt>
                  <c:pt idx="7">
                    <c:v>KAUNO TERITORINĖ MUITINĖ</c:v>
                  </c:pt>
                  <c:pt idx="13">
                    <c:v>KLAIPĖDOS TERITORINĖ MUITINĖ</c:v>
                  </c:pt>
                </c:lvl>
              </c:multiLvlStrCache>
            </c:multiLvlStrRef>
          </c:cat>
          <c:val>
            <c:numRef>
              <c:f>('2015 m.'!$AG$32:$AG$38;'2015 m.'!$AG$12:$AG$17;'2015 m.'!$AG$20:$AG$29)</c:f>
              <c:numCache>
                <c:formatCode>0.00</c:formatCode>
                <c:ptCount val="23"/>
                <c:pt idx="0">
                  <c:v>0.31349206349206349</c:v>
                </c:pt>
                <c:pt idx="1">
                  <c:v>1.3866666666666667</c:v>
                </c:pt>
                <c:pt idx="2">
                  <c:v>1.1285962301587302</c:v>
                </c:pt>
                <c:pt idx="3">
                  <c:v>0.90806878306878314</c:v>
                </c:pt>
                <c:pt idx="4">
                  <c:v>1.5625763125763126</c:v>
                </c:pt>
                <c:pt idx="5">
                  <c:v>4.0904761904761902</c:v>
                </c:pt>
                <c:pt idx="6">
                  <c:v>2.3736559139784945</c:v>
                </c:pt>
                <c:pt idx="7">
                  <c:v>0.77984817115251892</c:v>
                </c:pt>
                <c:pt idx="8">
                  <c:v>1.6888594944150501</c:v>
                </c:pt>
                <c:pt idx="9">
                  <c:v>0.78353174603174602</c:v>
                </c:pt>
                <c:pt idx="10">
                  <c:v>0.39449112978524742</c:v>
                </c:pt>
                <c:pt idx="11">
                  <c:v>0.51587301587301593</c:v>
                </c:pt>
                <c:pt idx="12">
                  <c:v>0.92676767676767668</c:v>
                </c:pt>
                <c:pt idx="13">
                  <c:v>5.9523809523809521E-3</c:v>
                </c:pt>
                <c:pt idx="14">
                  <c:v>0.51825396825396819</c:v>
                </c:pt>
                <c:pt idx="15">
                  <c:v>0.6935626102292769</c:v>
                </c:pt>
                <c:pt idx="16">
                  <c:v>0.45304232804232808</c:v>
                </c:pt>
                <c:pt idx="17">
                  <c:v>0.24184303350970018</c:v>
                </c:pt>
                <c:pt idx="18">
                  <c:v>0.3100711548987411</c:v>
                </c:pt>
                <c:pt idx="19">
                  <c:v>0.20674603174603176</c:v>
                </c:pt>
                <c:pt idx="20">
                  <c:v>0.27777777777777779</c:v>
                </c:pt>
                <c:pt idx="21">
                  <c:v>0.32586367880485528</c:v>
                </c:pt>
                <c:pt idx="22">
                  <c:v>1.0396825396825398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AF1-4F5E-912C-E5A38EFFDE2B}"/>
            </c:ext>
          </c:extLst>
        </c:ser>
        <c:ser>
          <c:idx val="2"/>
          <c:order val="2"/>
          <c:tx>
            <c:strRef>
              <c:f>'2015 m.'!$AY$5</c:f>
              <c:strCache>
                <c:ptCount val="1"/>
                <c:pt idx="0">
                  <c:v>RAUDONAS KANALAS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multiLvlStrRef>
              <c:f>('2015 m.'!$A$32:$B$38;'2015 m.'!$A$12:$B$17;'2015 m.'!$A$20:$B$29)</c:f>
              <c:multiLvlStrCache>
                <c:ptCount val="23"/>
                <c:lvl>
                  <c:pt idx="0">
                    <c:v>LTPR4000</c:v>
                  </c:pt>
                  <c:pt idx="1">
                    <c:v>LTVA1000</c:v>
                  </c:pt>
                  <c:pt idx="2">
                    <c:v>LTVG2000</c:v>
                  </c:pt>
                  <c:pt idx="3">
                    <c:v>LTVR1000</c:v>
                  </c:pt>
                  <c:pt idx="4">
                    <c:v>LTVR3000</c:v>
                  </c:pt>
                  <c:pt idx="5">
                    <c:v>LTVR4000</c:v>
                  </c:pt>
                  <c:pt idx="6">
                    <c:v>LTVR5000</c:v>
                  </c:pt>
                  <c:pt idx="7">
                    <c:v>LTKA1000</c:v>
                  </c:pt>
                  <c:pt idx="8">
                    <c:v>LTKR1000</c:v>
                  </c:pt>
                  <c:pt idx="9">
                    <c:v>LTKR2000</c:v>
                  </c:pt>
                  <c:pt idx="10">
                    <c:v>LTKR5000</c:v>
                  </c:pt>
                  <c:pt idx="11">
                    <c:v>LTKR6000</c:v>
                  </c:pt>
                  <c:pt idx="12">
                    <c:v>LTPR2000</c:v>
                  </c:pt>
                  <c:pt idx="13">
                    <c:v>LTLA1000</c:v>
                  </c:pt>
                  <c:pt idx="14">
                    <c:v>LTLG3000</c:v>
                  </c:pt>
                  <c:pt idx="15">
                    <c:v>LTLR1000</c:v>
                  </c:pt>
                  <c:pt idx="16">
                    <c:v>LTLU9000</c:v>
                  </c:pt>
                  <c:pt idx="17">
                    <c:v>LTLUA000</c:v>
                  </c:pt>
                  <c:pt idx="18">
                    <c:v>LTLUB000</c:v>
                  </c:pt>
                  <c:pt idx="19">
                    <c:v>LTSA1000</c:v>
                  </c:pt>
                  <c:pt idx="20">
                    <c:v>LTSG3000</c:v>
                  </c:pt>
                  <c:pt idx="21">
                    <c:v>LTSG4000</c:v>
                  </c:pt>
                  <c:pt idx="22">
                    <c:v>LTSR1000</c:v>
                  </c:pt>
                </c:lvl>
                <c:lvl>
                  <c:pt idx="0">
                    <c:v>VILNIAUS TERITORINĖ MUITINĖ</c:v>
                  </c:pt>
                  <c:pt idx="7">
                    <c:v>KAUNO TERITORINĖ MUITINĖ</c:v>
                  </c:pt>
                  <c:pt idx="13">
                    <c:v>KLAIPĖDOS TERITORINĖ MUITINĖ</c:v>
                  </c:pt>
                </c:lvl>
              </c:multiLvlStrCache>
            </c:multiLvlStrRef>
          </c:cat>
          <c:val>
            <c:numRef>
              <c:f>('2015 m.'!$BE$32:$BE$38;'2015 m.'!$BE$12:$BE$17;'2015 m.'!$BE$20:$BE$29)</c:f>
              <c:numCache>
                <c:formatCode>0.00</c:formatCode>
                <c:ptCount val="23"/>
                <c:pt idx="0">
                  <c:v>6.7460317460317457E-2</c:v>
                </c:pt>
                <c:pt idx="1">
                  <c:v>0.6342592592592593</c:v>
                </c:pt>
                <c:pt idx="2">
                  <c:v>0.10194307608100711</c:v>
                </c:pt>
                <c:pt idx="3">
                  <c:v>0.26851851851851855</c:v>
                </c:pt>
                <c:pt idx="4">
                  <c:v>0.6428571428571429</c:v>
                </c:pt>
                <c:pt idx="5">
                  <c:v>0.97698412698412695</c:v>
                </c:pt>
                <c:pt idx="6">
                  <c:v>0.29224270353302612</c:v>
                </c:pt>
                <c:pt idx="7">
                  <c:v>0.29671717171717171</c:v>
                </c:pt>
                <c:pt idx="8">
                  <c:v>0.48244810744810745</c:v>
                </c:pt>
                <c:pt idx="9">
                  <c:v>0.16924603174603173</c:v>
                </c:pt>
                <c:pt idx="10">
                  <c:v>6.9794584500466855E-2</c:v>
                </c:pt>
                <c:pt idx="11">
                  <c:v>0.16319444444444445</c:v>
                </c:pt>
                <c:pt idx="12">
                  <c:v>0.16558441558441558</c:v>
                </c:pt>
                <c:pt idx="14">
                  <c:v>6.25E-2</c:v>
                </c:pt>
                <c:pt idx="15">
                  <c:v>0.15156525573192239</c:v>
                </c:pt>
                <c:pt idx="16">
                  <c:v>0.32689832689832687</c:v>
                </c:pt>
                <c:pt idx="17">
                  <c:v>1.0912698412698412E-2</c:v>
                </c:pt>
                <c:pt idx="18">
                  <c:v>0.39926739926739924</c:v>
                </c:pt>
                <c:pt idx="19">
                  <c:v>3.968253968253968E-2</c:v>
                </c:pt>
                <c:pt idx="20">
                  <c:v>2.5132275132275131E-2</c:v>
                </c:pt>
                <c:pt idx="21">
                  <c:v>3.1462585034013606E-2</c:v>
                </c:pt>
                <c:pt idx="22">
                  <c:v>0.51221001221001217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AF1-4F5E-912C-E5A38EFFD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06592"/>
        <c:axId val="9808128"/>
      </c:barChart>
      <c:lineChart>
        <c:grouping val="standard"/>
        <c:varyColors val="0"/>
        <c:ser>
          <c:idx val="3"/>
          <c:order val="3"/>
          <c:tx>
            <c:strRef>
              <c:f>'2015 m.'!$A$7</c:f>
              <c:strCache>
                <c:ptCount val="1"/>
                <c:pt idx="0">
                  <c:v>Vidurkis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('2015 m.'!$A$39;'2015 m.'!$A$39;'2015 m.'!$A$39;'2015 m.'!$A$39;'2015 m.'!$A$39;'2015 m.'!$A$39;'2015 m.'!$A$39;'2015 m.'!$A$39;'2015 m.'!$A$39;'2015 m.'!$A$39;'2015 m.'!$A$39;'2015 m.'!$A$39;'2015 m.'!$A$39;'2015 m.'!$A$39;'2015 m.'!$A$39;'2015 m.'!$A$39;'2015 m.'!$A$39;'2015 m.'!$A$39;'2015 m.'!$A$39;'2015 m.'!$A$39;'2015 m.'!$A$39;'2015 m.'!$A$39;'2015 m.'!$A$39)</c:f>
              <c:numCache>
                <c:formatCode>0.00</c:formatCode>
                <c:ptCount val="23"/>
                <c:pt idx="0">
                  <c:v>4.7075802615463767</c:v>
                </c:pt>
                <c:pt idx="1">
                  <c:v>4.7075802615463767</c:v>
                </c:pt>
                <c:pt idx="2">
                  <c:v>4.7075802615463767</c:v>
                </c:pt>
                <c:pt idx="3">
                  <c:v>4.7075802615463767</c:v>
                </c:pt>
                <c:pt idx="4">
                  <c:v>4.7075802615463767</c:v>
                </c:pt>
                <c:pt idx="5">
                  <c:v>4.7075802615463767</c:v>
                </c:pt>
                <c:pt idx="6">
                  <c:v>4.7075802615463767</c:v>
                </c:pt>
                <c:pt idx="7">
                  <c:v>4.7075802615463767</c:v>
                </c:pt>
                <c:pt idx="8">
                  <c:v>4.7075802615463767</c:v>
                </c:pt>
                <c:pt idx="9">
                  <c:v>4.7075802615463767</c:v>
                </c:pt>
                <c:pt idx="10">
                  <c:v>4.7075802615463767</c:v>
                </c:pt>
                <c:pt idx="11">
                  <c:v>4.7075802615463767</c:v>
                </c:pt>
                <c:pt idx="12">
                  <c:v>4.7075802615463767</c:v>
                </c:pt>
                <c:pt idx="13">
                  <c:v>4.7075802615463767</c:v>
                </c:pt>
                <c:pt idx="14">
                  <c:v>4.7075802615463767</c:v>
                </c:pt>
                <c:pt idx="15">
                  <c:v>4.7075802615463767</c:v>
                </c:pt>
                <c:pt idx="16">
                  <c:v>4.7075802615463767</c:v>
                </c:pt>
                <c:pt idx="17">
                  <c:v>4.7075802615463767</c:v>
                </c:pt>
                <c:pt idx="18">
                  <c:v>4.7075802615463767</c:v>
                </c:pt>
                <c:pt idx="19">
                  <c:v>4.7075802615463767</c:v>
                </c:pt>
                <c:pt idx="20">
                  <c:v>4.7075802615463767</c:v>
                </c:pt>
                <c:pt idx="21">
                  <c:v>4.7075802615463767</c:v>
                </c:pt>
                <c:pt idx="22">
                  <c:v>4.7075802615463767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AF1-4F5E-912C-E5A38EFFD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06592"/>
        <c:axId val="9808128"/>
      </c:lineChart>
      <c:catAx>
        <c:axId val="9806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9808128"/>
        <c:crosses val="autoZero"/>
        <c:auto val="1"/>
        <c:lblAlgn val="ctr"/>
        <c:lblOffset val="100"/>
        <c:noMultiLvlLbl val="0"/>
      </c:catAx>
      <c:valAx>
        <c:axId val="980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cross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980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200" b="1"/>
              <a:t>Vidutinis 2016 m. I ketv. priimtų importo ir eksporto deklaracijų skaičius, tenkantis vienam pareigūnui per vieną darbo dieną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'2016 m. I ketv.'!$C$5</c:f>
              <c:strCache>
                <c:ptCount val="1"/>
                <c:pt idx="0">
                  <c:v>ŽALIAS KANALAS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multiLvlStrRef>
              <c:f>('2016 m. I ketv.'!$A$32:$B$38;'2016 m. I ketv.'!$A$12:$B$17;'2016 m. I ketv.'!$A$20:$B$29)</c:f>
              <c:multiLvlStrCache>
                <c:ptCount val="23"/>
                <c:lvl>
                  <c:pt idx="0">
                    <c:v>LTPR4000</c:v>
                  </c:pt>
                  <c:pt idx="1">
                    <c:v>LTVA1000</c:v>
                  </c:pt>
                  <c:pt idx="2">
                    <c:v>LTVG2000</c:v>
                  </c:pt>
                  <c:pt idx="3">
                    <c:v>LTVR1000</c:v>
                  </c:pt>
                  <c:pt idx="4">
                    <c:v>LTVR3000</c:v>
                  </c:pt>
                  <c:pt idx="5">
                    <c:v>LTVR4000</c:v>
                  </c:pt>
                  <c:pt idx="6">
                    <c:v>LTVR5000</c:v>
                  </c:pt>
                  <c:pt idx="7">
                    <c:v>LTKA1000</c:v>
                  </c:pt>
                  <c:pt idx="8">
                    <c:v>LTKR1000</c:v>
                  </c:pt>
                  <c:pt idx="9">
                    <c:v>LTKR2000</c:v>
                  </c:pt>
                  <c:pt idx="10">
                    <c:v>LTKR5000</c:v>
                  </c:pt>
                  <c:pt idx="11">
                    <c:v>LTKR6000</c:v>
                  </c:pt>
                  <c:pt idx="12">
                    <c:v>LTPR2000</c:v>
                  </c:pt>
                  <c:pt idx="13">
                    <c:v>LTLA1000</c:v>
                  </c:pt>
                  <c:pt idx="14">
                    <c:v>LTLG3000</c:v>
                  </c:pt>
                  <c:pt idx="15">
                    <c:v>LTLR1000</c:v>
                  </c:pt>
                  <c:pt idx="16">
                    <c:v>LTLU9000</c:v>
                  </c:pt>
                  <c:pt idx="17">
                    <c:v>LTLUA000</c:v>
                  </c:pt>
                  <c:pt idx="18">
                    <c:v>LTLUB000</c:v>
                  </c:pt>
                  <c:pt idx="19">
                    <c:v>LTSA1000</c:v>
                  </c:pt>
                  <c:pt idx="20">
                    <c:v>LTSG3000</c:v>
                  </c:pt>
                  <c:pt idx="21">
                    <c:v>LTSG4000</c:v>
                  </c:pt>
                  <c:pt idx="22">
                    <c:v>LTSR1000</c:v>
                  </c:pt>
                </c:lvl>
                <c:lvl>
                  <c:pt idx="0">
                    <c:v>VILNIAUS TERITORINĖ MUITINĖ</c:v>
                  </c:pt>
                  <c:pt idx="7">
                    <c:v>KAUNO TERITORINĖ MUITINĖ</c:v>
                  </c:pt>
                  <c:pt idx="13">
                    <c:v>KLAIPĖDOS TERITORINĖ MUITINĖ</c:v>
                  </c:pt>
                </c:lvl>
              </c:multiLvlStrCache>
            </c:multiLvlStrRef>
          </c:cat>
          <c:val>
            <c:numRef>
              <c:f>('2016 m. I ketv.'!$I$32:$I$38;'2016 m. I ketv.'!$I$12:$I$17;'2016 m. I ketv.'!$I$20:$I$29)</c:f>
              <c:numCache>
                <c:formatCode>0.00</c:formatCode>
                <c:ptCount val="23"/>
                <c:pt idx="0">
                  <c:v>2.622950819672131</c:v>
                </c:pt>
                <c:pt idx="1">
                  <c:v>5.847261095561775</c:v>
                </c:pt>
                <c:pt idx="2">
                  <c:v>3.0099223468507335</c:v>
                </c:pt>
                <c:pt idx="3">
                  <c:v>5.5360655737704914</c:v>
                </c:pt>
                <c:pt idx="4">
                  <c:v>5.993694829760404</c:v>
                </c:pt>
                <c:pt idx="5">
                  <c:v>8.806557377049181</c:v>
                </c:pt>
                <c:pt idx="6">
                  <c:v>11.64344262295082</c:v>
                </c:pt>
                <c:pt idx="7">
                  <c:v>3.8278688524590163</c:v>
                </c:pt>
                <c:pt idx="8">
                  <c:v>4.8127364438839848</c:v>
                </c:pt>
                <c:pt idx="9">
                  <c:v>5.85983606557377</c:v>
                </c:pt>
                <c:pt idx="10">
                  <c:v>1.7434908389585344</c:v>
                </c:pt>
                <c:pt idx="11">
                  <c:v>2.2110655737704916</c:v>
                </c:pt>
                <c:pt idx="12">
                  <c:v>5.9523099850968695</c:v>
                </c:pt>
                <c:pt idx="13">
                  <c:v>8.3788706739526403E-2</c:v>
                </c:pt>
                <c:pt idx="14">
                  <c:v>0.85610200364298727</c:v>
                </c:pt>
                <c:pt idx="15">
                  <c:v>3.3534121235226837</c:v>
                </c:pt>
                <c:pt idx="16">
                  <c:v>2.2772420443587271</c:v>
                </c:pt>
                <c:pt idx="17">
                  <c:v>1.3233151183970857</c:v>
                </c:pt>
                <c:pt idx="18">
                  <c:v>1.454405737704918</c:v>
                </c:pt>
                <c:pt idx="19">
                  <c:v>0.33934426229508197</c:v>
                </c:pt>
                <c:pt idx="20">
                  <c:v>1.4808743169398906</c:v>
                </c:pt>
                <c:pt idx="21">
                  <c:v>2.0626808100289296</c:v>
                </c:pt>
                <c:pt idx="22">
                  <c:v>2.4071038251366121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DA-4972-A122-778818954514}"/>
            </c:ext>
          </c:extLst>
        </c:ser>
        <c:ser>
          <c:idx val="1"/>
          <c:order val="1"/>
          <c:tx>
            <c:strRef>
              <c:f>'2016 m. I ketv.'!$AA$5</c:f>
              <c:strCache>
                <c:ptCount val="1"/>
                <c:pt idx="0">
                  <c:v>GELTONAS KANALAS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multiLvlStrRef>
              <c:f>('2016 m. I ketv.'!$A$32:$B$38;'2016 m. I ketv.'!$A$12:$B$17;'2016 m. I ketv.'!$A$20:$B$29)</c:f>
              <c:multiLvlStrCache>
                <c:ptCount val="23"/>
                <c:lvl>
                  <c:pt idx="0">
                    <c:v>LTPR4000</c:v>
                  </c:pt>
                  <c:pt idx="1">
                    <c:v>LTVA1000</c:v>
                  </c:pt>
                  <c:pt idx="2">
                    <c:v>LTVG2000</c:v>
                  </c:pt>
                  <c:pt idx="3">
                    <c:v>LTVR1000</c:v>
                  </c:pt>
                  <c:pt idx="4">
                    <c:v>LTVR3000</c:v>
                  </c:pt>
                  <c:pt idx="5">
                    <c:v>LTVR4000</c:v>
                  </c:pt>
                  <c:pt idx="6">
                    <c:v>LTVR5000</c:v>
                  </c:pt>
                  <c:pt idx="7">
                    <c:v>LTKA1000</c:v>
                  </c:pt>
                  <c:pt idx="8">
                    <c:v>LTKR1000</c:v>
                  </c:pt>
                  <c:pt idx="9">
                    <c:v>LTKR2000</c:v>
                  </c:pt>
                  <c:pt idx="10">
                    <c:v>LTKR5000</c:v>
                  </c:pt>
                  <c:pt idx="11">
                    <c:v>LTKR6000</c:v>
                  </c:pt>
                  <c:pt idx="12">
                    <c:v>LTPR2000</c:v>
                  </c:pt>
                  <c:pt idx="13">
                    <c:v>LTLA1000</c:v>
                  </c:pt>
                  <c:pt idx="14">
                    <c:v>LTLG3000</c:v>
                  </c:pt>
                  <c:pt idx="15">
                    <c:v>LTLR1000</c:v>
                  </c:pt>
                  <c:pt idx="16">
                    <c:v>LTLU9000</c:v>
                  </c:pt>
                  <c:pt idx="17">
                    <c:v>LTLUA000</c:v>
                  </c:pt>
                  <c:pt idx="18">
                    <c:v>LTLUB000</c:v>
                  </c:pt>
                  <c:pt idx="19">
                    <c:v>LTSA1000</c:v>
                  </c:pt>
                  <c:pt idx="20">
                    <c:v>LTSG3000</c:v>
                  </c:pt>
                  <c:pt idx="21">
                    <c:v>LTSG4000</c:v>
                  </c:pt>
                  <c:pt idx="22">
                    <c:v>LTSR1000</c:v>
                  </c:pt>
                </c:lvl>
                <c:lvl>
                  <c:pt idx="0">
                    <c:v>VILNIAUS TERITORINĖ MUITINĖ</c:v>
                  </c:pt>
                  <c:pt idx="7">
                    <c:v>KAUNO TERITORINĖ MUITINĖ</c:v>
                  </c:pt>
                  <c:pt idx="13">
                    <c:v>KLAIPĖDOS TERITORINĖ MUITINĖ</c:v>
                  </c:pt>
                </c:lvl>
              </c:multiLvlStrCache>
            </c:multiLvlStrRef>
          </c:cat>
          <c:val>
            <c:numRef>
              <c:f>('2016 m. I ketv.'!$AG$32:$AG$38;'2016 m. I ketv.'!$AG$12:$AG$17;'2016 m. I ketv.'!$AG$20:$AG$29)</c:f>
              <c:numCache>
                <c:formatCode>0.00</c:formatCode>
                <c:ptCount val="23"/>
                <c:pt idx="0">
                  <c:v>0.46229508196721308</c:v>
                </c:pt>
                <c:pt idx="1">
                  <c:v>1.6425429828068772</c:v>
                </c:pt>
                <c:pt idx="2">
                  <c:v>0.79486043420469643</c:v>
                </c:pt>
                <c:pt idx="3">
                  <c:v>1.2819672131147541</c:v>
                </c:pt>
                <c:pt idx="4">
                  <c:v>1.8019125683060111</c:v>
                </c:pt>
                <c:pt idx="5">
                  <c:v>4.721311475409836</c:v>
                </c:pt>
                <c:pt idx="6">
                  <c:v>2.8927595628415301</c:v>
                </c:pt>
                <c:pt idx="7">
                  <c:v>0.89508196721311473</c:v>
                </c:pt>
                <c:pt idx="8">
                  <c:v>1.4829760403530896</c:v>
                </c:pt>
                <c:pt idx="9">
                  <c:v>0.73032786885245893</c:v>
                </c:pt>
                <c:pt idx="10">
                  <c:v>0.28454332552693207</c:v>
                </c:pt>
                <c:pt idx="11">
                  <c:v>0.35655737704918034</c:v>
                </c:pt>
                <c:pt idx="12">
                  <c:v>0.79135618479880776</c:v>
                </c:pt>
                <c:pt idx="13">
                  <c:v>1.6393442622950821E-2</c:v>
                </c:pt>
                <c:pt idx="14">
                  <c:v>1.0901639344262295</c:v>
                </c:pt>
                <c:pt idx="15">
                  <c:v>0.62338222605694571</c:v>
                </c:pt>
                <c:pt idx="16">
                  <c:v>0.68065573770491805</c:v>
                </c:pt>
                <c:pt idx="17">
                  <c:v>0.24707259953161592</c:v>
                </c:pt>
                <c:pt idx="18">
                  <c:v>0.36885245901639346</c:v>
                </c:pt>
                <c:pt idx="19">
                  <c:v>0.13278688524590163</c:v>
                </c:pt>
                <c:pt idx="20">
                  <c:v>0.13114754098360656</c:v>
                </c:pt>
                <c:pt idx="21">
                  <c:v>0.42857142857142855</c:v>
                </c:pt>
                <c:pt idx="22">
                  <c:v>1.02367941712204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DA-4972-A122-778818954514}"/>
            </c:ext>
          </c:extLst>
        </c:ser>
        <c:ser>
          <c:idx val="2"/>
          <c:order val="2"/>
          <c:tx>
            <c:strRef>
              <c:f>'2016 m. I ketv.'!$AY$5</c:f>
              <c:strCache>
                <c:ptCount val="1"/>
                <c:pt idx="0">
                  <c:v>RAUDONAS KANALAS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multiLvlStrRef>
              <c:f>('2016 m. I ketv.'!$A$32:$B$38;'2016 m. I ketv.'!$A$12:$B$17;'2016 m. I ketv.'!$A$20:$B$29)</c:f>
              <c:multiLvlStrCache>
                <c:ptCount val="23"/>
                <c:lvl>
                  <c:pt idx="0">
                    <c:v>LTPR4000</c:v>
                  </c:pt>
                  <c:pt idx="1">
                    <c:v>LTVA1000</c:v>
                  </c:pt>
                  <c:pt idx="2">
                    <c:v>LTVG2000</c:v>
                  </c:pt>
                  <c:pt idx="3">
                    <c:v>LTVR1000</c:v>
                  </c:pt>
                  <c:pt idx="4">
                    <c:v>LTVR3000</c:v>
                  </c:pt>
                  <c:pt idx="5">
                    <c:v>LTVR4000</c:v>
                  </c:pt>
                  <c:pt idx="6">
                    <c:v>LTVR5000</c:v>
                  </c:pt>
                  <c:pt idx="7">
                    <c:v>LTKA1000</c:v>
                  </c:pt>
                  <c:pt idx="8">
                    <c:v>LTKR1000</c:v>
                  </c:pt>
                  <c:pt idx="9">
                    <c:v>LTKR2000</c:v>
                  </c:pt>
                  <c:pt idx="10">
                    <c:v>LTKR5000</c:v>
                  </c:pt>
                  <c:pt idx="11">
                    <c:v>LTKR6000</c:v>
                  </c:pt>
                  <c:pt idx="12">
                    <c:v>LTPR2000</c:v>
                  </c:pt>
                  <c:pt idx="13">
                    <c:v>LTLA1000</c:v>
                  </c:pt>
                  <c:pt idx="14">
                    <c:v>LTLG3000</c:v>
                  </c:pt>
                  <c:pt idx="15">
                    <c:v>LTLR1000</c:v>
                  </c:pt>
                  <c:pt idx="16">
                    <c:v>LTLU9000</c:v>
                  </c:pt>
                  <c:pt idx="17">
                    <c:v>LTLUA000</c:v>
                  </c:pt>
                  <c:pt idx="18">
                    <c:v>LTLUB000</c:v>
                  </c:pt>
                  <c:pt idx="19">
                    <c:v>LTSA1000</c:v>
                  </c:pt>
                  <c:pt idx="20">
                    <c:v>LTSG3000</c:v>
                  </c:pt>
                  <c:pt idx="21">
                    <c:v>LTSG4000</c:v>
                  </c:pt>
                  <c:pt idx="22">
                    <c:v>LTSR1000</c:v>
                  </c:pt>
                </c:lvl>
                <c:lvl>
                  <c:pt idx="0">
                    <c:v>VILNIAUS TERITORINĖ MUITINĖ</c:v>
                  </c:pt>
                  <c:pt idx="7">
                    <c:v>KAUNO TERITORINĖ MUITINĖ</c:v>
                  </c:pt>
                  <c:pt idx="13">
                    <c:v>KLAIPĖDOS TERITORINĖ MUITINĖ</c:v>
                  </c:pt>
                </c:lvl>
              </c:multiLvlStrCache>
            </c:multiLvlStrRef>
          </c:cat>
          <c:val>
            <c:numRef>
              <c:f>('2016 m. I ketv.'!$BE$32:$BE$38;'2016 m. I ketv.'!$BE$12:$BE$17;'2016 m. I ketv.'!$BE$20:$BE$29)</c:f>
              <c:numCache>
                <c:formatCode>0.00</c:formatCode>
                <c:ptCount val="23"/>
                <c:pt idx="0">
                  <c:v>2.4590163934426229E-2</c:v>
                </c:pt>
                <c:pt idx="1">
                  <c:v>0.74927675988428155</c:v>
                </c:pt>
                <c:pt idx="2">
                  <c:v>5.5595153243050602E-2</c:v>
                </c:pt>
                <c:pt idx="3">
                  <c:v>0.21013412816691507</c:v>
                </c:pt>
                <c:pt idx="4">
                  <c:v>0.48224043715846998</c:v>
                </c:pt>
                <c:pt idx="5">
                  <c:v>1.1540983606557378</c:v>
                </c:pt>
                <c:pt idx="6">
                  <c:v>0.19861286254728877</c:v>
                </c:pt>
                <c:pt idx="7">
                  <c:v>0.33606557377049179</c:v>
                </c:pt>
                <c:pt idx="8">
                  <c:v>0.58524590163934431</c:v>
                </c:pt>
                <c:pt idx="9">
                  <c:v>0.12150433944069432</c:v>
                </c:pt>
                <c:pt idx="10">
                  <c:v>6.0529634300126103E-2</c:v>
                </c:pt>
                <c:pt idx="11">
                  <c:v>0.17486338797814208</c:v>
                </c:pt>
                <c:pt idx="12">
                  <c:v>0.14590163934426231</c:v>
                </c:pt>
                <c:pt idx="14">
                  <c:v>0.14754098360655737</c:v>
                </c:pt>
                <c:pt idx="15">
                  <c:v>0.1323185011709602</c:v>
                </c:pt>
                <c:pt idx="16">
                  <c:v>0.8533697632058288</c:v>
                </c:pt>
                <c:pt idx="17">
                  <c:v>3.825136612021858E-2</c:v>
                </c:pt>
                <c:pt idx="18">
                  <c:v>0.55122950819672134</c:v>
                </c:pt>
                <c:pt idx="19">
                  <c:v>2.7322404371584702E-2</c:v>
                </c:pt>
                <c:pt idx="20">
                  <c:v>2.7322404371584702E-2</c:v>
                </c:pt>
                <c:pt idx="21">
                  <c:v>2.2540983606557378E-2</c:v>
                </c:pt>
                <c:pt idx="22">
                  <c:v>0.87704918032786883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0DA-4972-A122-778818954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39264"/>
        <c:axId val="9745152"/>
      </c:barChart>
      <c:lineChart>
        <c:grouping val="standard"/>
        <c:varyColors val="0"/>
        <c:ser>
          <c:idx val="3"/>
          <c:order val="3"/>
          <c:tx>
            <c:strRef>
              <c:f>'2016 m. I ketv.'!$A$8</c:f>
              <c:strCache>
                <c:ptCount val="1"/>
                <c:pt idx="0">
                  <c:v>Vidurkis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('2016 m. I ketv.'!$A$39;'2016 m. I ketv.'!$A$39;'2016 m. I ketv.'!$A$39;'2016 m. I ketv.'!$A$39;'2016 m. I ketv.'!$A$39;'2016 m. I ketv.'!$A$39;'2016 m. I ketv.'!$A$39;'2016 m. I ketv.'!$A$39;'2016 m. I ketv.'!$A$39;'2016 m. I ketv.'!$A$39;'2016 m. I ketv.'!$A$39;'2016 m. I ketv.'!$A$39;'2016 m. I ketv.'!$A$39;'2016 m. I ketv.'!$A$39;'2016 m. I ketv.'!$A$39;'2016 m. I ketv.'!$A$39;'2016 m. I ketv.'!$A$39;'2016 m. I ketv.'!$A$39;'2016 m. I ketv.'!$A$39;'2016 m. I ketv.'!$A$39;'2016 m. I ketv.'!$A$39;'2016 m. I ketv.'!$A$39;'2016 m. I ketv.'!$A$39)</c:f>
              <c:numCache>
                <c:formatCode>0.00</c:formatCode>
                <c:ptCount val="23"/>
                <c:pt idx="0">
                  <c:v>5.2005410124221321</c:v>
                </c:pt>
                <c:pt idx="1">
                  <c:v>5.2005410124221321</c:v>
                </c:pt>
                <c:pt idx="2">
                  <c:v>5.2005410124221321</c:v>
                </c:pt>
                <c:pt idx="3">
                  <c:v>5.2005410124221321</c:v>
                </c:pt>
                <c:pt idx="4">
                  <c:v>5.2005410124221321</c:v>
                </c:pt>
                <c:pt idx="5">
                  <c:v>5.2005410124221321</c:v>
                </c:pt>
                <c:pt idx="6">
                  <c:v>5.2005410124221321</c:v>
                </c:pt>
                <c:pt idx="7">
                  <c:v>5.2005410124221321</c:v>
                </c:pt>
                <c:pt idx="8">
                  <c:v>5.2005410124221321</c:v>
                </c:pt>
                <c:pt idx="9">
                  <c:v>5.2005410124221321</c:v>
                </c:pt>
                <c:pt idx="10">
                  <c:v>5.2005410124221321</c:v>
                </c:pt>
                <c:pt idx="11">
                  <c:v>5.2005410124221321</c:v>
                </c:pt>
                <c:pt idx="12">
                  <c:v>5.2005410124221321</c:v>
                </c:pt>
                <c:pt idx="13">
                  <c:v>5.2005410124221321</c:v>
                </c:pt>
                <c:pt idx="14">
                  <c:v>5.2005410124221321</c:v>
                </c:pt>
                <c:pt idx="15">
                  <c:v>5.2005410124221321</c:v>
                </c:pt>
                <c:pt idx="16">
                  <c:v>5.2005410124221321</c:v>
                </c:pt>
                <c:pt idx="17">
                  <c:v>5.2005410124221321</c:v>
                </c:pt>
                <c:pt idx="18">
                  <c:v>5.2005410124221321</c:v>
                </c:pt>
                <c:pt idx="19">
                  <c:v>5.2005410124221321</c:v>
                </c:pt>
                <c:pt idx="20">
                  <c:v>5.2005410124221321</c:v>
                </c:pt>
                <c:pt idx="21">
                  <c:v>5.2005410124221321</c:v>
                </c:pt>
                <c:pt idx="22">
                  <c:v>5.2005410124221321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0DA-4972-A122-778818954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39264"/>
        <c:axId val="9745152"/>
      </c:lineChart>
      <c:catAx>
        <c:axId val="9739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9745152"/>
        <c:crosses val="autoZero"/>
        <c:auto val="1"/>
        <c:lblAlgn val="ctr"/>
        <c:lblOffset val="100"/>
        <c:noMultiLvlLbl val="0"/>
      </c:catAx>
      <c:valAx>
        <c:axId val="974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cross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973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200" b="1" dirty="0"/>
              <a:t>Vidutinis 2015 m. </a:t>
            </a:r>
            <a:r>
              <a:rPr lang="lt-LT" sz="1200" b="1" i="0" u="none" strike="noStrike" baseline="0" dirty="0">
                <a:effectLst/>
              </a:rPr>
              <a:t>išvežimo įstaigoje </a:t>
            </a:r>
            <a:r>
              <a:rPr lang="lt-LT" sz="1200" b="1" dirty="0"/>
              <a:t>įformintų </a:t>
            </a:r>
            <a:r>
              <a:rPr lang="lt-LT" sz="1200" b="1" dirty="0" smtClean="0"/>
              <a:t>eksporto </a:t>
            </a:r>
            <a:r>
              <a:rPr lang="lt-LT" sz="1200" b="1" dirty="0"/>
              <a:t>deklaracijų skaičius, tenkantis vienam pareigūnui per vieną darbo dieną</a:t>
            </a:r>
          </a:p>
        </c:rich>
      </c:tx>
      <c:layout>
        <c:manualLayout>
          <c:xMode val="edge"/>
          <c:yMode val="edge"/>
          <c:x val="0.1175963163967054"/>
          <c:y val="2.775464890369136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'2015 m.'!$C$5</c:f>
              <c:strCache>
                <c:ptCount val="1"/>
                <c:pt idx="0">
                  <c:v>ŽALIAS KANALAS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multiLvlStrRef>
              <c:f>('2015 m.'!$A$32:$B$38;'2015 m.'!$A$12:$B$17;'2015 m.'!$A$20:$B$29)</c:f>
              <c:multiLvlStrCache>
                <c:ptCount val="23"/>
                <c:lvl>
                  <c:pt idx="0">
                    <c:v>LTPR4000</c:v>
                  </c:pt>
                  <c:pt idx="1">
                    <c:v>LTVA1000</c:v>
                  </c:pt>
                  <c:pt idx="2">
                    <c:v>LTVG2000</c:v>
                  </c:pt>
                  <c:pt idx="3">
                    <c:v>LTVR1000</c:v>
                  </c:pt>
                  <c:pt idx="4">
                    <c:v>LTVR3000</c:v>
                  </c:pt>
                  <c:pt idx="5">
                    <c:v>LTVR4000</c:v>
                  </c:pt>
                  <c:pt idx="6">
                    <c:v>LTVR5000</c:v>
                  </c:pt>
                  <c:pt idx="7">
                    <c:v>LTKA1000</c:v>
                  </c:pt>
                  <c:pt idx="8">
                    <c:v>LTKR1000</c:v>
                  </c:pt>
                  <c:pt idx="9">
                    <c:v>LTKR2000</c:v>
                  </c:pt>
                  <c:pt idx="10">
                    <c:v>LTKR5000</c:v>
                  </c:pt>
                  <c:pt idx="11">
                    <c:v>LTKR6000</c:v>
                  </c:pt>
                  <c:pt idx="12">
                    <c:v>LTPR2000</c:v>
                  </c:pt>
                  <c:pt idx="13">
                    <c:v>LTLA1000</c:v>
                  </c:pt>
                  <c:pt idx="14">
                    <c:v>LTLG3000</c:v>
                  </c:pt>
                  <c:pt idx="15">
                    <c:v>LTLR1000</c:v>
                  </c:pt>
                  <c:pt idx="16">
                    <c:v>LTLU9000</c:v>
                  </c:pt>
                  <c:pt idx="17">
                    <c:v>LTLUA000</c:v>
                  </c:pt>
                  <c:pt idx="18">
                    <c:v>LTLUB000</c:v>
                  </c:pt>
                  <c:pt idx="19">
                    <c:v>LTSA1000</c:v>
                  </c:pt>
                  <c:pt idx="20">
                    <c:v>LTSG3000</c:v>
                  </c:pt>
                  <c:pt idx="21">
                    <c:v>LTSG4000</c:v>
                  </c:pt>
                  <c:pt idx="22">
                    <c:v>LTSR1000</c:v>
                  </c:pt>
                </c:lvl>
                <c:lvl>
                  <c:pt idx="0">
                    <c:v>VILNIAUS TERITORINĖ MUITINĖ</c:v>
                  </c:pt>
                  <c:pt idx="7">
                    <c:v>KAUNO TERITORINĖ MUITINĖ</c:v>
                  </c:pt>
                  <c:pt idx="13">
                    <c:v>KLAIPĖDOS TERITORINĖ MUITINĖ</c:v>
                  </c:pt>
                </c:lvl>
              </c:multiLvlStrCache>
            </c:multiLvlStrRef>
          </c:cat>
          <c:val>
            <c:numRef>
              <c:f>('2015 m.'!$Y$32:$Y$38;'2015 m.'!$Y$12:$Y$17;'2015 m.'!$Y$20:$Y$29)</c:f>
              <c:numCache>
                <c:formatCode>0.00</c:formatCode>
                <c:ptCount val="23"/>
                <c:pt idx="0">
                  <c:v>6.6805555555555554</c:v>
                </c:pt>
                <c:pt idx="1">
                  <c:v>2.9750330687830688</c:v>
                </c:pt>
                <c:pt idx="2">
                  <c:v>3.5483405483405481</c:v>
                </c:pt>
                <c:pt idx="3">
                  <c:v>11.987433862433862</c:v>
                </c:pt>
                <c:pt idx="4">
                  <c:v>8.6419413919413923</c:v>
                </c:pt>
                <c:pt idx="5">
                  <c:v>12.257936507936508</c:v>
                </c:pt>
                <c:pt idx="6">
                  <c:v>19.705977182539684</c:v>
                </c:pt>
                <c:pt idx="7">
                  <c:v>4.7307466196355081</c:v>
                </c:pt>
                <c:pt idx="8">
                  <c:v>18.930188124632572</c:v>
                </c:pt>
                <c:pt idx="9">
                  <c:v>4.3229813664596266</c:v>
                </c:pt>
                <c:pt idx="10">
                  <c:v>2.9883040935672516</c:v>
                </c:pt>
                <c:pt idx="11">
                  <c:v>2.0545634920634921</c:v>
                </c:pt>
                <c:pt idx="12">
                  <c:v>1.3524531024531024</c:v>
                </c:pt>
                <c:pt idx="13">
                  <c:v>7.3192239858906522E-2</c:v>
                </c:pt>
                <c:pt idx="14">
                  <c:v>2.7116402116402115E-2</c:v>
                </c:pt>
                <c:pt idx="15">
                  <c:v>2.261656746031746</c:v>
                </c:pt>
                <c:pt idx="16">
                  <c:v>2.3575319016495486</c:v>
                </c:pt>
                <c:pt idx="17">
                  <c:v>0.87837301587301586</c:v>
                </c:pt>
                <c:pt idx="18">
                  <c:v>2.4575517075517075</c:v>
                </c:pt>
                <c:pt idx="19">
                  <c:v>0.75108225108225113</c:v>
                </c:pt>
                <c:pt idx="20">
                  <c:v>1.4002267573696143</c:v>
                </c:pt>
                <c:pt idx="21">
                  <c:v>1.7273576097105506E-2</c:v>
                </c:pt>
                <c:pt idx="22">
                  <c:v>1.4332010582010584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D5-4154-AB08-6F0263DB98A8}"/>
            </c:ext>
          </c:extLst>
        </c:ser>
        <c:ser>
          <c:idx val="1"/>
          <c:order val="1"/>
          <c:tx>
            <c:strRef>
              <c:f>'2015 m.'!$AA$5</c:f>
              <c:strCache>
                <c:ptCount val="1"/>
                <c:pt idx="0">
                  <c:v>GELTONAS KANALAS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multiLvlStrRef>
              <c:f>('2015 m.'!$A$32:$B$38;'2015 m.'!$A$12:$B$17;'2015 m.'!$A$20:$B$29)</c:f>
              <c:multiLvlStrCache>
                <c:ptCount val="23"/>
                <c:lvl>
                  <c:pt idx="0">
                    <c:v>LTPR4000</c:v>
                  </c:pt>
                  <c:pt idx="1">
                    <c:v>LTVA1000</c:v>
                  </c:pt>
                  <c:pt idx="2">
                    <c:v>LTVG2000</c:v>
                  </c:pt>
                  <c:pt idx="3">
                    <c:v>LTVR1000</c:v>
                  </c:pt>
                  <c:pt idx="4">
                    <c:v>LTVR3000</c:v>
                  </c:pt>
                  <c:pt idx="5">
                    <c:v>LTVR4000</c:v>
                  </c:pt>
                  <c:pt idx="6">
                    <c:v>LTVR5000</c:v>
                  </c:pt>
                  <c:pt idx="7">
                    <c:v>LTKA1000</c:v>
                  </c:pt>
                  <c:pt idx="8">
                    <c:v>LTKR1000</c:v>
                  </c:pt>
                  <c:pt idx="9">
                    <c:v>LTKR2000</c:v>
                  </c:pt>
                  <c:pt idx="10">
                    <c:v>LTKR5000</c:v>
                  </c:pt>
                  <c:pt idx="11">
                    <c:v>LTKR6000</c:v>
                  </c:pt>
                  <c:pt idx="12">
                    <c:v>LTPR2000</c:v>
                  </c:pt>
                  <c:pt idx="13">
                    <c:v>LTLA1000</c:v>
                  </c:pt>
                  <c:pt idx="14">
                    <c:v>LTLG3000</c:v>
                  </c:pt>
                  <c:pt idx="15">
                    <c:v>LTLR1000</c:v>
                  </c:pt>
                  <c:pt idx="16">
                    <c:v>LTLU9000</c:v>
                  </c:pt>
                  <c:pt idx="17">
                    <c:v>LTLUA000</c:v>
                  </c:pt>
                  <c:pt idx="18">
                    <c:v>LTLUB000</c:v>
                  </c:pt>
                  <c:pt idx="19">
                    <c:v>LTSA1000</c:v>
                  </c:pt>
                  <c:pt idx="20">
                    <c:v>LTSG3000</c:v>
                  </c:pt>
                  <c:pt idx="21">
                    <c:v>LTSG4000</c:v>
                  </c:pt>
                  <c:pt idx="22">
                    <c:v>LTSR1000</c:v>
                  </c:pt>
                </c:lvl>
                <c:lvl>
                  <c:pt idx="0">
                    <c:v>VILNIAUS TERITORINĖ MUITINĖ</c:v>
                  </c:pt>
                  <c:pt idx="7">
                    <c:v>KAUNO TERITORINĖ MUITINĖ</c:v>
                  </c:pt>
                  <c:pt idx="13">
                    <c:v>KLAIPĖDOS TERITORINĖ MUITINĖ</c:v>
                  </c:pt>
                </c:lvl>
              </c:multiLvlStrCache>
            </c:multiLvlStrRef>
          </c:cat>
          <c:val>
            <c:numRef>
              <c:f>('2015 m.'!$AW$32:$AW$38;'2015 m.'!$AW$12:$AW$17;'2015 m.'!$AW$20:$AW$29)</c:f>
              <c:numCache>
                <c:formatCode>0.00</c:formatCode>
                <c:ptCount val="23"/>
                <c:pt idx="1">
                  <c:v>5.9523809523809521E-3</c:v>
                </c:pt>
                <c:pt idx="2">
                  <c:v>3.968253968253968E-3</c:v>
                </c:pt>
                <c:pt idx="3">
                  <c:v>3.968253968253968E-3</c:v>
                </c:pt>
                <c:pt idx="4">
                  <c:v>3.968253968253968E-3</c:v>
                </c:pt>
                <c:pt idx="5">
                  <c:v>3.968253968253968E-3</c:v>
                </c:pt>
                <c:pt idx="6">
                  <c:v>5.5555555555555549E-3</c:v>
                </c:pt>
                <c:pt idx="8">
                  <c:v>6.4484126984126981E-3</c:v>
                </c:pt>
                <c:pt idx="9">
                  <c:v>3.968253968253968E-3</c:v>
                </c:pt>
                <c:pt idx="16">
                  <c:v>7.9365079365079361E-3</c:v>
                </c:pt>
                <c:pt idx="18">
                  <c:v>3.968253968253968E-3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D5-4154-AB08-6F0263DB98A8}"/>
            </c:ext>
          </c:extLst>
        </c:ser>
        <c:ser>
          <c:idx val="2"/>
          <c:order val="2"/>
          <c:tx>
            <c:strRef>
              <c:f>'2015 m.'!$AY$5</c:f>
              <c:strCache>
                <c:ptCount val="1"/>
                <c:pt idx="0">
                  <c:v>RAUDONAS KANALAS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multiLvlStrRef>
              <c:f>('2015 m.'!$A$32:$B$38;'2015 m.'!$A$12:$B$17;'2015 m.'!$A$20:$B$29)</c:f>
              <c:multiLvlStrCache>
                <c:ptCount val="23"/>
                <c:lvl>
                  <c:pt idx="0">
                    <c:v>LTPR4000</c:v>
                  </c:pt>
                  <c:pt idx="1">
                    <c:v>LTVA1000</c:v>
                  </c:pt>
                  <c:pt idx="2">
                    <c:v>LTVG2000</c:v>
                  </c:pt>
                  <c:pt idx="3">
                    <c:v>LTVR1000</c:v>
                  </c:pt>
                  <c:pt idx="4">
                    <c:v>LTVR3000</c:v>
                  </c:pt>
                  <c:pt idx="5">
                    <c:v>LTVR4000</c:v>
                  </c:pt>
                  <c:pt idx="6">
                    <c:v>LTVR5000</c:v>
                  </c:pt>
                  <c:pt idx="7">
                    <c:v>LTKA1000</c:v>
                  </c:pt>
                  <c:pt idx="8">
                    <c:v>LTKR1000</c:v>
                  </c:pt>
                  <c:pt idx="9">
                    <c:v>LTKR2000</c:v>
                  </c:pt>
                  <c:pt idx="10">
                    <c:v>LTKR5000</c:v>
                  </c:pt>
                  <c:pt idx="11">
                    <c:v>LTKR6000</c:v>
                  </c:pt>
                  <c:pt idx="12">
                    <c:v>LTPR2000</c:v>
                  </c:pt>
                  <c:pt idx="13">
                    <c:v>LTLA1000</c:v>
                  </c:pt>
                  <c:pt idx="14">
                    <c:v>LTLG3000</c:v>
                  </c:pt>
                  <c:pt idx="15">
                    <c:v>LTLR1000</c:v>
                  </c:pt>
                  <c:pt idx="16">
                    <c:v>LTLU9000</c:v>
                  </c:pt>
                  <c:pt idx="17">
                    <c:v>LTLUA000</c:v>
                  </c:pt>
                  <c:pt idx="18">
                    <c:v>LTLUB000</c:v>
                  </c:pt>
                  <c:pt idx="19">
                    <c:v>LTSA1000</c:v>
                  </c:pt>
                  <c:pt idx="20">
                    <c:v>LTSG3000</c:v>
                  </c:pt>
                  <c:pt idx="21">
                    <c:v>LTSG4000</c:v>
                  </c:pt>
                  <c:pt idx="22">
                    <c:v>LTSR1000</c:v>
                  </c:pt>
                </c:lvl>
                <c:lvl>
                  <c:pt idx="0">
                    <c:v>VILNIAUS TERITORINĖ MUITINĖ</c:v>
                  </c:pt>
                  <c:pt idx="7">
                    <c:v>KAUNO TERITORINĖ MUITINĖ</c:v>
                  </c:pt>
                  <c:pt idx="13">
                    <c:v>KLAIPĖDOS TERITORINĖ MUITINĖ</c:v>
                  </c:pt>
                </c:lvl>
              </c:multiLvlStrCache>
            </c:multiLvlStrRef>
          </c:cat>
          <c:val>
            <c:numRef>
              <c:f>('2015 m.'!$BU$32:$BU$38;'2015 m.'!$BU$12:$BU$17;'2015 m.'!$BU$21:$BU$29)</c:f>
              <c:numCache>
                <c:formatCode>0.00</c:formatCode>
                <c:ptCount val="22"/>
                <c:pt idx="0">
                  <c:v>3.968253968253968E-3</c:v>
                </c:pt>
                <c:pt idx="1">
                  <c:v>3.968253968253968E-3</c:v>
                </c:pt>
                <c:pt idx="2">
                  <c:v>5.2910052910052907E-3</c:v>
                </c:pt>
                <c:pt idx="3">
                  <c:v>6.9444444444444441E-3</c:v>
                </c:pt>
                <c:pt idx="4">
                  <c:v>3.968253968253968E-3</c:v>
                </c:pt>
                <c:pt idx="6">
                  <c:v>3.968253968253968E-3</c:v>
                </c:pt>
                <c:pt idx="7">
                  <c:v>3.968253968253968E-3</c:v>
                </c:pt>
                <c:pt idx="8">
                  <c:v>6.3492063492063492E-3</c:v>
                </c:pt>
                <c:pt idx="9">
                  <c:v>3.968253968253968E-3</c:v>
                </c:pt>
                <c:pt idx="11">
                  <c:v>7.9365079365079361E-3</c:v>
                </c:pt>
                <c:pt idx="14">
                  <c:v>4.7619047619047615E-3</c:v>
                </c:pt>
                <c:pt idx="15">
                  <c:v>6.6137566137566143E-3</c:v>
                </c:pt>
                <c:pt idx="17">
                  <c:v>1.3888888888888888E-2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0D5-4154-AB08-6F0263DB9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637312"/>
        <c:axId val="34638848"/>
      </c:barChart>
      <c:lineChart>
        <c:grouping val="standard"/>
        <c:varyColors val="0"/>
        <c:ser>
          <c:idx val="3"/>
          <c:order val="3"/>
          <c:tx>
            <c:strRef>
              <c:f>'2015 m.'!$A$7</c:f>
              <c:strCache>
                <c:ptCount val="1"/>
                <c:pt idx="0">
                  <c:v>Vidurkis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('2015 m.'!$A$40;'2015 m.'!$A$40;'2015 m.'!$A$40;'2015 m.'!$A$40;'2015 m.'!$A$40;'2015 m.'!$A$40;'2015 m.'!$A$40;'2015 m.'!$A$40;'2015 m.'!$A$40;'2015 m.'!$A$40;'2015 m.'!$A$40;'2015 m.'!$A$40;'2015 m.'!$A$40;'2015 m.'!$A$40;'2015 m.'!$A$40;'2015 m.'!$A$40;'2015 m.'!$A$40;'2015 m.'!$A$40;'2015 m.'!$A$40;'2015 m.'!$A$40;'2015 m.'!$A$40;'2015 m.'!$A$40;'2015 m.'!$A$40)</c:f>
              <c:numCache>
                <c:formatCode>0.00</c:formatCode>
                <c:ptCount val="23"/>
                <c:pt idx="0">
                  <c:v>5.1720133153802976</c:v>
                </c:pt>
                <c:pt idx="1">
                  <c:v>5.1720133153802976</c:v>
                </c:pt>
                <c:pt idx="2">
                  <c:v>5.1720133153802976</c:v>
                </c:pt>
                <c:pt idx="3">
                  <c:v>5.1720133153802976</c:v>
                </c:pt>
                <c:pt idx="4">
                  <c:v>5.1720133153802976</c:v>
                </c:pt>
                <c:pt idx="5">
                  <c:v>5.1720133153802976</c:v>
                </c:pt>
                <c:pt idx="6">
                  <c:v>5.1720133153802976</c:v>
                </c:pt>
                <c:pt idx="7">
                  <c:v>5.1720133153802976</c:v>
                </c:pt>
                <c:pt idx="8">
                  <c:v>5.1720133153802976</c:v>
                </c:pt>
                <c:pt idx="9">
                  <c:v>5.1720133153802976</c:v>
                </c:pt>
                <c:pt idx="10">
                  <c:v>5.1720133153802976</c:v>
                </c:pt>
                <c:pt idx="11">
                  <c:v>5.1720133153802976</c:v>
                </c:pt>
                <c:pt idx="12">
                  <c:v>5.1720133153802976</c:v>
                </c:pt>
                <c:pt idx="13">
                  <c:v>5.1720133153802976</c:v>
                </c:pt>
                <c:pt idx="14">
                  <c:v>5.1720133153802976</c:v>
                </c:pt>
                <c:pt idx="15">
                  <c:v>5.1720133153802976</c:v>
                </c:pt>
                <c:pt idx="16">
                  <c:v>5.1720133153802976</c:v>
                </c:pt>
                <c:pt idx="17">
                  <c:v>5.1720133153802976</c:v>
                </c:pt>
                <c:pt idx="18">
                  <c:v>5.1720133153802976</c:v>
                </c:pt>
                <c:pt idx="19">
                  <c:v>5.1720133153802976</c:v>
                </c:pt>
                <c:pt idx="20">
                  <c:v>5.1720133153802976</c:v>
                </c:pt>
                <c:pt idx="21">
                  <c:v>5.1720133153802976</c:v>
                </c:pt>
                <c:pt idx="22">
                  <c:v>5.1720133153802976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0D5-4154-AB08-6F0263DB9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37312"/>
        <c:axId val="34638848"/>
      </c:lineChart>
      <c:catAx>
        <c:axId val="34637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4638848"/>
        <c:crosses val="autoZero"/>
        <c:auto val="1"/>
        <c:lblAlgn val="ctr"/>
        <c:lblOffset val="100"/>
        <c:noMultiLvlLbl val="0"/>
      </c:catAx>
      <c:valAx>
        <c:axId val="34638848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cross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463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200" b="1" dirty="0"/>
              <a:t>Vidutinis 2016 m. I </a:t>
            </a:r>
            <a:r>
              <a:rPr lang="lt-LT" sz="1200" b="1" dirty="0" err="1"/>
              <a:t>ketv</a:t>
            </a:r>
            <a:r>
              <a:rPr lang="lt-LT" sz="1200" b="1" dirty="0"/>
              <a:t>. </a:t>
            </a:r>
            <a:r>
              <a:rPr lang="lt-LT" sz="1200" b="1" i="0" u="none" strike="noStrike" baseline="0" dirty="0">
                <a:effectLst/>
              </a:rPr>
              <a:t>išvežimo įstaigoje </a:t>
            </a:r>
            <a:r>
              <a:rPr lang="lt-LT" sz="1200" b="1" dirty="0" smtClean="0"/>
              <a:t>įformintų </a:t>
            </a:r>
            <a:r>
              <a:rPr lang="lt-LT" sz="1200" b="1" dirty="0"/>
              <a:t>eksporto deklaracijų skaičius, tenkantis vienam pareigūnui per vieną darbo dieną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'2016 m. I ketv.'!$C$5:$Z$5</c:f>
              <c:strCache>
                <c:ptCount val="1"/>
                <c:pt idx="0">
                  <c:v>ŽALIAS KANALAS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multiLvlStrRef>
              <c:f>('2015 m.'!$A$32:$B$38;'2015 m.'!$A$12:$B$17;'2015 m.'!$A$20:$B$29)</c:f>
              <c:multiLvlStrCache>
                <c:ptCount val="23"/>
                <c:lvl>
                  <c:pt idx="0">
                    <c:v>LTPR4000</c:v>
                  </c:pt>
                  <c:pt idx="1">
                    <c:v>LTVA1000</c:v>
                  </c:pt>
                  <c:pt idx="2">
                    <c:v>LTVG2000</c:v>
                  </c:pt>
                  <c:pt idx="3">
                    <c:v>LTVR1000</c:v>
                  </c:pt>
                  <c:pt idx="4">
                    <c:v>LTVR3000</c:v>
                  </c:pt>
                  <c:pt idx="5">
                    <c:v>LTVR4000</c:v>
                  </c:pt>
                  <c:pt idx="6">
                    <c:v>LTVR5000</c:v>
                  </c:pt>
                  <c:pt idx="7">
                    <c:v>LTKA1000</c:v>
                  </c:pt>
                  <c:pt idx="8">
                    <c:v>LTKR1000</c:v>
                  </c:pt>
                  <c:pt idx="9">
                    <c:v>LTKR2000</c:v>
                  </c:pt>
                  <c:pt idx="10">
                    <c:v>LTKR5000</c:v>
                  </c:pt>
                  <c:pt idx="11">
                    <c:v>LTKR6000</c:v>
                  </c:pt>
                  <c:pt idx="12">
                    <c:v>LTPR2000</c:v>
                  </c:pt>
                  <c:pt idx="13">
                    <c:v>LTLA1000</c:v>
                  </c:pt>
                  <c:pt idx="14">
                    <c:v>LTLG3000</c:v>
                  </c:pt>
                  <c:pt idx="15">
                    <c:v>LTLR1000</c:v>
                  </c:pt>
                  <c:pt idx="16">
                    <c:v>LTLU9000</c:v>
                  </c:pt>
                  <c:pt idx="17">
                    <c:v>LTLUA000</c:v>
                  </c:pt>
                  <c:pt idx="18">
                    <c:v>LTLUB000</c:v>
                  </c:pt>
                  <c:pt idx="19">
                    <c:v>LTSA1000</c:v>
                  </c:pt>
                  <c:pt idx="20">
                    <c:v>LTSG3000</c:v>
                  </c:pt>
                  <c:pt idx="21">
                    <c:v>LTSG4000</c:v>
                  </c:pt>
                  <c:pt idx="22">
                    <c:v>LTSR1000</c:v>
                  </c:pt>
                </c:lvl>
                <c:lvl>
                  <c:pt idx="0">
                    <c:v>VILNIAUS TERITORINĖ MUITINĖ</c:v>
                  </c:pt>
                  <c:pt idx="7">
                    <c:v>KAUNO TERITORINĖ MUITINĖ</c:v>
                  </c:pt>
                  <c:pt idx="13">
                    <c:v>KLAIPĖDOS TERITORINĖ MUITINĖ</c:v>
                  </c:pt>
                </c:lvl>
              </c:multiLvlStrCache>
            </c:multiLvlStrRef>
          </c:cat>
          <c:val>
            <c:numRef>
              <c:f>('2016 m. I ketv.'!$Y$32:$Y$38;'2016 m. I ketv.'!$Y$12:$Y$17;'2016 m. I ketv.'!$Y$20:$Y$29)</c:f>
              <c:numCache>
                <c:formatCode>0.00</c:formatCode>
                <c:ptCount val="23"/>
                <c:pt idx="0">
                  <c:v>1.0852459016393443</c:v>
                </c:pt>
                <c:pt idx="1">
                  <c:v>2.9351713859910578</c:v>
                </c:pt>
                <c:pt idx="2">
                  <c:v>2.9296668429402435</c:v>
                </c:pt>
                <c:pt idx="3">
                  <c:v>13.172876304023845</c:v>
                </c:pt>
                <c:pt idx="4">
                  <c:v>7.4627994955863803</c:v>
                </c:pt>
                <c:pt idx="5">
                  <c:v>16.501639344262294</c:v>
                </c:pt>
                <c:pt idx="6">
                  <c:v>18.891317547055252</c:v>
                </c:pt>
                <c:pt idx="7">
                  <c:v>5.6832786885245898</c:v>
                </c:pt>
                <c:pt idx="8">
                  <c:v>20.120825743776564</c:v>
                </c:pt>
                <c:pt idx="9">
                  <c:v>3.0639344262295083</c:v>
                </c:pt>
                <c:pt idx="10">
                  <c:v>1.8649951783992285</c:v>
                </c:pt>
                <c:pt idx="11">
                  <c:v>2.0327868852459017</c:v>
                </c:pt>
                <c:pt idx="12">
                  <c:v>1.34575260804769</c:v>
                </c:pt>
                <c:pt idx="13">
                  <c:v>8.1967213114754092E-2</c:v>
                </c:pt>
                <c:pt idx="14">
                  <c:v>1.6393442622950821E-2</c:v>
                </c:pt>
                <c:pt idx="15">
                  <c:v>3.1821493624772312</c:v>
                </c:pt>
                <c:pt idx="16">
                  <c:v>2.8286494925839185</c:v>
                </c:pt>
                <c:pt idx="17">
                  <c:v>1.2059426229508197</c:v>
                </c:pt>
                <c:pt idx="18">
                  <c:v>2.6158469945355192</c:v>
                </c:pt>
                <c:pt idx="19">
                  <c:v>0.81371087928464969</c:v>
                </c:pt>
                <c:pt idx="20">
                  <c:v>2.3661202185792352</c:v>
                </c:pt>
                <c:pt idx="21">
                  <c:v>4.0983606557377046E-2</c:v>
                </c:pt>
                <c:pt idx="22">
                  <c:v>1.4819672131147541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AE-4F7F-8DD6-960DD7B123EA}"/>
            </c:ext>
          </c:extLst>
        </c:ser>
        <c:ser>
          <c:idx val="1"/>
          <c:order val="1"/>
          <c:tx>
            <c:strRef>
              <c:f>'2016 m. I ketv.'!$AA$5:$AX$5</c:f>
              <c:strCache>
                <c:ptCount val="1"/>
                <c:pt idx="0">
                  <c:v>GELTONAS KANALAS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multiLvlStrRef>
              <c:f>('2015 m.'!$A$32:$B$38;'2015 m.'!$A$12:$B$17;'2015 m.'!$A$20:$B$29)</c:f>
              <c:multiLvlStrCache>
                <c:ptCount val="23"/>
                <c:lvl>
                  <c:pt idx="0">
                    <c:v>LTPR4000</c:v>
                  </c:pt>
                  <c:pt idx="1">
                    <c:v>LTVA1000</c:v>
                  </c:pt>
                  <c:pt idx="2">
                    <c:v>LTVG2000</c:v>
                  </c:pt>
                  <c:pt idx="3">
                    <c:v>LTVR1000</c:v>
                  </c:pt>
                  <c:pt idx="4">
                    <c:v>LTVR3000</c:v>
                  </c:pt>
                  <c:pt idx="5">
                    <c:v>LTVR4000</c:v>
                  </c:pt>
                  <c:pt idx="6">
                    <c:v>LTVR5000</c:v>
                  </c:pt>
                  <c:pt idx="7">
                    <c:v>LTKA1000</c:v>
                  </c:pt>
                  <c:pt idx="8">
                    <c:v>LTKR1000</c:v>
                  </c:pt>
                  <c:pt idx="9">
                    <c:v>LTKR2000</c:v>
                  </c:pt>
                  <c:pt idx="10">
                    <c:v>LTKR5000</c:v>
                  </c:pt>
                  <c:pt idx="11">
                    <c:v>LTKR6000</c:v>
                  </c:pt>
                  <c:pt idx="12">
                    <c:v>LTPR2000</c:v>
                  </c:pt>
                  <c:pt idx="13">
                    <c:v>LTLA1000</c:v>
                  </c:pt>
                  <c:pt idx="14">
                    <c:v>LTLG3000</c:v>
                  </c:pt>
                  <c:pt idx="15">
                    <c:v>LTLR1000</c:v>
                  </c:pt>
                  <c:pt idx="16">
                    <c:v>LTLU9000</c:v>
                  </c:pt>
                  <c:pt idx="17">
                    <c:v>LTLUA000</c:v>
                  </c:pt>
                  <c:pt idx="18">
                    <c:v>LTLUB000</c:v>
                  </c:pt>
                  <c:pt idx="19">
                    <c:v>LTSA1000</c:v>
                  </c:pt>
                  <c:pt idx="20">
                    <c:v>LTSG3000</c:v>
                  </c:pt>
                  <c:pt idx="21">
                    <c:v>LTSG4000</c:v>
                  </c:pt>
                  <c:pt idx="22">
                    <c:v>LTSR1000</c:v>
                  </c:pt>
                </c:lvl>
                <c:lvl>
                  <c:pt idx="0">
                    <c:v>VILNIAUS TERITORINĖ MUITINĖ</c:v>
                  </c:pt>
                  <c:pt idx="7">
                    <c:v>KAUNO TERITORINĖ MUITINĖ</c:v>
                  </c:pt>
                  <c:pt idx="13">
                    <c:v>KLAIPĖDOS TERITORINĖ MUITINĖ</c:v>
                  </c:pt>
                </c:lvl>
              </c:multiLvlStrCache>
            </c:multiLvlStrRef>
          </c:cat>
          <c:val>
            <c:numRef>
              <c:f>('2016 m. I ketv.'!$AW$32:$AW$38;'2016 m. I ketv.'!$AW$12:$AW$17;'2016 m. I ketv.'!$AW$20:$AW$29)</c:f>
              <c:numCache>
                <c:formatCode>General</c:formatCode>
                <c:ptCount val="23"/>
                <c:pt idx="2" formatCode="0.00">
                  <c:v>3.2786885245901641E-2</c:v>
                </c:pt>
                <c:pt idx="3" formatCode="0.00">
                  <c:v>1.6393442622950821E-2</c:v>
                </c:pt>
                <c:pt idx="6" formatCode="0.00">
                  <c:v>1.912568306010929E-2</c:v>
                </c:pt>
                <c:pt idx="9" formatCode="0.00">
                  <c:v>1.6393442622950821E-2</c:v>
                </c:pt>
                <c:pt idx="15" formatCode="0.00">
                  <c:v>1.6393442622950821E-2</c:v>
                </c:pt>
                <c:pt idx="18" formatCode="0.00">
                  <c:v>1.6393442622950821E-2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AE-4F7F-8DD6-960DD7B123EA}"/>
            </c:ext>
          </c:extLst>
        </c:ser>
        <c:ser>
          <c:idx val="2"/>
          <c:order val="2"/>
          <c:tx>
            <c:strRef>
              <c:f>'2016 m. I ketv.'!$AY$5:$BV$5</c:f>
              <c:strCache>
                <c:ptCount val="1"/>
                <c:pt idx="0">
                  <c:v>RAUDONAS KANALAS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multiLvlStrRef>
              <c:f>('2015 m.'!$A$32:$B$38;'2015 m.'!$A$12:$B$17;'2015 m.'!$A$20:$B$29)</c:f>
              <c:multiLvlStrCache>
                <c:ptCount val="23"/>
                <c:lvl>
                  <c:pt idx="0">
                    <c:v>LTPR4000</c:v>
                  </c:pt>
                  <c:pt idx="1">
                    <c:v>LTVA1000</c:v>
                  </c:pt>
                  <c:pt idx="2">
                    <c:v>LTVG2000</c:v>
                  </c:pt>
                  <c:pt idx="3">
                    <c:v>LTVR1000</c:v>
                  </c:pt>
                  <c:pt idx="4">
                    <c:v>LTVR3000</c:v>
                  </c:pt>
                  <c:pt idx="5">
                    <c:v>LTVR4000</c:v>
                  </c:pt>
                  <c:pt idx="6">
                    <c:v>LTVR5000</c:v>
                  </c:pt>
                  <c:pt idx="7">
                    <c:v>LTKA1000</c:v>
                  </c:pt>
                  <c:pt idx="8">
                    <c:v>LTKR1000</c:v>
                  </c:pt>
                  <c:pt idx="9">
                    <c:v>LTKR2000</c:v>
                  </c:pt>
                  <c:pt idx="10">
                    <c:v>LTKR5000</c:v>
                  </c:pt>
                  <c:pt idx="11">
                    <c:v>LTKR6000</c:v>
                  </c:pt>
                  <c:pt idx="12">
                    <c:v>LTPR2000</c:v>
                  </c:pt>
                  <c:pt idx="13">
                    <c:v>LTLA1000</c:v>
                  </c:pt>
                  <c:pt idx="14">
                    <c:v>LTLG3000</c:v>
                  </c:pt>
                  <c:pt idx="15">
                    <c:v>LTLR1000</c:v>
                  </c:pt>
                  <c:pt idx="16">
                    <c:v>LTLU9000</c:v>
                  </c:pt>
                  <c:pt idx="17">
                    <c:v>LTLUA000</c:v>
                  </c:pt>
                  <c:pt idx="18">
                    <c:v>LTLUB000</c:v>
                  </c:pt>
                  <c:pt idx="19">
                    <c:v>LTSA1000</c:v>
                  </c:pt>
                  <c:pt idx="20">
                    <c:v>LTSG3000</c:v>
                  </c:pt>
                  <c:pt idx="21">
                    <c:v>LTSG4000</c:v>
                  </c:pt>
                  <c:pt idx="22">
                    <c:v>LTSR1000</c:v>
                  </c:pt>
                </c:lvl>
                <c:lvl>
                  <c:pt idx="0">
                    <c:v>VILNIAUS TERITORINĖ MUITINĖ</c:v>
                  </c:pt>
                  <c:pt idx="7">
                    <c:v>KAUNO TERITORINĖ MUITINĖ</c:v>
                  </c:pt>
                  <c:pt idx="13">
                    <c:v>KLAIPĖDOS TERITORINĖ MUITINĖ</c:v>
                  </c:pt>
                </c:lvl>
              </c:multiLvlStrCache>
            </c:multiLvlStrRef>
          </c:cat>
          <c:val>
            <c:numRef>
              <c:f>('2016 m. I ketv.'!$BU$32:$BU$38;'2016 m. I ketv.'!$BU$12:$BU$17;'2016 m. I ketv.'!$BU$20:$BU$29)</c:f>
              <c:numCache>
                <c:formatCode>General</c:formatCode>
                <c:ptCount val="23"/>
                <c:pt idx="4" formatCode="0.00">
                  <c:v>1.6393442622950821E-2</c:v>
                </c:pt>
                <c:pt idx="5" formatCode="0.00">
                  <c:v>1.6393442622950821E-2</c:v>
                </c:pt>
                <c:pt idx="6" formatCode="0.00">
                  <c:v>3.2786885245901641E-2</c:v>
                </c:pt>
                <c:pt idx="9" formatCode="0.00">
                  <c:v>8.1967213114754092E-2</c:v>
                </c:pt>
                <c:pt idx="16" formatCode="0.00">
                  <c:v>1.6393442622950821E-2</c:v>
                </c:pt>
                <c:pt idx="17" formatCode="0.00">
                  <c:v>1.6393442622950821E-2</c:v>
                </c:pt>
                <c:pt idx="18" formatCode="0.00">
                  <c:v>2.8103044496487119E-2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AE-4F7F-8DD6-960DD7B12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831680"/>
        <c:axId val="87851008"/>
      </c:barChart>
      <c:lineChart>
        <c:grouping val="standard"/>
        <c:varyColors val="0"/>
        <c:ser>
          <c:idx val="3"/>
          <c:order val="3"/>
          <c:tx>
            <c:strRef>
              <c:f>'2016 m. I ketv.'!$A$8</c:f>
              <c:strCache>
                <c:ptCount val="1"/>
                <c:pt idx="0">
                  <c:v>Vidurkis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('2016 m. I ketv.'!$A$40;'2016 m. I ketv.'!$A$40;'2016 m. I ketv.'!$A$40;'2016 m. I ketv.'!$A$40;'2016 m. I ketv.'!$A$40;'2016 m. I ketv.'!$A$40;'2016 m. I ketv.'!$A$40;'2016 m. I ketv.'!$A$40;'2016 m. I ketv.'!$A$40;'2016 m. I ketv.'!$A$40;'2016 m. I ketv.'!$A$40;'2016 m. I ketv.'!$A$40;'2016 m. I ketv.'!$A$40;'2016 m. I ketv.'!$A$40;'2016 m. I ketv.'!$A$40;'2016 m. I ketv.'!$A$40;'2016 m. I ketv.'!$A$40;'2016 m. I ketv.'!$A$40;'2016 m. I ketv.'!$A$40;'2016 m. I ketv.'!$A$40;'2016 m. I ketv.'!$A$40;'2016 m. I ketv.'!$A$40;'2016 m. I ketv.'!$A$40)</c:f>
              <c:numCache>
                <c:formatCode>0.00</c:formatCode>
                <c:ptCount val="23"/>
                <c:pt idx="0">
                  <c:v>5.5235182641804315</c:v>
                </c:pt>
                <c:pt idx="1">
                  <c:v>5.5235182641804315</c:v>
                </c:pt>
                <c:pt idx="2">
                  <c:v>5.5235182641804315</c:v>
                </c:pt>
                <c:pt idx="3">
                  <c:v>5.5235182641804315</c:v>
                </c:pt>
                <c:pt idx="4">
                  <c:v>5.5235182641804315</c:v>
                </c:pt>
                <c:pt idx="5">
                  <c:v>5.5235182641804315</c:v>
                </c:pt>
                <c:pt idx="6">
                  <c:v>5.5235182641804315</c:v>
                </c:pt>
                <c:pt idx="7">
                  <c:v>5.5235182641804315</c:v>
                </c:pt>
                <c:pt idx="8">
                  <c:v>5.5235182641804315</c:v>
                </c:pt>
                <c:pt idx="9">
                  <c:v>5.5235182641804315</c:v>
                </c:pt>
                <c:pt idx="10">
                  <c:v>5.5235182641804315</c:v>
                </c:pt>
                <c:pt idx="11">
                  <c:v>5.5235182641804315</c:v>
                </c:pt>
                <c:pt idx="12">
                  <c:v>5.5235182641804315</c:v>
                </c:pt>
                <c:pt idx="13">
                  <c:v>5.5235182641804315</c:v>
                </c:pt>
                <c:pt idx="14">
                  <c:v>5.5235182641804315</c:v>
                </c:pt>
                <c:pt idx="15">
                  <c:v>5.5235182641804315</c:v>
                </c:pt>
                <c:pt idx="16">
                  <c:v>5.5235182641804315</c:v>
                </c:pt>
                <c:pt idx="17">
                  <c:v>5.5235182641804315</c:v>
                </c:pt>
                <c:pt idx="18">
                  <c:v>5.5235182641804315</c:v>
                </c:pt>
                <c:pt idx="19">
                  <c:v>5.5235182641804315</c:v>
                </c:pt>
                <c:pt idx="20">
                  <c:v>5.5235182641804315</c:v>
                </c:pt>
                <c:pt idx="21">
                  <c:v>5.5235182641804315</c:v>
                </c:pt>
                <c:pt idx="22">
                  <c:v>5.5235182641804315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2AE-4F7F-8DD6-960DD7B12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831680"/>
        <c:axId val="87851008"/>
      </c:lineChart>
      <c:catAx>
        <c:axId val="87831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87851008"/>
        <c:crosses val="autoZero"/>
        <c:auto val="1"/>
        <c:lblAlgn val="ctr"/>
        <c:lblOffset val="100"/>
        <c:noMultiLvlLbl val="0"/>
      </c:catAx>
      <c:valAx>
        <c:axId val="87851008"/>
        <c:scaling>
          <c:orientation val="minMax"/>
          <c:max val="2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cross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8783168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200" b="1"/>
              <a:t>Vidutinis 2015 m. priimtų tranzito</a:t>
            </a:r>
            <a:r>
              <a:rPr lang="lt-LT" sz="1200" b="1" baseline="0"/>
              <a:t> </a:t>
            </a:r>
            <a:r>
              <a:rPr lang="lt-LT" sz="1200" b="1"/>
              <a:t>deklaracijų skaičius, tenkantis vienam pareigūnui per vieną darbo dieną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'2015 m.'!$C$5:$L$5</c:f>
              <c:strCache>
                <c:ptCount val="1"/>
                <c:pt idx="0">
                  <c:v>T1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('2015 m.'!$A$29:$B$35;'2015 m.'!$A$11:$B$16;'2015 m.'!$A$18:$B$27)</c:f>
              <c:multiLvlStrCache>
                <c:ptCount val="23"/>
                <c:lvl>
                  <c:pt idx="0">
                    <c:v>LTPR4000</c:v>
                  </c:pt>
                  <c:pt idx="1">
                    <c:v>LTVA1000</c:v>
                  </c:pt>
                  <c:pt idx="2">
                    <c:v>LTVG2000</c:v>
                  </c:pt>
                  <c:pt idx="3">
                    <c:v>LTVR1000</c:v>
                  </c:pt>
                  <c:pt idx="4">
                    <c:v>LTVR3000</c:v>
                  </c:pt>
                  <c:pt idx="5">
                    <c:v>LTVR4000</c:v>
                  </c:pt>
                  <c:pt idx="6">
                    <c:v>LTVR5000</c:v>
                  </c:pt>
                  <c:pt idx="7">
                    <c:v>LTKA1000</c:v>
                  </c:pt>
                  <c:pt idx="8">
                    <c:v>LTKR1000</c:v>
                  </c:pt>
                  <c:pt idx="9">
                    <c:v>LTKR2000</c:v>
                  </c:pt>
                  <c:pt idx="10">
                    <c:v>LTKR5000</c:v>
                  </c:pt>
                  <c:pt idx="11">
                    <c:v>LTKR6000</c:v>
                  </c:pt>
                  <c:pt idx="12">
                    <c:v>LTPR2000</c:v>
                  </c:pt>
                  <c:pt idx="13">
                    <c:v>LTLA1000</c:v>
                  </c:pt>
                  <c:pt idx="14">
                    <c:v>LTLG3000</c:v>
                  </c:pt>
                  <c:pt idx="15">
                    <c:v>LTLR1000</c:v>
                  </c:pt>
                  <c:pt idx="16">
                    <c:v>LTLU9000</c:v>
                  </c:pt>
                  <c:pt idx="17">
                    <c:v>LTLUA000</c:v>
                  </c:pt>
                  <c:pt idx="18">
                    <c:v>LTLUB000</c:v>
                  </c:pt>
                  <c:pt idx="19">
                    <c:v>LTSA1000</c:v>
                  </c:pt>
                  <c:pt idx="20">
                    <c:v>LTSG3000</c:v>
                  </c:pt>
                  <c:pt idx="21">
                    <c:v>LTSG4000</c:v>
                  </c:pt>
                  <c:pt idx="22">
                    <c:v>LTSR1000</c:v>
                  </c:pt>
                </c:lvl>
                <c:lvl>
                  <c:pt idx="0">
                    <c:v>VILNIAUS TERITORINĖ MUITINĖ</c:v>
                  </c:pt>
                  <c:pt idx="7">
                    <c:v>KAUNO TERITORINĖ MUITINĖ</c:v>
                  </c:pt>
                  <c:pt idx="13">
                    <c:v>KLAIPĖDOS TERITORINĖ MUITINĖ</c:v>
                  </c:pt>
                </c:lvl>
              </c:multiLvlStrCache>
            </c:multiLvlStrRef>
          </c:cat>
          <c:val>
            <c:numRef>
              <c:f>('2015 m.'!$G$29:$G$35;'2015 m.'!$G$11:$G$16;'2015 m.'!$G$18:$G$27)</c:f>
              <c:numCache>
                <c:formatCode>0.00</c:formatCode>
                <c:ptCount val="23"/>
                <c:pt idx="0">
                  <c:v>0.11243386243386243</c:v>
                </c:pt>
                <c:pt idx="1">
                  <c:v>0.94032921810699588</c:v>
                </c:pt>
                <c:pt idx="2">
                  <c:v>0.30952380952380953</c:v>
                </c:pt>
                <c:pt idx="3">
                  <c:v>0.93617724867724861</c:v>
                </c:pt>
                <c:pt idx="4">
                  <c:v>0.73107448107448103</c:v>
                </c:pt>
                <c:pt idx="5">
                  <c:v>2.8644179894179898</c:v>
                </c:pt>
                <c:pt idx="6">
                  <c:v>1.5427827380952381</c:v>
                </c:pt>
                <c:pt idx="7">
                  <c:v>0.50442612942612941</c:v>
                </c:pt>
                <c:pt idx="8">
                  <c:v>1.3353174603174602</c:v>
                </c:pt>
                <c:pt idx="9">
                  <c:v>0.29427736006683375</c:v>
                </c:pt>
                <c:pt idx="10">
                  <c:v>0.11337868480725624</c:v>
                </c:pt>
                <c:pt idx="11">
                  <c:v>7.5396825396825393E-2</c:v>
                </c:pt>
                <c:pt idx="12">
                  <c:v>8.1349206349206352E-2</c:v>
                </c:pt>
                <c:pt idx="13">
                  <c:v>1.5873015873015872E-2</c:v>
                </c:pt>
                <c:pt idx="14">
                  <c:v>4.3650793650793648E-2</c:v>
                </c:pt>
                <c:pt idx="15">
                  <c:v>0.5006613756613757</c:v>
                </c:pt>
                <c:pt idx="16">
                  <c:v>1.6045548654244306</c:v>
                </c:pt>
                <c:pt idx="17">
                  <c:v>0.24492945326278659</c:v>
                </c:pt>
                <c:pt idx="18">
                  <c:v>1.8409961685823755</c:v>
                </c:pt>
                <c:pt idx="19">
                  <c:v>5.4761904761904762E-2</c:v>
                </c:pt>
                <c:pt idx="20">
                  <c:v>7.9365079365079361E-3</c:v>
                </c:pt>
                <c:pt idx="21">
                  <c:v>3.968253968253968E-3</c:v>
                </c:pt>
                <c:pt idx="22">
                  <c:v>3.9115646258503403E-2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03-4149-BA47-33DE14BB9FFD}"/>
            </c:ext>
          </c:extLst>
        </c:ser>
        <c:ser>
          <c:idx val="2"/>
          <c:order val="1"/>
          <c:tx>
            <c:strRef>
              <c:f>'2015 m.'!$M$5:$V$5</c:f>
              <c:strCache>
                <c:ptCount val="1"/>
                <c:pt idx="0">
                  <c:v>T1 užbaigimas išvežimo įstaigoje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multiLvlStrRef>
              <c:f>('2015 m.'!$A$29:$B$35;'2015 m.'!$A$11:$B$16;'2015 m.'!$A$18:$B$27)</c:f>
              <c:multiLvlStrCache>
                <c:ptCount val="23"/>
                <c:lvl>
                  <c:pt idx="0">
                    <c:v>LTPR4000</c:v>
                  </c:pt>
                  <c:pt idx="1">
                    <c:v>LTVA1000</c:v>
                  </c:pt>
                  <c:pt idx="2">
                    <c:v>LTVG2000</c:v>
                  </c:pt>
                  <c:pt idx="3">
                    <c:v>LTVR1000</c:v>
                  </c:pt>
                  <c:pt idx="4">
                    <c:v>LTVR3000</c:v>
                  </c:pt>
                  <c:pt idx="5">
                    <c:v>LTVR4000</c:v>
                  </c:pt>
                  <c:pt idx="6">
                    <c:v>LTVR5000</c:v>
                  </c:pt>
                  <c:pt idx="7">
                    <c:v>LTKA1000</c:v>
                  </c:pt>
                  <c:pt idx="8">
                    <c:v>LTKR1000</c:v>
                  </c:pt>
                  <c:pt idx="9">
                    <c:v>LTKR2000</c:v>
                  </c:pt>
                  <c:pt idx="10">
                    <c:v>LTKR5000</c:v>
                  </c:pt>
                  <c:pt idx="11">
                    <c:v>LTKR6000</c:v>
                  </c:pt>
                  <c:pt idx="12">
                    <c:v>LTPR2000</c:v>
                  </c:pt>
                  <c:pt idx="13">
                    <c:v>LTLA1000</c:v>
                  </c:pt>
                  <c:pt idx="14">
                    <c:v>LTLG3000</c:v>
                  </c:pt>
                  <c:pt idx="15">
                    <c:v>LTLR1000</c:v>
                  </c:pt>
                  <c:pt idx="16">
                    <c:v>LTLU9000</c:v>
                  </c:pt>
                  <c:pt idx="17">
                    <c:v>LTLUA000</c:v>
                  </c:pt>
                  <c:pt idx="18">
                    <c:v>LTLUB000</c:v>
                  </c:pt>
                  <c:pt idx="19">
                    <c:v>LTSA1000</c:v>
                  </c:pt>
                  <c:pt idx="20">
                    <c:v>LTSG3000</c:v>
                  </c:pt>
                  <c:pt idx="21">
                    <c:v>LTSG4000</c:v>
                  </c:pt>
                  <c:pt idx="22">
                    <c:v>LTSR1000</c:v>
                  </c:pt>
                </c:lvl>
                <c:lvl>
                  <c:pt idx="0">
                    <c:v>VILNIAUS TERITORINĖ MUITINĖ</c:v>
                  </c:pt>
                  <c:pt idx="7">
                    <c:v>KAUNO TERITORINĖ MUITINĖ</c:v>
                  </c:pt>
                  <c:pt idx="13">
                    <c:v>KLAIPĖDOS TERITORINĖ MUITINĖ</c:v>
                  </c:pt>
                </c:lvl>
              </c:multiLvlStrCache>
            </c:multiLvlStrRef>
          </c:cat>
          <c:val>
            <c:numRef>
              <c:f>('2015 m.'!$Q$29:$Q$35;'2015 m.'!$Q$11:$Q$16;'2015 m.'!$Q$18:$Q$27)</c:f>
              <c:numCache>
                <c:formatCode>0.00</c:formatCode>
                <c:ptCount val="23"/>
                <c:pt idx="0">
                  <c:v>1.3501984126984128</c:v>
                </c:pt>
                <c:pt idx="1">
                  <c:v>0.95510912698412698</c:v>
                </c:pt>
                <c:pt idx="2">
                  <c:v>1.5151828847481021</c:v>
                </c:pt>
                <c:pt idx="3">
                  <c:v>3.0057997557997558</c:v>
                </c:pt>
                <c:pt idx="4">
                  <c:v>3.3391330891330893</c:v>
                </c:pt>
                <c:pt idx="5">
                  <c:v>2.8990929705215418</c:v>
                </c:pt>
                <c:pt idx="6">
                  <c:v>4.5022847522847522</c:v>
                </c:pt>
                <c:pt idx="7">
                  <c:v>2.0468559218559217</c:v>
                </c:pt>
                <c:pt idx="8">
                  <c:v>2.8553968253968254</c:v>
                </c:pt>
                <c:pt idx="9">
                  <c:v>1.43015873015873</c:v>
                </c:pt>
                <c:pt idx="10">
                  <c:v>0.56162464985994398</c:v>
                </c:pt>
                <c:pt idx="11">
                  <c:v>1.3586309523809523</c:v>
                </c:pt>
                <c:pt idx="12">
                  <c:v>1.5488095238095239</c:v>
                </c:pt>
                <c:pt idx="13">
                  <c:v>3.968253968253968E-3</c:v>
                </c:pt>
                <c:pt idx="14">
                  <c:v>1.5396825396825398</c:v>
                </c:pt>
                <c:pt idx="15">
                  <c:v>1.4704861111111112</c:v>
                </c:pt>
                <c:pt idx="16">
                  <c:v>0.79322863897331974</c:v>
                </c:pt>
                <c:pt idx="17">
                  <c:v>0.18483709273182958</c:v>
                </c:pt>
                <c:pt idx="18">
                  <c:v>0.62467997951868914</c:v>
                </c:pt>
                <c:pt idx="19">
                  <c:v>0.1901154401154401</c:v>
                </c:pt>
                <c:pt idx="20">
                  <c:v>0.96882086167800452</c:v>
                </c:pt>
                <c:pt idx="21">
                  <c:v>0.59570494864612511</c:v>
                </c:pt>
                <c:pt idx="22">
                  <c:v>0.87874779541446213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03-4149-BA47-33DE14BB9FFD}"/>
            </c:ext>
          </c:extLst>
        </c:ser>
        <c:ser>
          <c:idx val="1"/>
          <c:order val="2"/>
          <c:tx>
            <c:strRef>
              <c:f>'2015 m.'!$W$5:$AF$5</c:f>
              <c:strCache>
                <c:ptCount val="1"/>
                <c:pt idx="0">
                  <c:v>TIR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multiLvlStrRef>
              <c:f>('2015 m.'!$A$29:$B$35;'2015 m.'!$A$11:$B$16;'2015 m.'!$A$18:$B$27)</c:f>
              <c:multiLvlStrCache>
                <c:ptCount val="23"/>
                <c:lvl>
                  <c:pt idx="0">
                    <c:v>LTPR4000</c:v>
                  </c:pt>
                  <c:pt idx="1">
                    <c:v>LTVA1000</c:v>
                  </c:pt>
                  <c:pt idx="2">
                    <c:v>LTVG2000</c:v>
                  </c:pt>
                  <c:pt idx="3">
                    <c:v>LTVR1000</c:v>
                  </c:pt>
                  <c:pt idx="4">
                    <c:v>LTVR3000</c:v>
                  </c:pt>
                  <c:pt idx="5">
                    <c:v>LTVR4000</c:v>
                  </c:pt>
                  <c:pt idx="6">
                    <c:v>LTVR5000</c:v>
                  </c:pt>
                  <c:pt idx="7">
                    <c:v>LTKA1000</c:v>
                  </c:pt>
                  <c:pt idx="8">
                    <c:v>LTKR1000</c:v>
                  </c:pt>
                  <c:pt idx="9">
                    <c:v>LTKR2000</c:v>
                  </c:pt>
                  <c:pt idx="10">
                    <c:v>LTKR5000</c:v>
                  </c:pt>
                  <c:pt idx="11">
                    <c:v>LTKR6000</c:v>
                  </c:pt>
                  <c:pt idx="12">
                    <c:v>LTPR2000</c:v>
                  </c:pt>
                  <c:pt idx="13">
                    <c:v>LTLA1000</c:v>
                  </c:pt>
                  <c:pt idx="14">
                    <c:v>LTLG3000</c:v>
                  </c:pt>
                  <c:pt idx="15">
                    <c:v>LTLR1000</c:v>
                  </c:pt>
                  <c:pt idx="16">
                    <c:v>LTLU9000</c:v>
                  </c:pt>
                  <c:pt idx="17">
                    <c:v>LTLUA000</c:v>
                  </c:pt>
                  <c:pt idx="18">
                    <c:v>LTLUB000</c:v>
                  </c:pt>
                  <c:pt idx="19">
                    <c:v>LTSA1000</c:v>
                  </c:pt>
                  <c:pt idx="20">
                    <c:v>LTSG3000</c:v>
                  </c:pt>
                  <c:pt idx="21">
                    <c:v>LTSG4000</c:v>
                  </c:pt>
                  <c:pt idx="22">
                    <c:v>LTSR1000</c:v>
                  </c:pt>
                </c:lvl>
                <c:lvl>
                  <c:pt idx="0">
                    <c:v>VILNIAUS TERITORINĖ MUITINĖ</c:v>
                  </c:pt>
                  <c:pt idx="7">
                    <c:v>KAUNO TERITORINĖ MUITINĖ</c:v>
                  </c:pt>
                  <c:pt idx="13">
                    <c:v>KLAIPĖDOS TERITORINĖ MUITINĖ</c:v>
                  </c:pt>
                </c:lvl>
              </c:multiLvlStrCache>
            </c:multiLvlStrRef>
          </c:cat>
          <c:val>
            <c:numRef>
              <c:f>('2015 m.'!$AA$29:$AA$35;'2015 m.'!$AA$11:$AA$16;'2015 m.'!$AA$18:$AA$27)</c:f>
              <c:numCache>
                <c:formatCode>0.00</c:formatCode>
                <c:ptCount val="23"/>
                <c:pt idx="0">
                  <c:v>1.6775793650793651</c:v>
                </c:pt>
                <c:pt idx="1">
                  <c:v>0.9143625192012288</c:v>
                </c:pt>
                <c:pt idx="2">
                  <c:v>3.5952380952380953</c:v>
                </c:pt>
                <c:pt idx="3">
                  <c:v>3.6646825396825395</c:v>
                </c:pt>
                <c:pt idx="4">
                  <c:v>3.4389499389499392</c:v>
                </c:pt>
                <c:pt idx="5">
                  <c:v>2.8921957671957674</c:v>
                </c:pt>
                <c:pt idx="6">
                  <c:v>4.8636363636363642</c:v>
                </c:pt>
                <c:pt idx="7">
                  <c:v>1.8426434676434678</c:v>
                </c:pt>
                <c:pt idx="8">
                  <c:v>2.0426984126984125</c:v>
                </c:pt>
                <c:pt idx="9">
                  <c:v>2.3746867167919801</c:v>
                </c:pt>
                <c:pt idx="10">
                  <c:v>0.93557422969187665</c:v>
                </c:pt>
                <c:pt idx="11">
                  <c:v>0.96775793650793651</c:v>
                </c:pt>
                <c:pt idx="12">
                  <c:v>0.72330447330447334</c:v>
                </c:pt>
                <c:pt idx="14">
                  <c:v>1.1243386243386244E-2</c:v>
                </c:pt>
                <c:pt idx="15">
                  <c:v>0.97552910052910058</c:v>
                </c:pt>
                <c:pt idx="16">
                  <c:v>1.1952542921930678</c:v>
                </c:pt>
                <c:pt idx="17">
                  <c:v>0.41876750700280113</c:v>
                </c:pt>
                <c:pt idx="18">
                  <c:v>0.78598795840175151</c:v>
                </c:pt>
                <c:pt idx="19">
                  <c:v>0.13492063492063491</c:v>
                </c:pt>
                <c:pt idx="20">
                  <c:v>0.83432539682539686</c:v>
                </c:pt>
                <c:pt idx="21">
                  <c:v>1.0989010989010988E-2</c:v>
                </c:pt>
                <c:pt idx="22">
                  <c:v>0.54551820728291311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03-4149-BA47-33DE14BB9FFD}"/>
            </c:ext>
          </c:extLst>
        </c:ser>
        <c:ser>
          <c:idx val="3"/>
          <c:order val="3"/>
          <c:tx>
            <c:strRef>
              <c:f>'2015 m.'!$AG$5:$AP$5</c:f>
              <c:strCache>
                <c:ptCount val="1"/>
                <c:pt idx="0">
                  <c:v>TIR užbaigimas išvežimo įstaigoje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('2015 m.'!$AK$29:$AK$35;'2015 m.'!$AK$11:$AK$16;'2015 m.'!$AK$18:$AK$27)</c:f>
              <c:numCache>
                <c:formatCode>0.00</c:formatCode>
                <c:ptCount val="23"/>
                <c:pt idx="0">
                  <c:v>5.8531746031746032E-2</c:v>
                </c:pt>
                <c:pt idx="1">
                  <c:v>3.7385129490392646E-2</c:v>
                </c:pt>
                <c:pt idx="2">
                  <c:v>0.58862433862433872</c:v>
                </c:pt>
                <c:pt idx="3">
                  <c:v>0.23511904761904762</c:v>
                </c:pt>
                <c:pt idx="4">
                  <c:v>0.27197802197802196</c:v>
                </c:pt>
                <c:pt idx="5">
                  <c:v>0.53505291005291011</c:v>
                </c:pt>
                <c:pt idx="6">
                  <c:v>0.22333829365079366</c:v>
                </c:pt>
                <c:pt idx="7">
                  <c:v>2.328042328042328E-2</c:v>
                </c:pt>
                <c:pt idx="8">
                  <c:v>0.19552669552669552</c:v>
                </c:pt>
                <c:pt idx="9">
                  <c:v>0.10651629072681704</c:v>
                </c:pt>
                <c:pt idx="10">
                  <c:v>2.0370370370370372E-2</c:v>
                </c:pt>
                <c:pt idx="11">
                  <c:v>5.6547619047619048E-2</c:v>
                </c:pt>
                <c:pt idx="12">
                  <c:v>6.8181818181818191E-2</c:v>
                </c:pt>
                <c:pt idx="14">
                  <c:v>1.3227513227513229E-2</c:v>
                </c:pt>
                <c:pt idx="15">
                  <c:v>7.8133552271483303E-2</c:v>
                </c:pt>
                <c:pt idx="16">
                  <c:v>3.4696784696784694E-2</c:v>
                </c:pt>
                <c:pt idx="17">
                  <c:v>1.3125763125763124E-2</c:v>
                </c:pt>
                <c:pt idx="18">
                  <c:v>1.8730158730158729E-2</c:v>
                </c:pt>
                <c:pt idx="19">
                  <c:v>7.1428571428571426E-3</c:v>
                </c:pt>
                <c:pt idx="20">
                  <c:v>5.2910052910052907E-3</c:v>
                </c:pt>
                <c:pt idx="21">
                  <c:v>2.808302808302808E-2</c:v>
                </c:pt>
                <c:pt idx="22">
                  <c:v>4.206349206349206E-2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C03-4149-BA47-33DE14BB9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286976"/>
        <c:axId val="96321536"/>
      </c:barChart>
      <c:lineChart>
        <c:grouping val="standard"/>
        <c:varyColors val="0"/>
        <c:ser>
          <c:idx val="4"/>
          <c:order val="4"/>
          <c:tx>
            <c:strRef>
              <c:f>'2015 m.'!$A$7</c:f>
              <c:strCache>
                <c:ptCount val="1"/>
                <c:pt idx="0">
                  <c:v>Vidurkis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('2015 m.'!$A$36;'2015 m.'!$A$36;'2015 m.'!$A$36;'2015 m.'!$A$36;'2015 m.'!$A$36;'2015 m.'!$A$36;'2015 m.'!$A$36;'2015 m.'!$A$36;'2015 m.'!$A$36;'2015 m.'!$A$36;'2015 m.'!$A$36;'2015 m.'!$A$36;'2015 m.'!$A$36;'2015 m.'!$A$36;'2015 m.'!$A$36;'2015 m.'!$A$36;'2015 m.'!$A$36;'2015 m.'!$A$36;'2015 m.'!$A$36;'2015 m.'!$A$36;'2015 m.'!$A$36;'2015 m.'!$A$36;'2015 m.'!$A$36)</c:f>
              <c:numCache>
                <c:formatCode>0.00</c:formatCode>
                <c:ptCount val="23"/>
                <c:pt idx="0">
                  <c:v>4.3883645328372101</c:v>
                </c:pt>
                <c:pt idx="1">
                  <c:v>4.3883645328372101</c:v>
                </c:pt>
                <c:pt idx="2">
                  <c:v>4.3883645328372101</c:v>
                </c:pt>
                <c:pt idx="3">
                  <c:v>4.3883645328372101</c:v>
                </c:pt>
                <c:pt idx="4">
                  <c:v>4.3883645328372101</c:v>
                </c:pt>
                <c:pt idx="5">
                  <c:v>4.3883645328372101</c:v>
                </c:pt>
                <c:pt idx="6">
                  <c:v>4.3883645328372101</c:v>
                </c:pt>
                <c:pt idx="7">
                  <c:v>4.3883645328372101</c:v>
                </c:pt>
                <c:pt idx="8">
                  <c:v>4.3883645328372101</c:v>
                </c:pt>
                <c:pt idx="9">
                  <c:v>4.3883645328372101</c:v>
                </c:pt>
                <c:pt idx="10">
                  <c:v>4.3883645328372101</c:v>
                </c:pt>
                <c:pt idx="11">
                  <c:v>4.3883645328372101</c:v>
                </c:pt>
                <c:pt idx="12">
                  <c:v>4.3883645328372101</c:v>
                </c:pt>
                <c:pt idx="13">
                  <c:v>4.3883645328372101</c:v>
                </c:pt>
                <c:pt idx="14">
                  <c:v>4.3883645328372101</c:v>
                </c:pt>
                <c:pt idx="15">
                  <c:v>4.3883645328372101</c:v>
                </c:pt>
                <c:pt idx="16">
                  <c:v>4.3883645328372101</c:v>
                </c:pt>
                <c:pt idx="17">
                  <c:v>4.3883645328372101</c:v>
                </c:pt>
                <c:pt idx="18">
                  <c:v>4.3883645328372101</c:v>
                </c:pt>
                <c:pt idx="19">
                  <c:v>4.3883645328372101</c:v>
                </c:pt>
                <c:pt idx="20">
                  <c:v>4.3883645328372101</c:v>
                </c:pt>
                <c:pt idx="21">
                  <c:v>4.3883645328372101</c:v>
                </c:pt>
                <c:pt idx="22">
                  <c:v>4.3883645328372101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C03-4149-BA47-33DE14BB9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286976"/>
        <c:axId val="96321536"/>
      </c:lineChart>
      <c:catAx>
        <c:axId val="96286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96321536"/>
        <c:crosses val="autoZero"/>
        <c:auto val="1"/>
        <c:lblAlgn val="ctr"/>
        <c:lblOffset val="100"/>
        <c:noMultiLvlLbl val="0"/>
      </c:catAx>
      <c:valAx>
        <c:axId val="9632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cross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9628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200" b="1"/>
              <a:t>Vidutinis 2016 m. I ketv. priimtų tranzito</a:t>
            </a:r>
            <a:r>
              <a:rPr lang="lt-LT" sz="1200" b="1" baseline="0"/>
              <a:t> </a:t>
            </a:r>
            <a:r>
              <a:rPr lang="lt-LT" sz="1200" b="1"/>
              <a:t>deklaracijų skaičius, tenkantis vienam pareigūnui per vieną darbo dieną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'2016 m. I ketv.'!$C$5:$L$5</c:f>
              <c:strCache>
                <c:ptCount val="1"/>
                <c:pt idx="0">
                  <c:v>T1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('2015 m.'!$A$29:$B$35;'2015 m.'!$A$11:$B$16;'2015 m.'!$A$18:$B$27)</c:f>
              <c:multiLvlStrCache>
                <c:ptCount val="23"/>
                <c:lvl>
                  <c:pt idx="0">
                    <c:v>LTPR4000</c:v>
                  </c:pt>
                  <c:pt idx="1">
                    <c:v>LTVA1000</c:v>
                  </c:pt>
                  <c:pt idx="2">
                    <c:v>LTVG2000</c:v>
                  </c:pt>
                  <c:pt idx="3">
                    <c:v>LTVR1000</c:v>
                  </c:pt>
                  <c:pt idx="4">
                    <c:v>LTVR3000</c:v>
                  </c:pt>
                  <c:pt idx="5">
                    <c:v>LTVR4000</c:v>
                  </c:pt>
                  <c:pt idx="6">
                    <c:v>LTVR5000</c:v>
                  </c:pt>
                  <c:pt idx="7">
                    <c:v>LTKA1000</c:v>
                  </c:pt>
                  <c:pt idx="8">
                    <c:v>LTKR1000</c:v>
                  </c:pt>
                  <c:pt idx="9">
                    <c:v>LTKR2000</c:v>
                  </c:pt>
                  <c:pt idx="10">
                    <c:v>LTKR5000</c:v>
                  </c:pt>
                  <c:pt idx="11">
                    <c:v>LTKR6000</c:v>
                  </c:pt>
                  <c:pt idx="12">
                    <c:v>LTPR2000</c:v>
                  </c:pt>
                  <c:pt idx="13">
                    <c:v>LTLA1000</c:v>
                  </c:pt>
                  <c:pt idx="14">
                    <c:v>LTLG3000</c:v>
                  </c:pt>
                  <c:pt idx="15">
                    <c:v>LTLR1000</c:v>
                  </c:pt>
                  <c:pt idx="16">
                    <c:v>LTLU9000</c:v>
                  </c:pt>
                  <c:pt idx="17">
                    <c:v>LTLUA000</c:v>
                  </c:pt>
                  <c:pt idx="18">
                    <c:v>LTLUB000</c:v>
                  </c:pt>
                  <c:pt idx="19">
                    <c:v>LTSA1000</c:v>
                  </c:pt>
                  <c:pt idx="20">
                    <c:v>LTSG3000</c:v>
                  </c:pt>
                  <c:pt idx="21">
                    <c:v>LTSG4000</c:v>
                  </c:pt>
                  <c:pt idx="22">
                    <c:v>LTSR1000</c:v>
                  </c:pt>
                </c:lvl>
                <c:lvl>
                  <c:pt idx="0">
                    <c:v>VILNIAUS TERITORINĖ MUITINĖ</c:v>
                  </c:pt>
                  <c:pt idx="7">
                    <c:v>KAUNO TERITORINĖ MUITINĖ</c:v>
                  </c:pt>
                  <c:pt idx="13">
                    <c:v>KLAIPĖDOS TERITORINĖ MUITINĖ</c:v>
                  </c:pt>
                </c:lvl>
              </c:multiLvlStrCache>
            </c:multiLvlStrRef>
          </c:cat>
          <c:val>
            <c:numRef>
              <c:f>('2016 m. I ketv.'!$G$29:$G$35;'2016 m. I ketv.'!$G$11:$G$16;'2016 m. I ketv.'!$G$18:$G$27)</c:f>
              <c:numCache>
                <c:formatCode>0.00</c:formatCode>
                <c:ptCount val="23"/>
                <c:pt idx="0">
                  <c:v>6.9672131147540978E-2</c:v>
                </c:pt>
                <c:pt idx="1">
                  <c:v>1.1147540983606556</c:v>
                </c:pt>
                <c:pt idx="2">
                  <c:v>0.44333570919458304</c:v>
                </c:pt>
                <c:pt idx="3">
                  <c:v>1.4131147540983606</c:v>
                </c:pt>
                <c:pt idx="4">
                  <c:v>0.7414880201765448</c:v>
                </c:pt>
                <c:pt idx="5">
                  <c:v>4.3213114754098365</c:v>
                </c:pt>
                <c:pt idx="6">
                  <c:v>2.8518032786885246</c:v>
                </c:pt>
                <c:pt idx="7">
                  <c:v>0.58626073380171739</c:v>
                </c:pt>
                <c:pt idx="8">
                  <c:v>1.4457455113192819</c:v>
                </c:pt>
                <c:pt idx="9">
                  <c:v>0.40368852459016391</c:v>
                </c:pt>
                <c:pt idx="10">
                  <c:v>0.2223360655737705</c:v>
                </c:pt>
                <c:pt idx="11">
                  <c:v>0.125</c:v>
                </c:pt>
                <c:pt idx="12">
                  <c:v>8.5245901639344271E-2</c:v>
                </c:pt>
                <c:pt idx="13">
                  <c:v>1.912568306010929E-2</c:v>
                </c:pt>
                <c:pt idx="14">
                  <c:v>0.10245901639344263</c:v>
                </c:pt>
                <c:pt idx="15">
                  <c:v>0.64327868852459025</c:v>
                </c:pt>
                <c:pt idx="16">
                  <c:v>1.658936425429828</c:v>
                </c:pt>
                <c:pt idx="17">
                  <c:v>0.42740046838407497</c:v>
                </c:pt>
                <c:pt idx="18">
                  <c:v>2.4782362916902207</c:v>
                </c:pt>
                <c:pt idx="19">
                  <c:v>7.650273224043716E-2</c:v>
                </c:pt>
                <c:pt idx="22">
                  <c:v>6.0109289617486336E-2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90-4D1B-BAB3-531AC96A0EDE}"/>
            </c:ext>
          </c:extLst>
        </c:ser>
        <c:ser>
          <c:idx val="2"/>
          <c:order val="1"/>
          <c:tx>
            <c:strRef>
              <c:f>'2016 m. I ketv.'!$M$5:$V$5</c:f>
              <c:strCache>
                <c:ptCount val="1"/>
                <c:pt idx="0">
                  <c:v>T1 užbaigimas išvežimo įstaigoje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multiLvlStrRef>
              <c:f>('2015 m.'!$A$29:$B$35;'2015 m.'!$A$11:$B$16;'2015 m.'!$A$18:$B$27)</c:f>
              <c:multiLvlStrCache>
                <c:ptCount val="23"/>
                <c:lvl>
                  <c:pt idx="0">
                    <c:v>LTPR4000</c:v>
                  </c:pt>
                  <c:pt idx="1">
                    <c:v>LTVA1000</c:v>
                  </c:pt>
                  <c:pt idx="2">
                    <c:v>LTVG2000</c:v>
                  </c:pt>
                  <c:pt idx="3">
                    <c:v>LTVR1000</c:v>
                  </c:pt>
                  <c:pt idx="4">
                    <c:v>LTVR3000</c:v>
                  </c:pt>
                  <c:pt idx="5">
                    <c:v>LTVR4000</c:v>
                  </c:pt>
                  <c:pt idx="6">
                    <c:v>LTVR5000</c:v>
                  </c:pt>
                  <c:pt idx="7">
                    <c:v>LTKA1000</c:v>
                  </c:pt>
                  <c:pt idx="8">
                    <c:v>LTKR1000</c:v>
                  </c:pt>
                  <c:pt idx="9">
                    <c:v>LTKR2000</c:v>
                  </c:pt>
                  <c:pt idx="10">
                    <c:v>LTKR5000</c:v>
                  </c:pt>
                  <c:pt idx="11">
                    <c:v>LTKR6000</c:v>
                  </c:pt>
                  <c:pt idx="12">
                    <c:v>LTPR2000</c:v>
                  </c:pt>
                  <c:pt idx="13">
                    <c:v>LTLA1000</c:v>
                  </c:pt>
                  <c:pt idx="14">
                    <c:v>LTLG3000</c:v>
                  </c:pt>
                  <c:pt idx="15">
                    <c:v>LTLR1000</c:v>
                  </c:pt>
                  <c:pt idx="16">
                    <c:v>LTLU9000</c:v>
                  </c:pt>
                  <c:pt idx="17">
                    <c:v>LTLUA000</c:v>
                  </c:pt>
                  <c:pt idx="18">
                    <c:v>LTLUB000</c:v>
                  </c:pt>
                  <c:pt idx="19">
                    <c:v>LTSA1000</c:v>
                  </c:pt>
                  <c:pt idx="20">
                    <c:v>LTSG3000</c:v>
                  </c:pt>
                  <c:pt idx="21">
                    <c:v>LTSG4000</c:v>
                  </c:pt>
                  <c:pt idx="22">
                    <c:v>LTSR1000</c:v>
                  </c:pt>
                </c:lvl>
                <c:lvl>
                  <c:pt idx="0">
                    <c:v>VILNIAUS TERITORINĖ MUITINĖ</c:v>
                  </c:pt>
                  <c:pt idx="7">
                    <c:v>KAUNO TERITORINĖ MUITINĖ</c:v>
                  </c:pt>
                  <c:pt idx="13">
                    <c:v>KLAIPĖDOS TERITORINĖ MUITINĖ</c:v>
                  </c:pt>
                </c:lvl>
              </c:multiLvlStrCache>
            </c:multiLvlStrRef>
          </c:cat>
          <c:val>
            <c:numRef>
              <c:f>('2016 m. I ketv.'!$Q$29:$Q$35;'2016 m. I ketv.'!$Q$11:$Q$16;'2016 m. I ketv.'!$Q$18:$Q$27)</c:f>
              <c:numCache>
                <c:formatCode>0.00</c:formatCode>
                <c:ptCount val="23"/>
                <c:pt idx="0">
                  <c:v>1.5491803278688525</c:v>
                </c:pt>
                <c:pt idx="1">
                  <c:v>1.0334426229508196</c:v>
                </c:pt>
                <c:pt idx="2">
                  <c:v>1.7478532396565183</c:v>
                </c:pt>
                <c:pt idx="3">
                  <c:v>3.9657228017883757</c:v>
                </c:pt>
                <c:pt idx="4">
                  <c:v>4.1046658259773015</c:v>
                </c:pt>
                <c:pt idx="5">
                  <c:v>5.4131147540983608</c:v>
                </c:pt>
                <c:pt idx="6">
                  <c:v>5.4471452798191073</c:v>
                </c:pt>
                <c:pt idx="7">
                  <c:v>2.2698087431693992</c:v>
                </c:pt>
                <c:pt idx="8">
                  <c:v>3.3643815201192249</c:v>
                </c:pt>
                <c:pt idx="9">
                  <c:v>1.7440801457194899</c:v>
                </c:pt>
                <c:pt idx="10">
                  <c:v>0.72613307618129219</c:v>
                </c:pt>
                <c:pt idx="11">
                  <c:v>1.194672131147541</c:v>
                </c:pt>
                <c:pt idx="12">
                  <c:v>1.7978142076502732</c:v>
                </c:pt>
                <c:pt idx="14">
                  <c:v>0.60382513661202186</c:v>
                </c:pt>
                <c:pt idx="15">
                  <c:v>1.7025761124121781</c:v>
                </c:pt>
                <c:pt idx="16">
                  <c:v>1.0855117412494462</c:v>
                </c:pt>
                <c:pt idx="17">
                  <c:v>0.65355191256830603</c:v>
                </c:pt>
                <c:pt idx="18">
                  <c:v>0.64040190375462713</c:v>
                </c:pt>
                <c:pt idx="19">
                  <c:v>0.15245901639344264</c:v>
                </c:pt>
                <c:pt idx="20">
                  <c:v>1.0683060109289619</c:v>
                </c:pt>
                <c:pt idx="21">
                  <c:v>0.85342333654773395</c:v>
                </c:pt>
                <c:pt idx="22">
                  <c:v>1.2166276346604215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90-4D1B-BAB3-531AC96A0EDE}"/>
            </c:ext>
          </c:extLst>
        </c:ser>
        <c:ser>
          <c:idx val="1"/>
          <c:order val="2"/>
          <c:tx>
            <c:strRef>
              <c:f>'2016 m. I ketv.'!$W$5:$AF$5</c:f>
              <c:strCache>
                <c:ptCount val="1"/>
                <c:pt idx="0">
                  <c:v>TIR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multiLvlStrRef>
              <c:f>('2015 m.'!$A$29:$B$35;'2015 m.'!$A$11:$B$16;'2015 m.'!$A$18:$B$27)</c:f>
              <c:multiLvlStrCache>
                <c:ptCount val="23"/>
                <c:lvl>
                  <c:pt idx="0">
                    <c:v>LTPR4000</c:v>
                  </c:pt>
                  <c:pt idx="1">
                    <c:v>LTVA1000</c:v>
                  </c:pt>
                  <c:pt idx="2">
                    <c:v>LTVG2000</c:v>
                  </c:pt>
                  <c:pt idx="3">
                    <c:v>LTVR1000</c:v>
                  </c:pt>
                  <c:pt idx="4">
                    <c:v>LTVR3000</c:v>
                  </c:pt>
                  <c:pt idx="5">
                    <c:v>LTVR4000</c:v>
                  </c:pt>
                  <c:pt idx="6">
                    <c:v>LTVR5000</c:v>
                  </c:pt>
                  <c:pt idx="7">
                    <c:v>LTKA1000</c:v>
                  </c:pt>
                  <c:pt idx="8">
                    <c:v>LTKR1000</c:v>
                  </c:pt>
                  <c:pt idx="9">
                    <c:v>LTKR2000</c:v>
                  </c:pt>
                  <c:pt idx="10">
                    <c:v>LTKR5000</c:v>
                  </c:pt>
                  <c:pt idx="11">
                    <c:v>LTKR6000</c:v>
                  </c:pt>
                  <c:pt idx="12">
                    <c:v>LTPR2000</c:v>
                  </c:pt>
                  <c:pt idx="13">
                    <c:v>LTLA1000</c:v>
                  </c:pt>
                  <c:pt idx="14">
                    <c:v>LTLG3000</c:v>
                  </c:pt>
                  <c:pt idx="15">
                    <c:v>LTLR1000</c:v>
                  </c:pt>
                  <c:pt idx="16">
                    <c:v>LTLU9000</c:v>
                  </c:pt>
                  <c:pt idx="17">
                    <c:v>LTLUA000</c:v>
                  </c:pt>
                  <c:pt idx="18">
                    <c:v>LTLUB000</c:v>
                  </c:pt>
                  <c:pt idx="19">
                    <c:v>LTSA1000</c:v>
                  </c:pt>
                  <c:pt idx="20">
                    <c:v>LTSG3000</c:v>
                  </c:pt>
                  <c:pt idx="21">
                    <c:v>LTSG4000</c:v>
                  </c:pt>
                  <c:pt idx="22">
                    <c:v>LTSR1000</c:v>
                  </c:pt>
                </c:lvl>
                <c:lvl>
                  <c:pt idx="0">
                    <c:v>VILNIAUS TERITORINĖ MUITINĖ</c:v>
                  </c:pt>
                  <c:pt idx="7">
                    <c:v>KAUNO TERITORINĖ MUITINĖ</c:v>
                  </c:pt>
                  <c:pt idx="13">
                    <c:v>KLAIPĖDOS TERITORINĖ MUITINĖ</c:v>
                  </c:pt>
                </c:lvl>
              </c:multiLvlStrCache>
            </c:multiLvlStrRef>
          </c:cat>
          <c:val>
            <c:numRef>
              <c:f>('2016 m. I ketv.'!$AA$29:$AA$35;'2016 m. I ketv.'!$AA$11:$AA$16;'2016 m. I ketv.'!$AA$18:$AA$27)</c:f>
              <c:numCache>
                <c:formatCode>0.00</c:formatCode>
                <c:ptCount val="23"/>
                <c:pt idx="0">
                  <c:v>0.4344262295081967</c:v>
                </c:pt>
                <c:pt idx="1">
                  <c:v>0.58122205663189264</c:v>
                </c:pt>
                <c:pt idx="2">
                  <c:v>1.3302107728337236</c:v>
                </c:pt>
                <c:pt idx="3">
                  <c:v>4.1426229508196721</c:v>
                </c:pt>
                <c:pt idx="4">
                  <c:v>2.8726355611601511</c:v>
                </c:pt>
                <c:pt idx="5">
                  <c:v>3.2163934426229508</c:v>
                </c:pt>
                <c:pt idx="6">
                  <c:v>5.0642622950819671</c:v>
                </c:pt>
                <c:pt idx="7">
                  <c:v>2.0375683060109289</c:v>
                </c:pt>
                <c:pt idx="8">
                  <c:v>2.2099921935987505</c:v>
                </c:pt>
                <c:pt idx="9">
                  <c:v>1.5844262295081968</c:v>
                </c:pt>
                <c:pt idx="10">
                  <c:v>0.70588235294117652</c:v>
                </c:pt>
                <c:pt idx="11">
                  <c:v>0.95901639344262291</c:v>
                </c:pt>
                <c:pt idx="12">
                  <c:v>0.74366616989567813</c:v>
                </c:pt>
                <c:pt idx="14">
                  <c:v>1.6393442622950821E-2</c:v>
                </c:pt>
                <c:pt idx="15">
                  <c:v>1.0619307832422586</c:v>
                </c:pt>
                <c:pt idx="16">
                  <c:v>1.0590163934426229</c:v>
                </c:pt>
                <c:pt idx="17">
                  <c:v>0.52950819672131144</c:v>
                </c:pt>
                <c:pt idx="18">
                  <c:v>0.91068400226116442</c:v>
                </c:pt>
                <c:pt idx="19">
                  <c:v>9.2896174863387984E-2</c:v>
                </c:pt>
                <c:pt idx="20">
                  <c:v>1.4890710382513661</c:v>
                </c:pt>
                <c:pt idx="21">
                  <c:v>1.6393442622950821E-2</c:v>
                </c:pt>
                <c:pt idx="22">
                  <c:v>0.54426229508196722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E90-4D1B-BAB3-531AC96A0EDE}"/>
            </c:ext>
          </c:extLst>
        </c:ser>
        <c:ser>
          <c:idx val="3"/>
          <c:order val="3"/>
          <c:tx>
            <c:strRef>
              <c:f>'2016 m. I ketv.'!$AG$5:$AP$5</c:f>
              <c:strCache>
                <c:ptCount val="1"/>
                <c:pt idx="0">
                  <c:v>TIR užbaigimas išvežimo įstaigoje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('2016 m. I ketv.'!$AK$29:$AK$35;'2016 m. I ketv.'!$AK$11:$AK$16;'2016 m. I ketv.'!$AK$18:$AK$27)</c:f>
              <c:numCache>
                <c:formatCode>0.00</c:formatCode>
                <c:ptCount val="23"/>
                <c:pt idx="0">
                  <c:v>6.1475409836065573E-2</c:v>
                </c:pt>
                <c:pt idx="1">
                  <c:v>5.1912568306010924E-2</c:v>
                </c:pt>
                <c:pt idx="2">
                  <c:v>0.31615925058548006</c:v>
                </c:pt>
                <c:pt idx="3">
                  <c:v>0.26229508196721313</c:v>
                </c:pt>
                <c:pt idx="4">
                  <c:v>0.3266078184110971</c:v>
                </c:pt>
                <c:pt idx="5">
                  <c:v>0.6622950819672131</c:v>
                </c:pt>
                <c:pt idx="6">
                  <c:v>0.28395784543325531</c:v>
                </c:pt>
                <c:pt idx="7">
                  <c:v>3.4277198211624442E-2</c:v>
                </c:pt>
                <c:pt idx="8">
                  <c:v>0.22313296903460839</c:v>
                </c:pt>
                <c:pt idx="9">
                  <c:v>0.10553278688524591</c:v>
                </c:pt>
                <c:pt idx="10">
                  <c:v>3.0965391621129327E-2</c:v>
                </c:pt>
                <c:pt idx="11">
                  <c:v>5.1229508196721313E-2</c:v>
                </c:pt>
                <c:pt idx="12">
                  <c:v>0.14426229508196722</c:v>
                </c:pt>
                <c:pt idx="14">
                  <c:v>3.2786885245901641E-2</c:v>
                </c:pt>
                <c:pt idx="15">
                  <c:v>8.2650273224043724E-2</c:v>
                </c:pt>
                <c:pt idx="16">
                  <c:v>4.8317515099223468E-2</c:v>
                </c:pt>
                <c:pt idx="17">
                  <c:v>1.6393442622950821E-2</c:v>
                </c:pt>
                <c:pt idx="18">
                  <c:v>3.9092055485498108E-2</c:v>
                </c:pt>
                <c:pt idx="19">
                  <c:v>1.6393442622950821E-2</c:v>
                </c:pt>
                <c:pt idx="20">
                  <c:v>1.6393442622950821E-2</c:v>
                </c:pt>
                <c:pt idx="21">
                  <c:v>3.5519125683060107E-2</c:v>
                </c:pt>
                <c:pt idx="22">
                  <c:v>5.2459016393442623E-2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E90-4D1B-BAB3-531AC96A0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414784"/>
        <c:axId val="99416320"/>
      </c:barChart>
      <c:lineChart>
        <c:grouping val="standard"/>
        <c:varyColors val="0"/>
        <c:ser>
          <c:idx val="4"/>
          <c:order val="4"/>
          <c:tx>
            <c:strRef>
              <c:f>'2016 m. I ketv.'!$A$7</c:f>
              <c:strCache>
                <c:ptCount val="1"/>
                <c:pt idx="0">
                  <c:v>Vidurkis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('2016 m. I ketv.'!$A$29:$B$35;'2016 m. I ketv.'!$A$11:$B$16;'2016 m. I ketv.'!$A$18:$B$27)</c:f>
              <c:multiLvlStrCache>
                <c:ptCount val="23"/>
                <c:lvl>
                  <c:pt idx="0">
                    <c:v>LTPR4000</c:v>
                  </c:pt>
                  <c:pt idx="1">
                    <c:v>LTVA1000</c:v>
                  </c:pt>
                  <c:pt idx="2">
                    <c:v>LTVG2000</c:v>
                  </c:pt>
                  <c:pt idx="3">
                    <c:v>LTVR1000</c:v>
                  </c:pt>
                  <c:pt idx="4">
                    <c:v>LTVR3000</c:v>
                  </c:pt>
                  <c:pt idx="5">
                    <c:v>LTVR4000</c:v>
                  </c:pt>
                  <c:pt idx="6">
                    <c:v>LTVR5000</c:v>
                  </c:pt>
                  <c:pt idx="7">
                    <c:v>LTKA1000</c:v>
                  </c:pt>
                  <c:pt idx="8">
                    <c:v>LTKR1000</c:v>
                  </c:pt>
                  <c:pt idx="9">
                    <c:v>LTKR2000</c:v>
                  </c:pt>
                  <c:pt idx="10">
                    <c:v>LTKR5000</c:v>
                  </c:pt>
                  <c:pt idx="11">
                    <c:v>LTKR6000</c:v>
                  </c:pt>
                  <c:pt idx="12">
                    <c:v>LTPR2000</c:v>
                  </c:pt>
                  <c:pt idx="13">
                    <c:v>LTLA1000</c:v>
                  </c:pt>
                  <c:pt idx="14">
                    <c:v>LTLG3000</c:v>
                  </c:pt>
                  <c:pt idx="15">
                    <c:v>LTLR1000</c:v>
                  </c:pt>
                  <c:pt idx="16">
                    <c:v>LTLU9000</c:v>
                  </c:pt>
                  <c:pt idx="17">
                    <c:v>LTLUA000</c:v>
                  </c:pt>
                  <c:pt idx="18">
                    <c:v>LTLUB000</c:v>
                  </c:pt>
                  <c:pt idx="19">
                    <c:v>LTSA1000</c:v>
                  </c:pt>
                  <c:pt idx="20">
                    <c:v>LTSG3000</c:v>
                  </c:pt>
                  <c:pt idx="21">
                    <c:v>LTSG4000</c:v>
                  </c:pt>
                  <c:pt idx="22">
                    <c:v>LTSR1000</c:v>
                  </c:pt>
                </c:lvl>
                <c:lvl>
                  <c:pt idx="0">
                    <c:v>VILNIAUS TERITORINĖ MUITINĖ</c:v>
                  </c:pt>
                  <c:pt idx="7">
                    <c:v>KAUNO TERITORINĖ MUITINĖ</c:v>
                  </c:pt>
                  <c:pt idx="13">
                    <c:v>KLAIPĖDOS TERITORINĖ MUITINĖ</c:v>
                  </c:pt>
                </c:lvl>
              </c:multiLvlStrCache>
            </c:multiLvlStrRef>
          </c:cat>
          <c:val>
            <c:numRef>
              <c:f>('2016 m. I ketv.'!$A$36;'2016 m. I ketv.'!$A$36;'2016 m. I ketv.'!$A$36;'2016 m. I ketv.'!$A$36;'2016 m. I ketv.'!$A$36;'2016 m. I ketv.'!$A$36;'2016 m. I ketv.'!$A$36;'2016 m. I ketv.'!$A$36;'2016 m. I ketv.'!$A$36;'2016 m. I ketv.'!$A$36;'2016 m. I ketv.'!$A$36;'2016 m. I ketv.'!$A$36;'2016 m. I ketv.'!$A$36;'2016 m. I ketv.'!$A$36;'2016 m. I ketv.'!$A$36;'2016 m. I ketv.'!$A$36;'2016 m. I ketv.'!$A$36;'2016 m. I ketv.'!$A$36;'2016 m. I ketv.'!$A$36;'2016 m. I ketv.'!$A$36;'2016 m. I ketv.'!$A$36;'2016 m. I ketv.'!$A$36;'2016 m. I ketv.'!$A$36)</c:f>
              <c:numCache>
                <c:formatCode>0.00</c:formatCode>
                <c:ptCount val="23"/>
                <c:pt idx="0">
                  <c:v>5.0088816656668671</c:v>
                </c:pt>
                <c:pt idx="1">
                  <c:v>5.0088816656668671</c:v>
                </c:pt>
                <c:pt idx="2">
                  <c:v>5.0088816656668671</c:v>
                </c:pt>
                <c:pt idx="3">
                  <c:v>5.0088816656668671</c:v>
                </c:pt>
                <c:pt idx="4">
                  <c:v>5.0088816656668671</c:v>
                </c:pt>
                <c:pt idx="5">
                  <c:v>5.0088816656668671</c:v>
                </c:pt>
                <c:pt idx="6">
                  <c:v>5.0088816656668671</c:v>
                </c:pt>
                <c:pt idx="7">
                  <c:v>5.0088816656668671</c:v>
                </c:pt>
                <c:pt idx="8">
                  <c:v>5.0088816656668671</c:v>
                </c:pt>
                <c:pt idx="9">
                  <c:v>5.0088816656668671</c:v>
                </c:pt>
                <c:pt idx="10">
                  <c:v>5.0088816656668671</c:v>
                </c:pt>
                <c:pt idx="11">
                  <c:v>5.0088816656668671</c:v>
                </c:pt>
                <c:pt idx="12">
                  <c:v>5.0088816656668671</c:v>
                </c:pt>
                <c:pt idx="13">
                  <c:v>5.0088816656668671</c:v>
                </c:pt>
                <c:pt idx="14">
                  <c:v>5.0088816656668671</c:v>
                </c:pt>
                <c:pt idx="15">
                  <c:v>5.0088816656668671</c:v>
                </c:pt>
                <c:pt idx="16">
                  <c:v>5.0088816656668671</c:v>
                </c:pt>
                <c:pt idx="17">
                  <c:v>5.0088816656668671</c:v>
                </c:pt>
                <c:pt idx="18">
                  <c:v>5.0088816656668671</c:v>
                </c:pt>
                <c:pt idx="19">
                  <c:v>5.0088816656668671</c:v>
                </c:pt>
                <c:pt idx="20">
                  <c:v>5.0088816656668671</c:v>
                </c:pt>
                <c:pt idx="21">
                  <c:v>5.0088816656668671</c:v>
                </c:pt>
                <c:pt idx="22">
                  <c:v>5.0088816656668671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E90-4D1B-BAB3-531AC96A0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414784"/>
        <c:axId val="99416320"/>
      </c:lineChart>
      <c:catAx>
        <c:axId val="99414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99416320"/>
        <c:crosses val="autoZero"/>
        <c:auto val="1"/>
        <c:lblAlgn val="ctr"/>
        <c:lblOffset val="100"/>
        <c:noMultiLvlLbl val="0"/>
      </c:catAx>
      <c:valAx>
        <c:axId val="9941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cross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9941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lt-LT"/>
              <a:t>2017 m. įformintų</a:t>
            </a:r>
            <a:r>
              <a:rPr lang="lt-LT" baseline="0"/>
              <a:t> muitinės dokumentų (IM, EK, EK užb.</a:t>
            </a:r>
            <a:r>
              <a:rPr lang="en-US" baseline="0"/>
              <a:t>, TR</a:t>
            </a:r>
            <a:r>
              <a:rPr lang="lt-LT" baseline="0"/>
              <a:t>)  skaičius vienam pareigū</a:t>
            </a:r>
            <a:r>
              <a:rPr lang="en-US" baseline="0"/>
              <a:t>n</a:t>
            </a:r>
            <a:r>
              <a:rPr lang="lt-LT" baseline="0"/>
              <a:t>ui pagal kanalus</a:t>
            </a:r>
            <a:endParaRPr lang="lt-LT"/>
          </a:p>
        </c:rich>
      </c:tx>
      <c:layout>
        <c:manualLayout>
          <c:xMode val="edge"/>
          <c:yMode val="edge"/>
          <c:x val="0.13883423397741779"/>
          <c:y val="1.812255644511669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1221616401596402E-2"/>
          <c:y val="0.17224257850819963"/>
          <c:w val="0.8938234426944015"/>
          <c:h val="0.44623361877252499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Bendras!$P$2</c:f>
              <c:strCache>
                <c:ptCount val="1"/>
                <c:pt idx="0">
                  <c:v>ŽALIAS KANALAS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multiLvlStrRef>
              <c:f>Bendras!$A$3:$B$36</c:f>
              <c:multiLvlStrCache>
                <c:ptCount val="34"/>
                <c:lvl>
                  <c:pt idx="0">
                    <c:v>(LTKA1000) KAUNO ORO UOSTO POSTAS</c:v>
                  </c:pt>
                  <c:pt idx="1">
                    <c:v>(LTKG3000) KYBARTŲ GELEŽINKELIO POSTAS</c:v>
                  </c:pt>
                  <c:pt idx="2">
                    <c:v>(LTKK2000) KYBARTŲ KELIO POSTAS</c:v>
                  </c:pt>
                  <c:pt idx="3">
                    <c:v>(LTKK3000) RAMONIŠKIŲ KELIO POSTAS</c:v>
                  </c:pt>
                  <c:pt idx="4">
                    <c:v>(LTKR1000) KROVINIŲ POSTAS „CENTRAS“</c:v>
                  </c:pt>
                  <c:pt idx="5">
                    <c:v>(LTKR2000) KROVINIŲ POSTAS „TIEKIMAS“</c:v>
                  </c:pt>
                  <c:pt idx="6">
                    <c:v>(LTKR5000) MARIJAMPOLĖS KROVINIŲ POSTAS</c:v>
                  </c:pt>
                  <c:pt idx="7">
                    <c:v>(LTKR6000) ALYTAUS KROVINIŲ POSTAS</c:v>
                  </c:pt>
                  <c:pt idx="8">
                    <c:v>(LTPR2000) PANEVĖŽIO PIRMOS KATEGORIJOS KROVINIŲ POSTAS</c:v>
                  </c:pt>
                  <c:pt idx="9">
                    <c:v>(LTLA1000) PALANGOS ORO UOSTO POSTAS</c:v>
                  </c:pt>
                  <c:pt idx="10">
                    <c:v>(LTLG3000) PAGĖGIŲ GELEŽINKELIO POSTAS</c:v>
                  </c:pt>
                  <c:pt idx="11">
                    <c:v>(LTLK1000) NIDOS KELIO POSTAS</c:v>
                  </c:pt>
                  <c:pt idx="12">
                    <c:v>(LTLK4000) PANEMUNĖS KELIO POSTAS</c:v>
                  </c:pt>
                  <c:pt idx="13">
                    <c:v>(LTLR1000) KLAIPĖDOS KROVINIŲ POSTAS</c:v>
                  </c:pt>
                  <c:pt idx="14">
                    <c:v>(LTLU9000) MALKŲ ĮLANKOS JŪRŲ UOSTO POSTAS</c:v>
                  </c:pt>
                  <c:pt idx="15">
                    <c:v>(LTLUA000) MOLO JŪRŲ UOSTO POSTAS</c:v>
                  </c:pt>
                  <c:pt idx="16">
                    <c:v>(LTLUB000) PILIES JŪRŲ UOSTO POSTAS</c:v>
                  </c:pt>
                  <c:pt idx="17">
                    <c:v>(LTSA1000) ŠIAULIŲ ORO UOSTO POSTAS</c:v>
                  </c:pt>
                  <c:pt idx="18">
                    <c:v>(LTSG3000) RADVILIŠKIO GELEŽINKELIO POSTAS</c:v>
                  </c:pt>
                  <c:pt idx="19">
                    <c:v>(LTSG4000) BUGENIŲ GELEŽINKELIO POSTAS</c:v>
                  </c:pt>
                  <c:pt idx="20">
                    <c:v>(LTSR1000) ŠIAULIŲ PIRMOS KATEGORIJOS KROVINIŲ POSTAS</c:v>
                  </c:pt>
                  <c:pt idx="21">
                    <c:v>(LTVA1000) VILNIAUS ORO UOSTO POSTAS</c:v>
                  </c:pt>
                  <c:pt idx="22">
                    <c:v>(LTVG1000) KENOS GELEŽINKELIO POSTAS</c:v>
                  </c:pt>
                  <c:pt idx="23">
                    <c:v>(LTVG2000) VAIDOTŲ GELEŽINKELIO POSTAS</c:v>
                  </c:pt>
                  <c:pt idx="24">
                    <c:v>(LTVK1000) LAVORIŠKIŲ KELIO POSTAS</c:v>
                  </c:pt>
                  <c:pt idx="25">
                    <c:v>(LTVK2000) MEDININKŲ KELIO POSTAS</c:v>
                  </c:pt>
                  <c:pt idx="26">
                    <c:v>(LTVK3000) ŠALČININKŲ KELIO POSTAS</c:v>
                  </c:pt>
                  <c:pt idx="27">
                    <c:v>(LTVK8000) RAIGARDO KELIO POSTAS</c:v>
                  </c:pt>
                  <c:pt idx="28">
                    <c:v>(LTVP1000) VILNIAUS PAŠTO POSTAS</c:v>
                  </c:pt>
                  <c:pt idx="29">
                    <c:v>(LTVR1000) KROVINIŲ POSTAS „SAVANORIAI“</c:v>
                  </c:pt>
                  <c:pt idx="30">
                    <c:v>(LTVR3000) KROVINIŲ POSTAS „KIRTIMAI“</c:v>
                  </c:pt>
                  <c:pt idx="31">
                    <c:v>(LTVR4000) KROVINIŲ POSTAS „ŽIRMŪNAI“</c:v>
                  </c:pt>
                  <c:pt idx="32">
                    <c:v>(LTVR5000) KROVINIŲ POSTAS „PANERIAI“</c:v>
                  </c:pt>
                  <c:pt idx="33">
                    <c:v>(LTPR4000) UTENOS KROVINIŲ POSTAS</c:v>
                  </c:pt>
                </c:lvl>
                <c:lvl>
                  <c:pt idx="0">
                    <c:v>KAUNO TERITORINĖ MUITINĖ</c:v>
                  </c:pt>
                  <c:pt idx="9">
                    <c:v>KLAIPĖDOS TERITORINĖ MUITINĖ</c:v>
                  </c:pt>
                  <c:pt idx="21">
                    <c:v>VILNIAUS TERITORINĖ MUITINĖ</c:v>
                  </c:pt>
                </c:lvl>
              </c:multiLvlStrCache>
            </c:multiLvlStrRef>
          </c:cat>
          <c:val>
            <c:numRef>
              <c:f>Bendras!$P$3:$P$36</c:f>
              <c:numCache>
                <c:formatCode>0.0</c:formatCode>
                <c:ptCount val="34"/>
                <c:pt idx="0">
                  <c:v>5537.4567093517162</c:v>
                </c:pt>
                <c:pt idx="1">
                  <c:v>13.824172017199521</c:v>
                </c:pt>
                <c:pt idx="2">
                  <c:v>2993.1544688545328</c:v>
                </c:pt>
                <c:pt idx="3">
                  <c:v>0.13472828121500013</c:v>
                </c:pt>
                <c:pt idx="4">
                  <c:v>8843.5786162737695</c:v>
                </c:pt>
                <c:pt idx="5">
                  <c:v>6382.2322711554807</c:v>
                </c:pt>
                <c:pt idx="6">
                  <c:v>3343.4465137097322</c:v>
                </c:pt>
                <c:pt idx="7">
                  <c:v>1738.8493848479443</c:v>
                </c:pt>
                <c:pt idx="8">
                  <c:v>3332.5207532999893</c:v>
                </c:pt>
                <c:pt idx="9">
                  <c:v>18.023108328343184</c:v>
                </c:pt>
                <c:pt idx="10">
                  <c:v>3990.9346204955282</c:v>
                </c:pt>
                <c:pt idx="11">
                  <c:v>40.924492567002503</c:v>
                </c:pt>
                <c:pt idx="12">
                  <c:v>926.76531147466198</c:v>
                </c:pt>
                <c:pt idx="13">
                  <c:v>6569.9836315868106</c:v>
                </c:pt>
                <c:pt idx="14">
                  <c:v>3618.2978263329342</c:v>
                </c:pt>
                <c:pt idx="15">
                  <c:v>748.42266302780388</c:v>
                </c:pt>
                <c:pt idx="16">
                  <c:v>3610.7395054440872</c:v>
                </c:pt>
                <c:pt idx="17">
                  <c:v>191.71356134652422</c:v>
                </c:pt>
                <c:pt idx="18">
                  <c:v>1696.9212483077702</c:v>
                </c:pt>
                <c:pt idx="19">
                  <c:v>1323.6543481534356</c:v>
                </c:pt>
                <c:pt idx="20">
                  <c:v>3488.5863350752747</c:v>
                </c:pt>
                <c:pt idx="21">
                  <c:v>4066.8115317765764</c:v>
                </c:pt>
                <c:pt idx="22">
                  <c:v>151.49951761613156</c:v>
                </c:pt>
                <c:pt idx="23">
                  <c:v>9009.8102690667165</c:v>
                </c:pt>
                <c:pt idx="24">
                  <c:v>4311.8415949306645</c:v>
                </c:pt>
                <c:pt idx="25">
                  <c:v>4788.6337113964573</c:v>
                </c:pt>
                <c:pt idx="26">
                  <c:v>4871.5529203686701</c:v>
                </c:pt>
                <c:pt idx="27">
                  <c:v>2450.3125610351381</c:v>
                </c:pt>
                <c:pt idx="28">
                  <c:v>169.13610606611425</c:v>
                </c:pt>
                <c:pt idx="29">
                  <c:v>13490.035204016051</c:v>
                </c:pt>
                <c:pt idx="30">
                  <c:v>13415.505436703936</c:v>
                </c:pt>
                <c:pt idx="31">
                  <c:v>14698.735802256644</c:v>
                </c:pt>
                <c:pt idx="32">
                  <c:v>15292.813031898004</c:v>
                </c:pt>
                <c:pt idx="33">
                  <c:v>2133.1650778313456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F4-4AA8-8DAE-A31F9F8C10BC}"/>
            </c:ext>
          </c:extLst>
        </c:ser>
        <c:ser>
          <c:idx val="2"/>
          <c:order val="2"/>
          <c:tx>
            <c:strRef>
              <c:f>Bendras!$Q$2</c:f>
              <c:strCache>
                <c:ptCount val="1"/>
                <c:pt idx="0">
                  <c:v>GELTONAS KANALAS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multiLvlStrRef>
              <c:f>Bendras!$A$3:$B$36</c:f>
              <c:multiLvlStrCache>
                <c:ptCount val="34"/>
                <c:lvl>
                  <c:pt idx="0">
                    <c:v>(LTKA1000) KAUNO ORO UOSTO POSTAS</c:v>
                  </c:pt>
                  <c:pt idx="1">
                    <c:v>(LTKG3000) KYBARTŲ GELEŽINKELIO POSTAS</c:v>
                  </c:pt>
                  <c:pt idx="2">
                    <c:v>(LTKK2000) KYBARTŲ KELIO POSTAS</c:v>
                  </c:pt>
                  <c:pt idx="3">
                    <c:v>(LTKK3000) RAMONIŠKIŲ KELIO POSTAS</c:v>
                  </c:pt>
                  <c:pt idx="4">
                    <c:v>(LTKR1000) KROVINIŲ POSTAS „CENTRAS“</c:v>
                  </c:pt>
                  <c:pt idx="5">
                    <c:v>(LTKR2000) KROVINIŲ POSTAS „TIEKIMAS“</c:v>
                  </c:pt>
                  <c:pt idx="6">
                    <c:v>(LTKR5000) MARIJAMPOLĖS KROVINIŲ POSTAS</c:v>
                  </c:pt>
                  <c:pt idx="7">
                    <c:v>(LTKR6000) ALYTAUS KROVINIŲ POSTAS</c:v>
                  </c:pt>
                  <c:pt idx="8">
                    <c:v>(LTPR2000) PANEVĖŽIO PIRMOS KATEGORIJOS KROVINIŲ POSTAS</c:v>
                  </c:pt>
                  <c:pt idx="9">
                    <c:v>(LTLA1000) PALANGOS ORO UOSTO POSTAS</c:v>
                  </c:pt>
                  <c:pt idx="10">
                    <c:v>(LTLG3000) PAGĖGIŲ GELEŽINKELIO POSTAS</c:v>
                  </c:pt>
                  <c:pt idx="11">
                    <c:v>(LTLK1000) NIDOS KELIO POSTAS</c:v>
                  </c:pt>
                  <c:pt idx="12">
                    <c:v>(LTLK4000) PANEMUNĖS KELIO POSTAS</c:v>
                  </c:pt>
                  <c:pt idx="13">
                    <c:v>(LTLR1000) KLAIPĖDOS KROVINIŲ POSTAS</c:v>
                  </c:pt>
                  <c:pt idx="14">
                    <c:v>(LTLU9000) MALKŲ ĮLANKOS JŪRŲ UOSTO POSTAS</c:v>
                  </c:pt>
                  <c:pt idx="15">
                    <c:v>(LTLUA000) MOLO JŪRŲ UOSTO POSTAS</c:v>
                  </c:pt>
                  <c:pt idx="16">
                    <c:v>(LTLUB000) PILIES JŪRŲ UOSTO POSTAS</c:v>
                  </c:pt>
                  <c:pt idx="17">
                    <c:v>(LTSA1000) ŠIAULIŲ ORO UOSTO POSTAS</c:v>
                  </c:pt>
                  <c:pt idx="18">
                    <c:v>(LTSG3000) RADVILIŠKIO GELEŽINKELIO POSTAS</c:v>
                  </c:pt>
                  <c:pt idx="19">
                    <c:v>(LTSG4000) BUGENIŲ GELEŽINKELIO POSTAS</c:v>
                  </c:pt>
                  <c:pt idx="20">
                    <c:v>(LTSR1000) ŠIAULIŲ PIRMOS KATEGORIJOS KROVINIŲ POSTAS</c:v>
                  </c:pt>
                  <c:pt idx="21">
                    <c:v>(LTVA1000) VILNIAUS ORO UOSTO POSTAS</c:v>
                  </c:pt>
                  <c:pt idx="22">
                    <c:v>(LTVG1000) KENOS GELEŽINKELIO POSTAS</c:v>
                  </c:pt>
                  <c:pt idx="23">
                    <c:v>(LTVG2000) VAIDOTŲ GELEŽINKELIO POSTAS</c:v>
                  </c:pt>
                  <c:pt idx="24">
                    <c:v>(LTVK1000) LAVORIŠKIŲ KELIO POSTAS</c:v>
                  </c:pt>
                  <c:pt idx="25">
                    <c:v>(LTVK2000) MEDININKŲ KELIO POSTAS</c:v>
                  </c:pt>
                  <c:pt idx="26">
                    <c:v>(LTVK3000) ŠALČININKŲ KELIO POSTAS</c:v>
                  </c:pt>
                  <c:pt idx="27">
                    <c:v>(LTVK8000) RAIGARDO KELIO POSTAS</c:v>
                  </c:pt>
                  <c:pt idx="28">
                    <c:v>(LTVP1000) VILNIAUS PAŠTO POSTAS</c:v>
                  </c:pt>
                  <c:pt idx="29">
                    <c:v>(LTVR1000) KROVINIŲ POSTAS „SAVANORIAI“</c:v>
                  </c:pt>
                  <c:pt idx="30">
                    <c:v>(LTVR3000) KROVINIŲ POSTAS „KIRTIMAI“</c:v>
                  </c:pt>
                  <c:pt idx="31">
                    <c:v>(LTVR4000) KROVINIŲ POSTAS „ŽIRMŪNAI“</c:v>
                  </c:pt>
                  <c:pt idx="32">
                    <c:v>(LTVR5000) KROVINIŲ POSTAS „PANERIAI“</c:v>
                  </c:pt>
                  <c:pt idx="33">
                    <c:v>(LTPR4000) UTENOS KROVINIŲ POSTAS</c:v>
                  </c:pt>
                </c:lvl>
                <c:lvl>
                  <c:pt idx="0">
                    <c:v>KAUNO TERITORINĖ MUITINĖ</c:v>
                  </c:pt>
                  <c:pt idx="9">
                    <c:v>KLAIPĖDOS TERITORINĖ MUITINĖ</c:v>
                  </c:pt>
                  <c:pt idx="21">
                    <c:v>VILNIAUS TERITORINĖ MUITINĖ</c:v>
                  </c:pt>
                </c:lvl>
              </c:multiLvlStrCache>
            </c:multiLvlStrRef>
          </c:cat>
          <c:val>
            <c:numRef>
              <c:f>Bendras!$Q$3:$Q$36</c:f>
              <c:numCache>
                <c:formatCode>0.0</c:formatCode>
                <c:ptCount val="34"/>
                <c:pt idx="0">
                  <c:v>154.76579907762007</c:v>
                </c:pt>
                <c:pt idx="1">
                  <c:v>0.10928199223082624</c:v>
                </c:pt>
                <c:pt idx="2">
                  <c:v>356.84038213957228</c:v>
                </c:pt>
                <c:pt idx="3">
                  <c:v>0</c:v>
                </c:pt>
                <c:pt idx="4">
                  <c:v>408.57338764116304</c:v>
                </c:pt>
                <c:pt idx="5">
                  <c:v>171.25600765087859</c:v>
                </c:pt>
                <c:pt idx="6">
                  <c:v>38.331132322523978</c:v>
                </c:pt>
                <c:pt idx="7">
                  <c:v>8.6112102539339297</c:v>
                </c:pt>
                <c:pt idx="8">
                  <c:v>160.09637668277102</c:v>
                </c:pt>
                <c:pt idx="9">
                  <c:v>0.28760279247356146</c:v>
                </c:pt>
                <c:pt idx="10">
                  <c:v>39.783814750644993</c:v>
                </c:pt>
                <c:pt idx="11">
                  <c:v>3.0540666094777991</c:v>
                </c:pt>
                <c:pt idx="12">
                  <c:v>34.131478621790023</c:v>
                </c:pt>
                <c:pt idx="13">
                  <c:v>278.13244694197721</c:v>
                </c:pt>
                <c:pt idx="14">
                  <c:v>196.82020248824435</c:v>
                </c:pt>
                <c:pt idx="15">
                  <c:v>256.67346852426397</c:v>
                </c:pt>
                <c:pt idx="16">
                  <c:v>138.07395580557534</c:v>
                </c:pt>
                <c:pt idx="17">
                  <c:v>24.737233722132157</c:v>
                </c:pt>
                <c:pt idx="18">
                  <c:v>13.769024655814913</c:v>
                </c:pt>
                <c:pt idx="19">
                  <c:v>30.830591772340451</c:v>
                </c:pt>
                <c:pt idx="20">
                  <c:v>192.97812765382298</c:v>
                </c:pt>
                <c:pt idx="21">
                  <c:v>317.30613122924427</c:v>
                </c:pt>
                <c:pt idx="22">
                  <c:v>0.89238501540992754</c:v>
                </c:pt>
                <c:pt idx="23">
                  <c:v>775.97191971331847</c:v>
                </c:pt>
                <c:pt idx="24">
                  <c:v>339.26308025925198</c:v>
                </c:pt>
                <c:pt idx="25">
                  <c:v>93.18274213047907</c:v>
                </c:pt>
                <c:pt idx="26">
                  <c:v>182.55786801110384</c:v>
                </c:pt>
                <c:pt idx="27">
                  <c:v>19.600402786310664</c:v>
                </c:pt>
                <c:pt idx="28">
                  <c:v>15.205006754785062</c:v>
                </c:pt>
                <c:pt idx="29">
                  <c:v>697.93416009746738</c:v>
                </c:pt>
                <c:pt idx="30">
                  <c:v>766.62775393902859</c:v>
                </c:pt>
                <c:pt idx="31">
                  <c:v>1600.5696730501661</c:v>
                </c:pt>
                <c:pt idx="32">
                  <c:v>937.0554584226021</c:v>
                </c:pt>
                <c:pt idx="33">
                  <c:v>6.4466576234763107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F4-4AA8-8DAE-A31F9F8C10BC}"/>
            </c:ext>
          </c:extLst>
        </c:ser>
        <c:ser>
          <c:idx val="3"/>
          <c:order val="3"/>
          <c:tx>
            <c:strRef>
              <c:f>Bendras!$R$2</c:f>
              <c:strCache>
                <c:ptCount val="1"/>
                <c:pt idx="0">
                  <c:v>RAUDONAS KANALAS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multiLvlStrRef>
              <c:f>Bendras!$A$3:$B$36</c:f>
              <c:multiLvlStrCache>
                <c:ptCount val="34"/>
                <c:lvl>
                  <c:pt idx="0">
                    <c:v>(LTKA1000) KAUNO ORO UOSTO POSTAS</c:v>
                  </c:pt>
                  <c:pt idx="1">
                    <c:v>(LTKG3000) KYBARTŲ GELEŽINKELIO POSTAS</c:v>
                  </c:pt>
                  <c:pt idx="2">
                    <c:v>(LTKK2000) KYBARTŲ KELIO POSTAS</c:v>
                  </c:pt>
                  <c:pt idx="3">
                    <c:v>(LTKK3000) RAMONIŠKIŲ KELIO POSTAS</c:v>
                  </c:pt>
                  <c:pt idx="4">
                    <c:v>(LTKR1000) KROVINIŲ POSTAS „CENTRAS“</c:v>
                  </c:pt>
                  <c:pt idx="5">
                    <c:v>(LTKR2000) KROVINIŲ POSTAS „TIEKIMAS“</c:v>
                  </c:pt>
                  <c:pt idx="6">
                    <c:v>(LTKR5000) MARIJAMPOLĖS KROVINIŲ POSTAS</c:v>
                  </c:pt>
                  <c:pt idx="7">
                    <c:v>(LTKR6000) ALYTAUS KROVINIŲ POSTAS</c:v>
                  </c:pt>
                  <c:pt idx="8">
                    <c:v>(LTPR2000) PANEVĖŽIO PIRMOS KATEGORIJOS KROVINIŲ POSTAS</c:v>
                  </c:pt>
                  <c:pt idx="9">
                    <c:v>(LTLA1000) PALANGOS ORO UOSTO POSTAS</c:v>
                  </c:pt>
                  <c:pt idx="10">
                    <c:v>(LTLG3000) PAGĖGIŲ GELEŽINKELIO POSTAS</c:v>
                  </c:pt>
                  <c:pt idx="11">
                    <c:v>(LTLK1000) NIDOS KELIO POSTAS</c:v>
                  </c:pt>
                  <c:pt idx="12">
                    <c:v>(LTLK4000) PANEMUNĖS KELIO POSTAS</c:v>
                  </c:pt>
                  <c:pt idx="13">
                    <c:v>(LTLR1000) KLAIPĖDOS KROVINIŲ POSTAS</c:v>
                  </c:pt>
                  <c:pt idx="14">
                    <c:v>(LTLU9000) MALKŲ ĮLANKOS JŪRŲ UOSTO POSTAS</c:v>
                  </c:pt>
                  <c:pt idx="15">
                    <c:v>(LTLUA000) MOLO JŪRŲ UOSTO POSTAS</c:v>
                  </c:pt>
                  <c:pt idx="16">
                    <c:v>(LTLUB000) PILIES JŪRŲ UOSTO POSTAS</c:v>
                  </c:pt>
                  <c:pt idx="17">
                    <c:v>(LTSA1000) ŠIAULIŲ ORO UOSTO POSTAS</c:v>
                  </c:pt>
                  <c:pt idx="18">
                    <c:v>(LTSG3000) RADVILIŠKIO GELEŽINKELIO POSTAS</c:v>
                  </c:pt>
                  <c:pt idx="19">
                    <c:v>(LTSG4000) BUGENIŲ GELEŽINKELIO POSTAS</c:v>
                  </c:pt>
                  <c:pt idx="20">
                    <c:v>(LTSR1000) ŠIAULIŲ PIRMOS KATEGORIJOS KROVINIŲ POSTAS</c:v>
                  </c:pt>
                  <c:pt idx="21">
                    <c:v>(LTVA1000) VILNIAUS ORO UOSTO POSTAS</c:v>
                  </c:pt>
                  <c:pt idx="22">
                    <c:v>(LTVG1000) KENOS GELEŽINKELIO POSTAS</c:v>
                  </c:pt>
                  <c:pt idx="23">
                    <c:v>(LTVG2000) VAIDOTŲ GELEŽINKELIO POSTAS</c:v>
                  </c:pt>
                  <c:pt idx="24">
                    <c:v>(LTVK1000) LAVORIŠKIŲ KELIO POSTAS</c:v>
                  </c:pt>
                  <c:pt idx="25">
                    <c:v>(LTVK2000) MEDININKŲ KELIO POSTAS</c:v>
                  </c:pt>
                  <c:pt idx="26">
                    <c:v>(LTVK3000) ŠALČININKŲ KELIO POSTAS</c:v>
                  </c:pt>
                  <c:pt idx="27">
                    <c:v>(LTVK8000) RAIGARDO KELIO POSTAS</c:v>
                  </c:pt>
                  <c:pt idx="28">
                    <c:v>(LTVP1000) VILNIAUS PAŠTO POSTAS</c:v>
                  </c:pt>
                  <c:pt idx="29">
                    <c:v>(LTVR1000) KROVINIŲ POSTAS „SAVANORIAI“</c:v>
                  </c:pt>
                  <c:pt idx="30">
                    <c:v>(LTVR3000) KROVINIŲ POSTAS „KIRTIMAI“</c:v>
                  </c:pt>
                  <c:pt idx="31">
                    <c:v>(LTVR4000) KROVINIŲ POSTAS „ŽIRMŪNAI“</c:v>
                  </c:pt>
                  <c:pt idx="32">
                    <c:v>(LTVR5000) KROVINIŲ POSTAS „PANERIAI“</c:v>
                  </c:pt>
                  <c:pt idx="33">
                    <c:v>(LTPR4000) UTENOS KROVINIŲ POSTAS</c:v>
                  </c:pt>
                </c:lvl>
                <c:lvl>
                  <c:pt idx="0">
                    <c:v>KAUNO TERITORINĖ MUITINĖ</c:v>
                  </c:pt>
                  <c:pt idx="9">
                    <c:v>KLAIPĖDOS TERITORINĖ MUITINĖ</c:v>
                  </c:pt>
                  <c:pt idx="21">
                    <c:v>VILNIAUS TERITORINĖ MUITINĖ</c:v>
                  </c:pt>
                </c:lvl>
              </c:multiLvlStrCache>
            </c:multiLvlStrRef>
          </c:cat>
          <c:val>
            <c:numRef>
              <c:f>Bendras!$R$3:$R$36</c:f>
              <c:numCache>
                <c:formatCode>0.0</c:formatCode>
                <c:ptCount val="34"/>
                <c:pt idx="0">
                  <c:v>80.738597497291195</c:v>
                </c:pt>
                <c:pt idx="1">
                  <c:v>0</c:v>
                </c:pt>
                <c:pt idx="2">
                  <c:v>1.2564076946905576</c:v>
                </c:pt>
                <c:pt idx="3">
                  <c:v>0</c:v>
                </c:pt>
                <c:pt idx="4">
                  <c:v>295.39721633945129</c:v>
                </c:pt>
                <c:pt idx="5">
                  <c:v>50.724797236446051</c:v>
                </c:pt>
                <c:pt idx="6">
                  <c:v>35.271840071430518</c:v>
                </c:pt>
                <c:pt idx="7">
                  <c:v>5.3307492048162421</c:v>
                </c:pt>
                <c:pt idx="8">
                  <c:v>42.863077206444252</c:v>
                </c:pt>
                <c:pt idx="9">
                  <c:v>0</c:v>
                </c:pt>
                <c:pt idx="10">
                  <c:v>13.325646688322838</c:v>
                </c:pt>
                <c:pt idx="11">
                  <c:v>0.13573629375456883</c:v>
                </c:pt>
                <c:pt idx="12">
                  <c:v>3.3946316893281216</c:v>
                </c:pt>
                <c:pt idx="13">
                  <c:v>381.97382492213944</c:v>
                </c:pt>
                <c:pt idx="14">
                  <c:v>105.2908492570167</c:v>
                </c:pt>
                <c:pt idx="15">
                  <c:v>5.1270605448042739</c:v>
                </c:pt>
                <c:pt idx="16">
                  <c:v>210.53111426501491</c:v>
                </c:pt>
                <c:pt idx="17">
                  <c:v>0.7979752813591019</c:v>
                </c:pt>
                <c:pt idx="18">
                  <c:v>4.6637018995502126</c:v>
                </c:pt>
                <c:pt idx="19">
                  <c:v>6.4409314287619326</c:v>
                </c:pt>
                <c:pt idx="20">
                  <c:v>183.03339700499583</c:v>
                </c:pt>
                <c:pt idx="21">
                  <c:v>207.29022079828101</c:v>
                </c:pt>
                <c:pt idx="22">
                  <c:v>0.13729000237075809</c:v>
                </c:pt>
                <c:pt idx="23">
                  <c:v>303.32182553162096</c:v>
                </c:pt>
                <c:pt idx="24">
                  <c:v>11.871200438296118</c:v>
                </c:pt>
                <c:pt idx="25">
                  <c:v>13.484674041097174</c:v>
                </c:pt>
                <c:pt idx="26">
                  <c:v>17.604335487875737</c:v>
                </c:pt>
                <c:pt idx="27">
                  <c:v>10.160743919324926</c:v>
                </c:pt>
                <c:pt idx="28">
                  <c:v>13.715856608697864</c:v>
                </c:pt>
                <c:pt idx="29">
                  <c:v>70.142189326841532</c:v>
                </c:pt>
                <c:pt idx="30">
                  <c:v>176.73466029594931</c:v>
                </c:pt>
                <c:pt idx="31">
                  <c:v>114.22738702523272</c:v>
                </c:pt>
                <c:pt idx="32">
                  <c:v>92.204973600451424</c:v>
                </c:pt>
                <c:pt idx="33">
                  <c:v>4.4108710055364231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F4-4AA8-8DAE-A31F9F8C1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637248"/>
        <c:axId val="113638784"/>
      </c:barChart>
      <c:lineChart>
        <c:grouping val="standard"/>
        <c:varyColors val="0"/>
        <c:ser>
          <c:idx val="4"/>
          <c:order val="4"/>
          <c:tx>
            <c:strRef>
              <c:f>Bendras!$W$2</c:f>
              <c:strCache>
                <c:ptCount val="1"/>
                <c:pt idx="0">
                  <c:v>Vidurkis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31"/>
              <c:layout>
                <c:manualLayout>
                  <c:x val="-3.2166346194571933E-2"/>
                  <c:y val="-2.1215827547062256E-2"/>
                </c:manualLayout>
              </c:layout>
              <c:tx>
                <c:rich>
                  <a:bodyPr/>
                  <a:lstStyle/>
                  <a:p>
                    <a:pPr>
                      <a:defRPr sz="900"/>
                    </a:pPr>
                    <a:r>
                      <a:rPr lang="en-US" sz="900"/>
                      <a:t>Vidurkis 4646,5</a:t>
                    </a:r>
                    <a:endParaRPr lang="en-US"/>
                  </a:p>
                </c:rich>
              </c:tx>
              <c:spPr>
                <a:solidFill>
                  <a:srgbClr val="FD5A49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6F4-4AA8-8DAE-A31F9F8C10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Bendras!$W$3:$W$36</c:f>
              <c:numCache>
                <c:formatCode>0.0</c:formatCode>
                <c:ptCount val="34"/>
                <c:pt idx="0">
                  <c:v>4646.5320484892136</c:v>
                </c:pt>
                <c:pt idx="1">
                  <c:v>4646.5320484892136</c:v>
                </c:pt>
                <c:pt idx="2">
                  <c:v>4646.53204848921</c:v>
                </c:pt>
                <c:pt idx="3">
                  <c:v>4646.53204848921</c:v>
                </c:pt>
                <c:pt idx="4">
                  <c:v>4646.53204848921</c:v>
                </c:pt>
                <c:pt idx="5">
                  <c:v>4646.53204848921</c:v>
                </c:pt>
                <c:pt idx="6">
                  <c:v>4646.53204848921</c:v>
                </c:pt>
                <c:pt idx="7">
                  <c:v>4646.53204848921</c:v>
                </c:pt>
                <c:pt idx="8">
                  <c:v>4646.53204848921</c:v>
                </c:pt>
                <c:pt idx="9">
                  <c:v>4646.53204848921</c:v>
                </c:pt>
                <c:pt idx="10">
                  <c:v>4646.53204848921</c:v>
                </c:pt>
                <c:pt idx="11">
                  <c:v>4646.53204848921</c:v>
                </c:pt>
                <c:pt idx="12">
                  <c:v>4646.53204848921</c:v>
                </c:pt>
                <c:pt idx="13">
                  <c:v>4646.53204848921</c:v>
                </c:pt>
                <c:pt idx="14">
                  <c:v>4646.53204848921</c:v>
                </c:pt>
                <c:pt idx="15">
                  <c:v>4646.53204848921</c:v>
                </c:pt>
                <c:pt idx="16">
                  <c:v>4646.53204848921</c:v>
                </c:pt>
                <c:pt idx="17">
                  <c:v>4646.53204848921</c:v>
                </c:pt>
                <c:pt idx="18">
                  <c:v>4646.53204848921</c:v>
                </c:pt>
                <c:pt idx="19">
                  <c:v>4646.53204848921</c:v>
                </c:pt>
                <c:pt idx="20">
                  <c:v>4646.53204848921</c:v>
                </c:pt>
                <c:pt idx="21">
                  <c:v>4646.53204848921</c:v>
                </c:pt>
                <c:pt idx="22">
                  <c:v>4646.53204848921</c:v>
                </c:pt>
                <c:pt idx="23">
                  <c:v>4646.53204848921</c:v>
                </c:pt>
                <c:pt idx="24">
                  <c:v>4646.53204848921</c:v>
                </c:pt>
                <c:pt idx="25">
                  <c:v>4646.53204848921</c:v>
                </c:pt>
                <c:pt idx="26">
                  <c:v>4646.53204848921</c:v>
                </c:pt>
                <c:pt idx="27">
                  <c:v>4646.53204848921</c:v>
                </c:pt>
                <c:pt idx="28">
                  <c:v>4646.53204848921</c:v>
                </c:pt>
                <c:pt idx="29">
                  <c:v>4646.53204848921</c:v>
                </c:pt>
                <c:pt idx="30">
                  <c:v>4646.53204848921</c:v>
                </c:pt>
                <c:pt idx="31">
                  <c:v>4646.53204848921</c:v>
                </c:pt>
                <c:pt idx="32">
                  <c:v>4646.53204848921</c:v>
                </c:pt>
                <c:pt idx="33">
                  <c:v>4646.53204848921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16F4-4AA8-8DAE-A31F9F8C1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637248"/>
        <c:axId val="113638784"/>
      </c:lineChart>
      <c:lineChart>
        <c:grouping val="percentStacked"/>
        <c:varyColors val="0"/>
        <c:ser>
          <c:idx val="0"/>
          <c:order val="0"/>
          <c:tx>
            <c:strRef>
              <c:f>Bendras!$C$2</c:f>
              <c:strCache>
                <c:ptCount val="1"/>
                <c:pt idx="0">
                  <c:v>Faktiškai muitinės poste dirbusių prekių muitinio įforminimo funkcijas vykdančių pareigūnų skaičius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20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Bendras!$A$3:$B$36</c:f>
              <c:multiLvlStrCache>
                <c:ptCount val="34"/>
                <c:lvl>
                  <c:pt idx="0">
                    <c:v>(LTKA1000) KAUNO ORO UOSTO POSTAS</c:v>
                  </c:pt>
                  <c:pt idx="1">
                    <c:v>(LTKG3000) KYBARTŲ GELEŽINKELIO POSTAS</c:v>
                  </c:pt>
                  <c:pt idx="2">
                    <c:v>(LTKK2000) KYBARTŲ KELIO POSTAS</c:v>
                  </c:pt>
                  <c:pt idx="3">
                    <c:v>(LTKK3000) RAMONIŠKIŲ KELIO POSTAS</c:v>
                  </c:pt>
                  <c:pt idx="4">
                    <c:v>(LTKR1000) KROVINIŲ POSTAS „CENTRAS“</c:v>
                  </c:pt>
                  <c:pt idx="5">
                    <c:v>(LTKR2000) KROVINIŲ POSTAS „TIEKIMAS“</c:v>
                  </c:pt>
                  <c:pt idx="6">
                    <c:v>(LTKR5000) MARIJAMPOLĖS KROVINIŲ POSTAS</c:v>
                  </c:pt>
                  <c:pt idx="7">
                    <c:v>(LTKR6000) ALYTAUS KROVINIŲ POSTAS</c:v>
                  </c:pt>
                  <c:pt idx="8">
                    <c:v>(LTPR2000) PANEVĖŽIO PIRMOS KATEGORIJOS KROVINIŲ POSTAS</c:v>
                  </c:pt>
                  <c:pt idx="9">
                    <c:v>(LTLA1000) PALANGOS ORO UOSTO POSTAS</c:v>
                  </c:pt>
                  <c:pt idx="10">
                    <c:v>(LTLG3000) PAGĖGIŲ GELEŽINKELIO POSTAS</c:v>
                  </c:pt>
                  <c:pt idx="11">
                    <c:v>(LTLK1000) NIDOS KELIO POSTAS</c:v>
                  </c:pt>
                  <c:pt idx="12">
                    <c:v>(LTLK4000) PANEMUNĖS KELIO POSTAS</c:v>
                  </c:pt>
                  <c:pt idx="13">
                    <c:v>(LTLR1000) KLAIPĖDOS KROVINIŲ POSTAS</c:v>
                  </c:pt>
                  <c:pt idx="14">
                    <c:v>(LTLU9000) MALKŲ ĮLANKOS JŪRŲ UOSTO POSTAS</c:v>
                  </c:pt>
                  <c:pt idx="15">
                    <c:v>(LTLUA000) MOLO JŪRŲ UOSTO POSTAS</c:v>
                  </c:pt>
                  <c:pt idx="16">
                    <c:v>(LTLUB000) PILIES JŪRŲ UOSTO POSTAS</c:v>
                  </c:pt>
                  <c:pt idx="17">
                    <c:v>(LTSA1000) ŠIAULIŲ ORO UOSTO POSTAS</c:v>
                  </c:pt>
                  <c:pt idx="18">
                    <c:v>(LTSG3000) RADVILIŠKIO GELEŽINKELIO POSTAS</c:v>
                  </c:pt>
                  <c:pt idx="19">
                    <c:v>(LTSG4000) BUGENIŲ GELEŽINKELIO POSTAS</c:v>
                  </c:pt>
                  <c:pt idx="20">
                    <c:v>(LTSR1000) ŠIAULIŲ PIRMOS KATEGORIJOS KROVINIŲ POSTAS</c:v>
                  </c:pt>
                  <c:pt idx="21">
                    <c:v>(LTVA1000) VILNIAUS ORO UOSTO POSTAS</c:v>
                  </c:pt>
                  <c:pt idx="22">
                    <c:v>(LTVG1000) KENOS GELEŽINKELIO POSTAS</c:v>
                  </c:pt>
                  <c:pt idx="23">
                    <c:v>(LTVG2000) VAIDOTŲ GELEŽINKELIO POSTAS</c:v>
                  </c:pt>
                  <c:pt idx="24">
                    <c:v>(LTVK1000) LAVORIŠKIŲ KELIO POSTAS</c:v>
                  </c:pt>
                  <c:pt idx="25">
                    <c:v>(LTVK2000) MEDININKŲ KELIO POSTAS</c:v>
                  </c:pt>
                  <c:pt idx="26">
                    <c:v>(LTVK3000) ŠALČININKŲ KELIO POSTAS</c:v>
                  </c:pt>
                  <c:pt idx="27">
                    <c:v>(LTVK8000) RAIGARDO KELIO POSTAS</c:v>
                  </c:pt>
                  <c:pt idx="28">
                    <c:v>(LTVP1000) VILNIAUS PAŠTO POSTAS</c:v>
                  </c:pt>
                  <c:pt idx="29">
                    <c:v>(LTVR1000) KROVINIŲ POSTAS „SAVANORIAI“</c:v>
                  </c:pt>
                  <c:pt idx="30">
                    <c:v>(LTVR3000) KROVINIŲ POSTAS „KIRTIMAI“</c:v>
                  </c:pt>
                  <c:pt idx="31">
                    <c:v>(LTVR4000) KROVINIŲ POSTAS „ŽIRMŪNAI“</c:v>
                  </c:pt>
                  <c:pt idx="32">
                    <c:v>(LTVR5000) KROVINIŲ POSTAS „PANERIAI“</c:v>
                  </c:pt>
                  <c:pt idx="33">
                    <c:v>(LTPR4000) UTENOS KROVINIŲ POSTAS</c:v>
                  </c:pt>
                </c:lvl>
                <c:lvl>
                  <c:pt idx="0">
                    <c:v>KAUNO TERITORINĖ MUITINĖ</c:v>
                  </c:pt>
                  <c:pt idx="9">
                    <c:v>KLAIPĖDOS TERITORINĖ MUITINĖ</c:v>
                  </c:pt>
                  <c:pt idx="21">
                    <c:v>VILNIAUS TERITORINĖ MUITINĖ</c:v>
                  </c:pt>
                </c:lvl>
              </c:multiLvlStrCache>
            </c:multiLvlStrRef>
          </c:cat>
          <c:val>
            <c:numRef>
              <c:f>Bendras!$C$3:$C$36</c:f>
              <c:numCache>
                <c:formatCode>0</c:formatCode>
                <c:ptCount val="34"/>
                <c:pt idx="0">
                  <c:v>19.8170398</c:v>
                </c:pt>
                <c:pt idx="1">
                  <c:v>18.301276900000001</c:v>
                </c:pt>
                <c:pt idx="2">
                  <c:v>48.551119399999997</c:v>
                </c:pt>
                <c:pt idx="3">
                  <c:v>22.267039799999999</c:v>
                </c:pt>
                <c:pt idx="4">
                  <c:v>21.5946517</c:v>
                </c:pt>
                <c:pt idx="5">
                  <c:v>16.717661700000001</c:v>
                </c:pt>
                <c:pt idx="6">
                  <c:v>11.1136816</c:v>
                </c:pt>
                <c:pt idx="7">
                  <c:v>4.8773631999999996</c:v>
                </c:pt>
                <c:pt idx="8">
                  <c:v>8.9820896000000001</c:v>
                </c:pt>
                <c:pt idx="9">
                  <c:v>10.4310531</c:v>
                </c:pt>
                <c:pt idx="10">
                  <c:v>5.1779850999999999</c:v>
                </c:pt>
                <c:pt idx="11">
                  <c:v>14.7344527</c:v>
                </c:pt>
                <c:pt idx="12">
                  <c:v>32.404104500000003</c:v>
                </c:pt>
                <c:pt idx="13">
                  <c:v>17.728963499999999</c:v>
                </c:pt>
                <c:pt idx="14">
                  <c:v>38.9492537</c:v>
                </c:pt>
                <c:pt idx="15">
                  <c:v>15.6034826</c:v>
                </c:pt>
                <c:pt idx="16">
                  <c:v>23.6829602</c:v>
                </c:pt>
                <c:pt idx="17">
                  <c:v>5.0126866000000003</c:v>
                </c:pt>
                <c:pt idx="18">
                  <c:v>4.5028607000000003</c:v>
                </c:pt>
                <c:pt idx="19">
                  <c:v>11.6442786</c:v>
                </c:pt>
                <c:pt idx="20">
                  <c:v>15.8878109</c:v>
                </c:pt>
                <c:pt idx="21">
                  <c:v>39.712437799999996</c:v>
                </c:pt>
                <c:pt idx="22">
                  <c:v>29.1354063</c:v>
                </c:pt>
                <c:pt idx="23">
                  <c:v>25.8669154</c:v>
                </c:pt>
                <c:pt idx="24">
                  <c:v>31.589054699999998</c:v>
                </c:pt>
                <c:pt idx="25">
                  <c:v>68.596393000000006</c:v>
                </c:pt>
                <c:pt idx="26">
                  <c:v>33.003233799999997</c:v>
                </c:pt>
                <c:pt idx="27">
                  <c:v>30.509577100000001</c:v>
                </c:pt>
                <c:pt idx="28">
                  <c:v>12.758955200000001</c:v>
                </c:pt>
                <c:pt idx="29">
                  <c:v>7.7414179000000001</c:v>
                </c:pt>
                <c:pt idx="30">
                  <c:v>7.2877612000000003</c:v>
                </c:pt>
                <c:pt idx="31">
                  <c:v>3.6068408000000001</c:v>
                </c:pt>
                <c:pt idx="32">
                  <c:v>21.191915399999999</c:v>
                </c:pt>
                <c:pt idx="33">
                  <c:v>2.9472637000000002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16F4-4AA8-8DAE-A31F9F8C1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912448"/>
        <c:axId val="113910912"/>
      </c:lineChart>
      <c:catAx>
        <c:axId val="113637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lt-LT"/>
          </a:p>
        </c:txPr>
        <c:crossAx val="113638784"/>
        <c:crosses val="autoZero"/>
        <c:auto val="1"/>
        <c:lblAlgn val="ctr"/>
        <c:lblOffset val="100"/>
        <c:noMultiLvlLbl val="0"/>
      </c:catAx>
      <c:valAx>
        <c:axId val="1136387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lt-LT"/>
          </a:p>
        </c:txPr>
        <c:crossAx val="113637248"/>
        <c:crosses val="autoZero"/>
        <c:crossBetween val="between"/>
      </c:valAx>
      <c:valAx>
        <c:axId val="11391091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lt-LT"/>
          </a:p>
        </c:txPr>
        <c:crossAx val="113912448"/>
        <c:crosses val="max"/>
        <c:crossBetween val="between"/>
      </c:valAx>
      <c:catAx>
        <c:axId val="113912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3910912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"/>
          <c:y val="8.8127283657027836E-2"/>
          <c:w val="1"/>
          <c:h val="5.0618128654970763E-2"/>
        </c:manualLayout>
      </c:layout>
      <c:overlay val="0"/>
      <c:txPr>
        <a:bodyPr/>
        <a:lstStyle/>
        <a:p>
          <a:pPr>
            <a:defRPr sz="800"/>
          </a:pPr>
          <a:endParaRPr lang="lt-LT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21A46-C964-49CF-9ECA-E216DAB4FC5B}" type="datetimeFigureOut">
              <a:rPr lang="lt-LT" smtClean="0"/>
              <a:t>2018.04.17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BD90E-A13A-43F1-869D-D692466FDC3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6474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A97E-4F1E-4260-96C5-6931F034247A}" type="datetimeFigureOut">
              <a:rPr lang="lt-LT" smtClean="0"/>
              <a:t>2018.04.17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C082-BAEB-47D8-BDA7-F1849CF3AD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2089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A97E-4F1E-4260-96C5-6931F034247A}" type="datetimeFigureOut">
              <a:rPr lang="lt-LT" smtClean="0"/>
              <a:t>2018.04.17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C082-BAEB-47D8-BDA7-F1849CF3AD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0098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A97E-4F1E-4260-96C5-6931F034247A}" type="datetimeFigureOut">
              <a:rPr lang="lt-LT" smtClean="0"/>
              <a:t>2018.04.17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C082-BAEB-47D8-BDA7-F1849CF3AD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6492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A97E-4F1E-4260-96C5-6931F034247A}" type="datetimeFigureOut">
              <a:rPr lang="lt-LT" smtClean="0"/>
              <a:t>2018.04.17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C082-BAEB-47D8-BDA7-F1849CF3AD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8463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A97E-4F1E-4260-96C5-6931F034247A}" type="datetimeFigureOut">
              <a:rPr lang="lt-LT" smtClean="0"/>
              <a:t>2018.04.17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C082-BAEB-47D8-BDA7-F1849CF3AD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677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A97E-4F1E-4260-96C5-6931F034247A}" type="datetimeFigureOut">
              <a:rPr lang="lt-LT" smtClean="0"/>
              <a:t>2018.04.17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C082-BAEB-47D8-BDA7-F1849CF3AD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006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A97E-4F1E-4260-96C5-6931F034247A}" type="datetimeFigureOut">
              <a:rPr lang="lt-LT" smtClean="0"/>
              <a:t>2018.04.17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C082-BAEB-47D8-BDA7-F1849CF3AD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1660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A97E-4F1E-4260-96C5-6931F034247A}" type="datetimeFigureOut">
              <a:rPr lang="lt-LT" smtClean="0"/>
              <a:t>2018.04.17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C082-BAEB-47D8-BDA7-F1849CF3AD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4389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A97E-4F1E-4260-96C5-6931F034247A}" type="datetimeFigureOut">
              <a:rPr lang="lt-LT" smtClean="0"/>
              <a:t>2018.04.17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C082-BAEB-47D8-BDA7-F1849CF3AD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1935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A97E-4F1E-4260-96C5-6931F034247A}" type="datetimeFigureOut">
              <a:rPr lang="lt-LT" smtClean="0"/>
              <a:t>2018.04.17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C082-BAEB-47D8-BDA7-F1849CF3AD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7650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A97E-4F1E-4260-96C5-6931F034247A}" type="datetimeFigureOut">
              <a:rPr lang="lt-LT" smtClean="0"/>
              <a:t>2018.04.17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C082-BAEB-47D8-BDA7-F1849CF3AD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623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AA97E-4F1E-4260-96C5-6931F034247A}" type="datetimeFigureOut">
              <a:rPr lang="lt-LT" smtClean="0"/>
              <a:t>2018.04.17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5C082-BAEB-47D8-BDA7-F1849CF3AD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5151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lt/url?sa=i&amp;rct=j&amp;q=&amp;esrc=s&amp;source=images&amp;cd=&amp;cad=rja&amp;uact=8&amp;ved=2ahUKEwi3-f79ucrZAhWMEiwKHQgJCTwQjRx6BAgAEAY&amp;url=https://colinon.wordpress.com/2012/10/01/to-choose-right-religion-or-science/&amp;psig=AOvVaw2l0XUzFQ-N8W8LrNyay6eb&amp;ust=1519967730274957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google.lt/url?sa=i&amp;rct=j&amp;q=&amp;esrc=s&amp;source=images&amp;cd=&amp;cad=rja&amp;uact=8&amp;ved=2ahUKEwiN1q3F-sjZAhWEEywKHVRUAZcQjRx6BAgAEAY&amp;url=https://minutehack.com/opinions/enjoy-the-silence-why-teams-must-allow-time-to-think&amp;psig=AOvVaw2pzHW0IHvyv7X346U7pxM9&amp;ust=1519918409864418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9KME4Bil_c&amp;sns=e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7" y="2351162"/>
            <a:ext cx="4896545" cy="2295128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latin typeface="Antique Olive CompactPS" panose="020B0904030504030204" pitchFamily="34" charset="0"/>
              </a:rPr>
              <a:t>Muitinės pertvarkos strategija</a:t>
            </a:r>
            <a:br>
              <a:rPr lang="lt-LT" b="1" dirty="0" smtClean="0">
                <a:latin typeface="Antique Olive CompactPS" panose="020B0904030504030204" pitchFamily="34" charset="0"/>
              </a:rPr>
            </a:br>
            <a:r>
              <a:rPr lang="lt-LT" b="1" dirty="0" smtClean="0">
                <a:latin typeface="Antique Olive CompactPS" panose="020B0904030504030204" pitchFamily="34" charset="0"/>
              </a:rPr>
              <a:t> (vidinių resursų paieška) </a:t>
            </a:r>
            <a:endParaRPr lang="lt-LT" b="1" dirty="0">
              <a:latin typeface="Antique Olive CompactPS" panose="020B0904030504030204" pitchFamily="34" charset="0"/>
            </a:endParaRPr>
          </a:p>
        </p:txBody>
      </p:sp>
      <p:pic>
        <p:nvPicPr>
          <p:cNvPr id="1026" name="Picture 2" descr="C:\Users\MD0372\Pictures\imagesVWKQV5W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412776"/>
            <a:ext cx="3233514" cy="323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D0372\Pictures\imagesVWKQV5W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27262"/>
            <a:ext cx="3305522" cy="330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mage result for in thinking rodin turning clip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98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which way to choos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506730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6119336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Parengė </a:t>
            </a:r>
          </a:p>
          <a:p>
            <a:r>
              <a:rPr lang="lt-L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Muitinės kontrolės organizavimo skyriaus viršininkas Laimis Žlabys</a:t>
            </a:r>
            <a:endParaRPr lang="lt-L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644303"/>
              </p:ext>
            </p:extLst>
          </p:nvPr>
        </p:nvGraphicFramePr>
        <p:xfrm>
          <a:off x="985837" y="1141095"/>
          <a:ext cx="7172325" cy="4575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41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206498"/>
              </p:ext>
            </p:extLst>
          </p:nvPr>
        </p:nvGraphicFramePr>
        <p:xfrm>
          <a:off x="971600" y="1196752"/>
          <a:ext cx="7172325" cy="4575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7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985837" y="1141095"/>
          <a:ext cx="7172325" cy="4575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683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985837" y="1142047"/>
          <a:ext cx="7172325" cy="4573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78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0" y="188639"/>
          <a:ext cx="9036496" cy="6552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01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02395" y="219417"/>
            <a:ext cx="7167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b="1" dirty="0" smtClean="0"/>
              <a:t>Dalies įforminimo proceso delegavimas verslui </a:t>
            </a:r>
            <a:endParaRPr lang="lt-LT" sz="2800" b="1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395536" y="1556792"/>
            <a:ext cx="807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/>
              <a:t>Įgaliotieji gavėjai taikant tranzito procedūrą (T1 ir TIR) </a:t>
            </a:r>
            <a:endParaRPr lang="lt-LT" sz="28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427604" y="2312876"/>
            <a:ext cx="7511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/>
              <a:t>Įgaliotieji siuntėjai taikant tranzito procedūrą T1  </a:t>
            </a:r>
            <a:endParaRPr lang="lt-LT" sz="28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458834" y="3962936"/>
            <a:ext cx="82176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/>
              <a:t>Įgaliotieji ekonominiai operatoriai  (AEO) galimybė išleisti prekes iš savo pageidaujamos vietos be akivaizdaus muitinės dalyvavimo </a:t>
            </a:r>
            <a:endParaRPr lang="lt-LT" sz="2800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427603" y="3114501"/>
            <a:ext cx="8536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/>
              <a:t>Įgaliotieji siuntėjai taikant TIR  SMK nenumatyta, tačiau...</a:t>
            </a:r>
          </a:p>
          <a:p>
            <a:r>
              <a:rPr lang="lt-LT" sz="2800" dirty="0" smtClean="0"/>
              <a:t>  </a:t>
            </a:r>
            <a:endParaRPr lang="lt-LT" sz="2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87624" y="37890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https://www.youtube.com/watch?v=E9KME4Bil_c&amp;sns=em</a:t>
            </a:r>
            <a:endParaRPr kumimoji="0" lang="lt-LT" alt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2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10" descr="Animated-gif-spinning-question-mark-picture-movi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44675"/>
            <a:ext cx="17621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07090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852936"/>
            <a:ext cx="8207375" cy="8001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lt-LT" altLang="lt-LT" sz="2400" i="1" dirty="0" smtClean="0"/>
              <a:t/>
            </a:r>
            <a:br>
              <a:rPr lang="lt-LT" altLang="lt-LT" sz="2400" i="1" dirty="0" smtClean="0"/>
            </a:br>
            <a:r>
              <a:rPr lang="lt-LT" altLang="lt-LT" sz="2400" i="1" dirty="0" smtClean="0"/>
              <a:t> </a:t>
            </a:r>
            <a:r>
              <a:rPr lang="lt-LT" altLang="lt-LT" sz="3800" dirty="0" smtClean="0">
                <a:solidFill>
                  <a:srgbClr val="000099"/>
                </a:solidFill>
                <a:latin typeface="Arial" charset="0"/>
              </a:rPr>
              <a:t>Ačiū už dėmesį</a:t>
            </a:r>
            <a:r>
              <a:rPr lang="lt-LT" altLang="lt-LT" sz="2400" i="1" dirty="0" smtClean="0">
                <a:solidFill>
                  <a:srgbClr val="000099"/>
                </a:solidFill>
              </a:rPr>
              <a:t/>
            </a:r>
            <a:br>
              <a:rPr lang="lt-LT" altLang="lt-LT" sz="2400" i="1" dirty="0" smtClean="0">
                <a:solidFill>
                  <a:srgbClr val="000099"/>
                </a:solidFill>
              </a:rPr>
            </a:br>
            <a:endParaRPr lang="lt-LT" altLang="lt-LT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1089260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5500" y="18248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 smtClean="0"/>
              <a:t>Vidinių resursų paieška </a:t>
            </a:r>
            <a:endParaRPr lang="lt-LT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412776"/>
            <a:ext cx="4247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dirty="0"/>
              <a:t>I</a:t>
            </a:r>
            <a:r>
              <a:rPr lang="lt-LT" sz="2800" dirty="0" smtClean="0"/>
              <a:t>. Procesų automatizavimas;</a:t>
            </a:r>
            <a:endParaRPr lang="lt-LT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064548"/>
            <a:ext cx="8184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dirty="0" smtClean="0"/>
              <a:t>II. Centralizuotas deklaracijų priėmimas ir apdorojimas;</a:t>
            </a:r>
            <a:endParaRPr lang="lt-LT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611560" y="2716320"/>
            <a:ext cx="6777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dirty="0" smtClean="0"/>
              <a:t>III. Dokumentų ir prekių tikrinimo atskyrimas;</a:t>
            </a:r>
            <a:endParaRPr lang="lt-LT" sz="2800" dirty="0"/>
          </a:p>
        </p:txBody>
      </p:sp>
      <p:sp>
        <p:nvSpPr>
          <p:cNvPr id="54" name="TextBox 53"/>
          <p:cNvSpPr txBox="1"/>
          <p:nvPr/>
        </p:nvSpPr>
        <p:spPr>
          <a:xfrm>
            <a:off x="612247" y="3407929"/>
            <a:ext cx="6866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dirty="0" smtClean="0"/>
              <a:t>IV. Tikrinimų nukreipimas pagal kompetenciją;</a:t>
            </a:r>
            <a:endParaRPr lang="lt-LT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611560" y="4127759"/>
            <a:ext cx="4281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dirty="0" smtClean="0"/>
              <a:t>V. Darbo krūvio sulyginimas;</a:t>
            </a:r>
            <a:endParaRPr lang="lt-LT" sz="2800" dirty="0"/>
          </a:p>
        </p:txBody>
      </p:sp>
      <p:sp>
        <p:nvSpPr>
          <p:cNvPr id="60" name="Rectangle 59"/>
          <p:cNvSpPr/>
          <p:nvPr/>
        </p:nvSpPr>
        <p:spPr>
          <a:xfrm>
            <a:off x="618456" y="4848047"/>
            <a:ext cx="7452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dirty="0" smtClean="0"/>
              <a:t>VI. Dalies įforminimo proceso delegavimas verslui 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424617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1" grpId="0"/>
      <p:bldP spid="54" grpId="0"/>
      <p:bldP spid="59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768" y="166050"/>
            <a:ext cx="5987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/>
              <a:t>Procesų automatizavimas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2321" y="1798636"/>
            <a:ext cx="86745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dirty="0"/>
              <a:t>2</a:t>
            </a:r>
            <a:r>
              <a:rPr lang="lt-LT" sz="2800" dirty="0" smtClean="0"/>
              <a:t>. Sisteminių sąsajų sukūrimas </a:t>
            </a:r>
          </a:p>
          <a:p>
            <a:r>
              <a:rPr lang="lt-LT" sz="2800" dirty="0" smtClean="0"/>
              <a:t>(MDAS, NTKS, KIPIS, MAKIS-MDAS dėl kompetencijų ir kt.) </a:t>
            </a:r>
            <a:endParaRPr lang="lt-LT" sz="2800" dirty="0"/>
          </a:p>
        </p:txBody>
      </p:sp>
      <p:sp>
        <p:nvSpPr>
          <p:cNvPr id="40" name="Rectangle 39"/>
          <p:cNvSpPr/>
          <p:nvPr/>
        </p:nvSpPr>
        <p:spPr>
          <a:xfrm>
            <a:off x="642321" y="3052804"/>
            <a:ext cx="69240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/>
              <a:t>3</a:t>
            </a:r>
            <a:r>
              <a:rPr lang="lt-LT" sz="2800" dirty="0" smtClean="0"/>
              <a:t>. Papildomos įrangos naudojimas</a:t>
            </a:r>
          </a:p>
          <a:p>
            <a:r>
              <a:rPr lang="lt-LT" sz="2800" dirty="0" smtClean="0"/>
              <a:t> (NAS, vaizdo kameros, skeneriai, GPS) </a:t>
            </a:r>
            <a:endParaRPr lang="lt-LT" sz="2800" dirty="0"/>
          </a:p>
        </p:txBody>
      </p:sp>
      <p:sp>
        <p:nvSpPr>
          <p:cNvPr id="52" name="Rectangle 51"/>
          <p:cNvSpPr/>
          <p:nvPr/>
        </p:nvSpPr>
        <p:spPr>
          <a:xfrm>
            <a:off x="660498" y="4306972"/>
            <a:ext cx="59716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dirty="0"/>
              <a:t>4</a:t>
            </a:r>
            <a:r>
              <a:rPr lang="lt-LT" sz="2800" dirty="0" smtClean="0"/>
              <a:t>. Atvykimo registracijos prieiga</a:t>
            </a:r>
          </a:p>
          <a:p>
            <a:r>
              <a:rPr lang="lt-LT" sz="2800" dirty="0" smtClean="0"/>
              <a:t> (savarankiškas dokumentų skanavimas)</a:t>
            </a:r>
            <a:endParaRPr lang="lt-LT" sz="2800" dirty="0"/>
          </a:p>
        </p:txBody>
      </p:sp>
      <p:sp>
        <p:nvSpPr>
          <p:cNvPr id="53" name="Rectangle 52"/>
          <p:cNvSpPr/>
          <p:nvPr/>
        </p:nvSpPr>
        <p:spPr>
          <a:xfrm>
            <a:off x="643876" y="1124744"/>
            <a:ext cx="7827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dirty="0"/>
              <a:t>1</a:t>
            </a:r>
            <a:r>
              <a:rPr lang="lt-LT" sz="2800" dirty="0" smtClean="0"/>
              <a:t>. Automatins sprendimų priėmimas (IM/EK ~ 80</a:t>
            </a:r>
            <a:r>
              <a:rPr lang="en-US" sz="2800" dirty="0" smtClean="0"/>
              <a:t>%</a:t>
            </a:r>
            <a:r>
              <a:rPr lang="ru-RU" sz="2800" dirty="0" smtClean="0"/>
              <a:t>)</a:t>
            </a:r>
            <a:r>
              <a:rPr lang="en-US" sz="2800" dirty="0" smtClean="0"/>
              <a:t> </a:t>
            </a:r>
            <a:r>
              <a:rPr lang="lt-LT" sz="2800" dirty="0" smtClean="0"/>
              <a:t> </a:t>
            </a:r>
            <a:endParaRPr lang="lt-LT" sz="2800" dirty="0"/>
          </a:p>
        </p:txBody>
      </p:sp>
      <p:sp>
        <p:nvSpPr>
          <p:cNvPr id="56" name="Rectangle 55"/>
          <p:cNvSpPr/>
          <p:nvPr/>
        </p:nvSpPr>
        <p:spPr>
          <a:xfrm>
            <a:off x="654399" y="5411751"/>
            <a:ext cx="4490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dirty="0" smtClean="0"/>
              <a:t>5. Išleidimo automatizavimas 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233217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" grpId="0"/>
      <p:bldP spid="52" grpId="0"/>
      <p:bldP spid="53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971600" y="188640"/>
            <a:ext cx="8031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b="1" dirty="0" smtClean="0"/>
              <a:t>Centralizuotas deklaracijų priėmimas ir apdorojimas</a:t>
            </a:r>
            <a:endParaRPr lang="lt-LT" sz="2800" dirty="0"/>
          </a:p>
        </p:txBody>
      </p:sp>
      <p:sp>
        <p:nvSpPr>
          <p:cNvPr id="42" name="Rectangle 41"/>
          <p:cNvSpPr/>
          <p:nvPr/>
        </p:nvSpPr>
        <p:spPr>
          <a:xfrm>
            <a:off x="-18196" y="1157656"/>
            <a:ext cx="93392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 smtClean="0"/>
              <a:t> Sudaryta galimybė dirbti ,,konvejeriniu“ principu, kur</a:t>
            </a:r>
          </a:p>
          <a:p>
            <a:r>
              <a:rPr lang="lt-LT" sz="2800" dirty="0"/>
              <a:t>a</a:t>
            </a:r>
            <a:r>
              <a:rPr lang="lt-LT" sz="2800" dirty="0" smtClean="0"/>
              <a:t>tliekamos įforminimo operacijos yra konkretūs ir nesudėtingi </a:t>
            </a:r>
          </a:p>
          <a:p>
            <a:r>
              <a:rPr lang="lt-LT" sz="2800" dirty="0"/>
              <a:t>u</a:t>
            </a:r>
            <a:r>
              <a:rPr lang="lt-LT" sz="2800" dirty="0" smtClean="0"/>
              <a:t>ždaviniai, atliekami tuo pačiu IT įrankiu nekeičiant darbo vietos (galimas efektas: našumo didėjimas nuo 40 iki 60</a:t>
            </a:r>
            <a:r>
              <a:rPr lang="en-US" sz="2800" dirty="0" smtClean="0"/>
              <a:t>%</a:t>
            </a:r>
            <a:r>
              <a:rPr lang="lt-LT" sz="2800" dirty="0" smtClean="0"/>
              <a:t>).</a:t>
            </a:r>
            <a:endParaRPr lang="lt-LT" sz="2800" dirty="0"/>
          </a:p>
        </p:txBody>
      </p:sp>
      <p:sp>
        <p:nvSpPr>
          <p:cNvPr id="43" name="Rectangle 42"/>
          <p:cNvSpPr/>
          <p:nvPr/>
        </p:nvSpPr>
        <p:spPr>
          <a:xfrm>
            <a:off x="161291" y="3419334"/>
            <a:ext cx="88418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 smtClean="0"/>
              <a:t>Įkūrus tik vieną deklaracijų priėmimo ir apdorojimo centrą, sumažės sistemos administratorių  skaičius, nes dalį tokio administravimo bus galima perduoti pačiai Tikrinimo valdymo sistemai (nenaudojant ar naudojant mažiau žmogiškųjų išteklių).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233217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497171" y="250196"/>
            <a:ext cx="6419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b="1" dirty="0" smtClean="0"/>
              <a:t>Dokumentų ir prekių tikrinimo atskyrimas</a:t>
            </a:r>
            <a:endParaRPr lang="lt-LT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7405" y="1628800"/>
            <a:ext cx="95552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 smtClean="0"/>
              <a:t> Vienam muitinės pareigūnui tikrinant ir dokumentus, ir</a:t>
            </a:r>
          </a:p>
          <a:p>
            <a:r>
              <a:rPr lang="lt-LT" sz="2800" dirty="0" smtClean="0"/>
              <a:t> prekes ir (arba)   vykdant  kitus fizinius  veiksmus (pvz., t/p </a:t>
            </a:r>
          </a:p>
          <a:p>
            <a:r>
              <a:rPr lang="lt-LT" sz="2800" dirty="0" smtClean="0"/>
              <a:t>plombavimą) sugaištama daugiau laiko, nei tą atkliktų skirtingi pareigūnai.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405" y="3877126"/>
            <a:ext cx="91065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 smtClean="0"/>
              <a:t> Dokumentų pateikiami pagal muitinės pareikalavimą žymiai greičiau (IT priemonėmis) nei fiziškai teikiant dokumentus</a:t>
            </a:r>
          </a:p>
          <a:p>
            <a:r>
              <a:rPr lang="lt-LT" sz="2800" dirty="0" smtClean="0"/>
              <a:t> todėl ir muitino tikrinimo darbai vyksta sparčiau.</a:t>
            </a:r>
          </a:p>
        </p:txBody>
      </p:sp>
    </p:spTree>
    <p:extLst>
      <p:ext uri="{BB962C8B-B14F-4D97-AF65-F5344CB8AC3E}">
        <p14:creationId xmlns:p14="http://schemas.microsoft.com/office/powerpoint/2010/main" val="236684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616614" y="250195"/>
            <a:ext cx="651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b="1" dirty="0" smtClean="0"/>
              <a:t>Tikrinimų nukreipimas pagal kompetenciją</a:t>
            </a:r>
            <a:endParaRPr lang="lt-LT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04487" y="1298655"/>
            <a:ext cx="93392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 smtClean="0"/>
              <a:t> Nukreipiant konkretaus muitinio tikrinimo </a:t>
            </a:r>
            <a:r>
              <a:rPr lang="lt-LT" sz="2800" dirty="0"/>
              <a:t>užduotis </a:t>
            </a:r>
            <a:r>
              <a:rPr lang="lt-LT" sz="2800" dirty="0" smtClean="0"/>
              <a:t>(ar dokumentų, ar prekių) specialistui kuris  tai moka atlikti kokybiškai ir greitai, yra žymiai efektyviau, nei tokios užduotys būtų skiriamos bet kuriam kitam pareigūnui nepaisant pastarojo gebėjimų</a:t>
            </a:r>
          </a:p>
        </p:txBody>
      </p:sp>
      <p:sp>
        <p:nvSpPr>
          <p:cNvPr id="7" name="Rectangle 6"/>
          <p:cNvSpPr/>
          <p:nvPr/>
        </p:nvSpPr>
        <p:spPr>
          <a:xfrm>
            <a:off x="204488" y="3515529"/>
            <a:ext cx="9339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 smtClean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998" y="3545424"/>
            <a:ext cx="93392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 smtClean="0"/>
              <a:t> Profesionaliai atlikus dokumentų tikrinimą galima priimti sprendimą, kad prekių tikrinimo nereikia</a:t>
            </a:r>
          </a:p>
          <a:p>
            <a:r>
              <a:rPr lang="lt-LT" sz="2800" dirty="0" smtClean="0"/>
              <a:t> (Išleisti/Neišleisti prekes)</a:t>
            </a:r>
          </a:p>
        </p:txBody>
      </p:sp>
    </p:spTree>
    <p:extLst>
      <p:ext uri="{BB962C8B-B14F-4D97-AF65-F5344CB8AC3E}">
        <p14:creationId xmlns:p14="http://schemas.microsoft.com/office/powerpoint/2010/main" val="198855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505521" y="65530"/>
            <a:ext cx="59450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Darbo krūvio sulyginimas</a:t>
            </a:r>
            <a:endParaRPr lang="lt-LT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425890" y="120506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/>
              <a:t>Nevienodas darbo krūvio paskirstymas </a:t>
            </a:r>
            <a:r>
              <a:rPr lang="en-US" sz="2800" dirty="0" smtClean="0"/>
              <a:t>=</a:t>
            </a:r>
            <a:endParaRPr lang="lt-LT" sz="2800" dirty="0" smtClean="0"/>
          </a:p>
          <a:p>
            <a:r>
              <a:rPr lang="lt-LT" sz="2800" dirty="0" smtClean="0"/>
              <a:t> neracionalus žmogiškųjų resursų  panaudojimas  </a:t>
            </a:r>
            <a:endParaRPr lang="lt-LT" sz="28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445820" y="2275158"/>
            <a:ext cx="7511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/>
              <a:t>Motyvacijos stoka, nes nepriklausomai kiek veiksmų būtų atlikta, atlyginimas nuo to nekinta  </a:t>
            </a:r>
            <a:endParaRPr lang="lt-LT" sz="28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425889" y="3345250"/>
            <a:ext cx="7511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/>
              <a:t>Numatyta skatinimo sistema pagal kokybiškai atliktų darbų skaičių (spartumo ,,katalizatorius“) </a:t>
            </a:r>
            <a:endParaRPr lang="lt-LT" sz="2800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453633" y="4653136"/>
            <a:ext cx="7511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/>
              <a:t>Optimalaus atliktų darbų vidurkio nustatymas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5159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hart 32"/>
          <p:cNvGraphicFramePr>
            <a:graphicFrameLocks/>
          </p:cNvGraphicFramePr>
          <p:nvPr/>
        </p:nvGraphicFramePr>
        <p:xfrm>
          <a:off x="985837" y="1141095"/>
          <a:ext cx="7172325" cy="4575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83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985837" y="1142047"/>
          <a:ext cx="7172325" cy="4573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80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3208</TotalTime>
  <Words>555</Words>
  <Application>Microsoft Office PowerPoint</Application>
  <PresentationFormat>On-screen Show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Muitinės pertvarkos strategija  (vidinių resursų paieška) </vt:lpstr>
      <vt:lpstr>PowerPoint Presentation</vt:lpstr>
      <vt:lpstr>PowerPoint Presentation</vt:lpstr>
      <vt:lpstr>PowerPoint Presentation</vt:lpstr>
      <vt:lpstr>Dokumentų ir prekių tikrinimo atskyrimas</vt:lpstr>
      <vt:lpstr>Tikrinimų nukreipimas pagal kompetenciją</vt:lpstr>
      <vt:lpstr>Darbo krūvio sulyginimas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Dalies įforminimo proceso delegavimas verslui </vt:lpstr>
      <vt:lpstr>PowerPoint Presentation</vt:lpstr>
      <vt:lpstr>  Ačiū už dėmesį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проект по ускорению перевоза товаров через Литовско-Белорусскую границу</dc:title>
  <dc:creator>Laimis Žlabys</dc:creator>
  <cp:lastModifiedBy>Laimis Žlabys</cp:lastModifiedBy>
  <cp:revision>205</cp:revision>
  <cp:lastPrinted>2016-12-15T07:13:03Z</cp:lastPrinted>
  <dcterms:created xsi:type="dcterms:W3CDTF">2016-11-04T09:01:11Z</dcterms:created>
  <dcterms:modified xsi:type="dcterms:W3CDTF">2018-04-17T05:36:25Z</dcterms:modified>
</cp:coreProperties>
</file>