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80" r:id="rId2"/>
    <p:sldId id="314" r:id="rId3"/>
    <p:sldId id="281" r:id="rId4"/>
    <p:sldId id="282" r:id="rId5"/>
    <p:sldId id="285" r:id="rId6"/>
    <p:sldId id="286" r:id="rId7"/>
    <p:sldId id="300" r:id="rId8"/>
    <p:sldId id="295" r:id="rId9"/>
    <p:sldId id="290" r:id="rId10"/>
    <p:sldId id="315" r:id="rId11"/>
    <p:sldId id="308" r:id="rId12"/>
    <p:sldId id="307" r:id="rId13"/>
    <p:sldId id="312" r:id="rId14"/>
    <p:sldId id="313" r:id="rId15"/>
    <p:sldId id="318" r:id="rId16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66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30" d="100"/>
          <a:sy n="130" d="100"/>
        </p:scale>
        <p:origin x="-2766" y="169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221DEA-29B2-42D4-90E5-A041D9B5F3B6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9D1415F-3AC5-4F0B-8BDF-E693AC6C774A}">
      <dgm:prSet custT="1"/>
      <dgm:spPr/>
      <dgm:t>
        <a:bodyPr/>
        <a:lstStyle/>
        <a:p>
          <a:r>
            <a:rPr lang="lt-LT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Bendradarbiavimas</a:t>
          </a:r>
          <a:endParaRPr lang="en-GB" sz="1600" dirty="0"/>
        </a:p>
      </dgm:t>
    </dgm:pt>
    <dgm:pt modelId="{B7BD623D-6199-42FF-8FAE-1C46EB9BB90F}" type="parTrans" cxnId="{AAC7A2F5-0774-4C67-8FBA-F25860AB6366}">
      <dgm:prSet/>
      <dgm:spPr/>
      <dgm:t>
        <a:bodyPr/>
        <a:lstStyle/>
        <a:p>
          <a:endParaRPr lang="en-GB"/>
        </a:p>
      </dgm:t>
    </dgm:pt>
    <dgm:pt modelId="{C96F9A04-464F-4088-A1FD-7B385A6DBCE2}" type="sibTrans" cxnId="{AAC7A2F5-0774-4C67-8FBA-F25860AB6366}">
      <dgm:prSet/>
      <dgm:spPr/>
      <dgm:t>
        <a:bodyPr/>
        <a:lstStyle/>
        <a:p>
          <a:endParaRPr lang="en-GB"/>
        </a:p>
      </dgm:t>
    </dgm:pt>
    <dgm:pt modelId="{CF4DFE3D-7368-432A-88CE-D5A856D0FFB4}">
      <dgm:prSet custT="1"/>
      <dgm:spPr/>
      <dgm:t>
        <a:bodyPr/>
        <a:lstStyle/>
        <a:p>
          <a:r>
            <a:rPr lang="lt-LT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Informavimas/keitimasis informacija</a:t>
          </a:r>
          <a:endParaRPr lang="en-GB" sz="1600" dirty="0">
            <a:solidFill>
              <a:schemeClr val="tx1"/>
            </a:solidFill>
          </a:endParaRPr>
        </a:p>
      </dgm:t>
    </dgm:pt>
    <dgm:pt modelId="{C4C3F204-681C-488C-93E1-55BC65E43D03}" type="parTrans" cxnId="{B3F6EAC5-F8AF-4150-9A41-910D3A533D57}">
      <dgm:prSet/>
      <dgm:spPr/>
      <dgm:t>
        <a:bodyPr/>
        <a:lstStyle/>
        <a:p>
          <a:endParaRPr lang="en-GB"/>
        </a:p>
      </dgm:t>
    </dgm:pt>
    <dgm:pt modelId="{EED76657-A984-4276-9AA4-52E3626F9683}" type="sibTrans" cxnId="{B3F6EAC5-F8AF-4150-9A41-910D3A533D57}">
      <dgm:prSet/>
      <dgm:spPr/>
      <dgm:t>
        <a:bodyPr/>
        <a:lstStyle/>
        <a:p>
          <a:endParaRPr lang="en-GB"/>
        </a:p>
      </dgm:t>
    </dgm:pt>
    <dgm:pt modelId="{E5189631-D5D9-4C0E-956E-DACE2855D2E9}">
      <dgm:prSet custT="1"/>
      <dgm:spPr/>
      <dgm:t>
        <a:bodyPr/>
        <a:lstStyle/>
        <a:p>
          <a:r>
            <a:rPr lang="lt-LT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Konsultavimas(-sis)</a:t>
          </a:r>
          <a:endParaRPr lang="en-GB" sz="16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DD5864-4A55-46E9-83D0-3568C830436D}" type="parTrans" cxnId="{F9B018CF-F346-4374-8717-3FAE1DF0D0C9}">
      <dgm:prSet/>
      <dgm:spPr/>
      <dgm:t>
        <a:bodyPr/>
        <a:lstStyle/>
        <a:p>
          <a:endParaRPr lang="en-GB"/>
        </a:p>
      </dgm:t>
    </dgm:pt>
    <dgm:pt modelId="{E51CA767-3628-43B0-8834-848027A01011}" type="sibTrans" cxnId="{F9B018CF-F346-4374-8717-3FAE1DF0D0C9}">
      <dgm:prSet/>
      <dgm:spPr/>
      <dgm:t>
        <a:bodyPr/>
        <a:lstStyle/>
        <a:p>
          <a:endParaRPr lang="en-GB"/>
        </a:p>
      </dgm:t>
    </dgm:pt>
    <dgm:pt modelId="{9005154B-95E1-4FCD-99C2-F4CAEEAC0276}" type="pres">
      <dgm:prSet presAssocID="{16221DEA-29B2-42D4-90E5-A041D9B5F3B6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F2C886E3-C2FD-4DED-B464-DD58F1BB46A5}" type="pres">
      <dgm:prSet presAssocID="{59D1415F-3AC5-4F0B-8BDF-E693AC6C774A}" presName="composite" presStyleCnt="0"/>
      <dgm:spPr/>
    </dgm:pt>
    <dgm:pt modelId="{71DAA3B7-12A6-4434-A79E-B60E99BF509E}" type="pres">
      <dgm:prSet presAssocID="{59D1415F-3AC5-4F0B-8BDF-E693AC6C774A}" presName="LShape" presStyleLbl="alignNode1" presStyleIdx="0" presStyleCnt="5"/>
      <dgm:spPr/>
    </dgm:pt>
    <dgm:pt modelId="{B1EF2296-F6A7-4CBF-B298-91BD6A53011B}" type="pres">
      <dgm:prSet presAssocID="{59D1415F-3AC5-4F0B-8BDF-E693AC6C774A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39FB8A-0878-4837-AD03-FF840A04119B}" type="pres">
      <dgm:prSet presAssocID="{59D1415F-3AC5-4F0B-8BDF-E693AC6C774A}" presName="Triangle" presStyleLbl="alignNode1" presStyleIdx="1" presStyleCnt="5" custLinFactX="200000" custLinFactY="281619" custLinFactNeighborX="200259" custLinFactNeighborY="300000"/>
      <dgm:spPr>
        <a:noFill/>
        <a:ln w="0"/>
      </dgm:spPr>
    </dgm:pt>
    <dgm:pt modelId="{0AEDF1D8-17C8-4A11-89A9-D5DFF94FE742}" type="pres">
      <dgm:prSet presAssocID="{C96F9A04-464F-4088-A1FD-7B385A6DBCE2}" presName="sibTrans" presStyleCnt="0"/>
      <dgm:spPr/>
    </dgm:pt>
    <dgm:pt modelId="{952BAF7F-41BF-4C85-826C-519D5169DC6C}" type="pres">
      <dgm:prSet presAssocID="{C96F9A04-464F-4088-A1FD-7B385A6DBCE2}" presName="space" presStyleCnt="0"/>
      <dgm:spPr/>
    </dgm:pt>
    <dgm:pt modelId="{8C403D28-C65B-42BC-AB45-67CAFEBE7CDC}" type="pres">
      <dgm:prSet presAssocID="{CF4DFE3D-7368-432A-88CE-D5A856D0FFB4}" presName="composite" presStyleCnt="0"/>
      <dgm:spPr/>
    </dgm:pt>
    <dgm:pt modelId="{396224FA-529F-4F7D-9A06-2EB4DFD653E2}" type="pres">
      <dgm:prSet presAssocID="{CF4DFE3D-7368-432A-88CE-D5A856D0FFB4}" presName="LShape" presStyleLbl="alignNode1" presStyleIdx="2" presStyleCnt="5"/>
      <dgm:spPr/>
    </dgm:pt>
    <dgm:pt modelId="{325B3A78-1D8B-4DFA-9F7E-3FF8E4DAA07D}" type="pres">
      <dgm:prSet presAssocID="{CF4DFE3D-7368-432A-88CE-D5A856D0FFB4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3A74E26-16A0-4DDA-B3A7-06E282651616}" type="pres">
      <dgm:prSet presAssocID="{CF4DFE3D-7368-432A-88CE-D5A856D0FFB4}" presName="Triangle" presStyleLbl="alignNode1" presStyleIdx="3" presStyleCnt="5"/>
      <dgm:spPr/>
    </dgm:pt>
    <dgm:pt modelId="{6E839164-1E3F-44B8-B400-15C26EA1610D}" type="pres">
      <dgm:prSet presAssocID="{EED76657-A984-4276-9AA4-52E3626F9683}" presName="sibTrans" presStyleCnt="0"/>
      <dgm:spPr/>
    </dgm:pt>
    <dgm:pt modelId="{4EF90C4A-3B93-457C-B279-6C1F5104B05D}" type="pres">
      <dgm:prSet presAssocID="{EED76657-A984-4276-9AA4-52E3626F9683}" presName="space" presStyleCnt="0"/>
      <dgm:spPr/>
    </dgm:pt>
    <dgm:pt modelId="{03B57A1E-B949-4205-954F-A041AAEAD143}" type="pres">
      <dgm:prSet presAssocID="{E5189631-D5D9-4C0E-956E-DACE2855D2E9}" presName="composite" presStyleCnt="0"/>
      <dgm:spPr/>
    </dgm:pt>
    <dgm:pt modelId="{98199455-B857-4FE6-B462-BD119CEF2455}" type="pres">
      <dgm:prSet presAssocID="{E5189631-D5D9-4C0E-956E-DACE2855D2E9}" presName="LShape" presStyleLbl="alignNode1" presStyleIdx="4" presStyleCnt="5"/>
      <dgm:spPr/>
    </dgm:pt>
    <dgm:pt modelId="{2506E43A-20BC-428B-9DAE-936CA6C6B04E}" type="pres">
      <dgm:prSet presAssocID="{E5189631-D5D9-4C0E-956E-DACE2855D2E9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AC7A2F5-0774-4C67-8FBA-F25860AB6366}" srcId="{16221DEA-29B2-42D4-90E5-A041D9B5F3B6}" destId="{59D1415F-3AC5-4F0B-8BDF-E693AC6C774A}" srcOrd="0" destOrd="0" parTransId="{B7BD623D-6199-42FF-8FAE-1C46EB9BB90F}" sibTransId="{C96F9A04-464F-4088-A1FD-7B385A6DBCE2}"/>
    <dgm:cxn modelId="{A8A64C6A-5D56-4613-829D-851C1B47BBD6}" type="presOf" srcId="{CF4DFE3D-7368-432A-88CE-D5A856D0FFB4}" destId="{325B3A78-1D8B-4DFA-9F7E-3FF8E4DAA07D}" srcOrd="0" destOrd="0" presId="urn:microsoft.com/office/officeart/2009/3/layout/StepUpProcess"/>
    <dgm:cxn modelId="{B3F6EAC5-F8AF-4150-9A41-910D3A533D57}" srcId="{16221DEA-29B2-42D4-90E5-A041D9B5F3B6}" destId="{CF4DFE3D-7368-432A-88CE-D5A856D0FFB4}" srcOrd="1" destOrd="0" parTransId="{C4C3F204-681C-488C-93E1-55BC65E43D03}" sibTransId="{EED76657-A984-4276-9AA4-52E3626F9683}"/>
    <dgm:cxn modelId="{7BD1DC5B-41A6-4E5B-B430-6EBAD346D715}" type="presOf" srcId="{16221DEA-29B2-42D4-90E5-A041D9B5F3B6}" destId="{9005154B-95E1-4FCD-99C2-F4CAEEAC0276}" srcOrd="0" destOrd="0" presId="urn:microsoft.com/office/officeart/2009/3/layout/StepUpProcess"/>
    <dgm:cxn modelId="{99E48E3B-18BD-4268-BA53-B6A27B6E50CA}" type="presOf" srcId="{59D1415F-3AC5-4F0B-8BDF-E693AC6C774A}" destId="{B1EF2296-F6A7-4CBF-B298-91BD6A53011B}" srcOrd="0" destOrd="0" presId="urn:microsoft.com/office/officeart/2009/3/layout/StepUpProcess"/>
    <dgm:cxn modelId="{F9B018CF-F346-4374-8717-3FAE1DF0D0C9}" srcId="{16221DEA-29B2-42D4-90E5-A041D9B5F3B6}" destId="{E5189631-D5D9-4C0E-956E-DACE2855D2E9}" srcOrd="2" destOrd="0" parTransId="{CEDD5864-4A55-46E9-83D0-3568C830436D}" sibTransId="{E51CA767-3628-43B0-8834-848027A01011}"/>
    <dgm:cxn modelId="{15E2365E-DE5F-4E37-A992-945424CB1009}" type="presOf" srcId="{E5189631-D5D9-4C0E-956E-DACE2855D2E9}" destId="{2506E43A-20BC-428B-9DAE-936CA6C6B04E}" srcOrd="0" destOrd="0" presId="urn:microsoft.com/office/officeart/2009/3/layout/StepUpProcess"/>
    <dgm:cxn modelId="{EB079FCB-2388-450E-B691-590D830C52EB}" type="presParOf" srcId="{9005154B-95E1-4FCD-99C2-F4CAEEAC0276}" destId="{F2C886E3-C2FD-4DED-B464-DD58F1BB46A5}" srcOrd="0" destOrd="0" presId="urn:microsoft.com/office/officeart/2009/3/layout/StepUpProcess"/>
    <dgm:cxn modelId="{4E7C2CA8-207F-4A12-91B7-E46AEE2713DB}" type="presParOf" srcId="{F2C886E3-C2FD-4DED-B464-DD58F1BB46A5}" destId="{71DAA3B7-12A6-4434-A79E-B60E99BF509E}" srcOrd="0" destOrd="0" presId="urn:microsoft.com/office/officeart/2009/3/layout/StepUpProcess"/>
    <dgm:cxn modelId="{BDB04576-4EDD-48CA-9789-9025E12FC016}" type="presParOf" srcId="{F2C886E3-C2FD-4DED-B464-DD58F1BB46A5}" destId="{B1EF2296-F6A7-4CBF-B298-91BD6A53011B}" srcOrd="1" destOrd="0" presId="urn:microsoft.com/office/officeart/2009/3/layout/StepUpProcess"/>
    <dgm:cxn modelId="{7E030A14-D49D-4987-8B35-213A14FE30A0}" type="presParOf" srcId="{F2C886E3-C2FD-4DED-B464-DD58F1BB46A5}" destId="{EB39FB8A-0878-4837-AD03-FF840A04119B}" srcOrd="2" destOrd="0" presId="urn:microsoft.com/office/officeart/2009/3/layout/StepUpProcess"/>
    <dgm:cxn modelId="{D8F9B408-29D0-4A04-BFCF-871890802996}" type="presParOf" srcId="{9005154B-95E1-4FCD-99C2-F4CAEEAC0276}" destId="{0AEDF1D8-17C8-4A11-89A9-D5DFF94FE742}" srcOrd="1" destOrd="0" presId="urn:microsoft.com/office/officeart/2009/3/layout/StepUpProcess"/>
    <dgm:cxn modelId="{71AFF333-36A5-43FE-87A7-F6F5AD8CA010}" type="presParOf" srcId="{0AEDF1D8-17C8-4A11-89A9-D5DFF94FE742}" destId="{952BAF7F-41BF-4C85-826C-519D5169DC6C}" srcOrd="0" destOrd="0" presId="urn:microsoft.com/office/officeart/2009/3/layout/StepUpProcess"/>
    <dgm:cxn modelId="{4AFDC4C7-AAE6-405E-A2C9-127C8F6880E9}" type="presParOf" srcId="{9005154B-95E1-4FCD-99C2-F4CAEEAC0276}" destId="{8C403D28-C65B-42BC-AB45-67CAFEBE7CDC}" srcOrd="2" destOrd="0" presId="urn:microsoft.com/office/officeart/2009/3/layout/StepUpProcess"/>
    <dgm:cxn modelId="{1772CF4F-22DF-4138-9F19-5A1C833861F5}" type="presParOf" srcId="{8C403D28-C65B-42BC-AB45-67CAFEBE7CDC}" destId="{396224FA-529F-4F7D-9A06-2EB4DFD653E2}" srcOrd="0" destOrd="0" presId="urn:microsoft.com/office/officeart/2009/3/layout/StepUpProcess"/>
    <dgm:cxn modelId="{0025A34D-6854-490F-A1CF-7C3858D04FC9}" type="presParOf" srcId="{8C403D28-C65B-42BC-AB45-67CAFEBE7CDC}" destId="{325B3A78-1D8B-4DFA-9F7E-3FF8E4DAA07D}" srcOrd="1" destOrd="0" presId="urn:microsoft.com/office/officeart/2009/3/layout/StepUpProcess"/>
    <dgm:cxn modelId="{028A2581-ADA9-42D7-BB6B-3C19BEC3E9DD}" type="presParOf" srcId="{8C403D28-C65B-42BC-AB45-67CAFEBE7CDC}" destId="{33A74E26-16A0-4DDA-B3A7-06E282651616}" srcOrd="2" destOrd="0" presId="urn:microsoft.com/office/officeart/2009/3/layout/StepUpProcess"/>
    <dgm:cxn modelId="{7D186D78-4647-4BBF-BD01-EBEFE8374AEE}" type="presParOf" srcId="{9005154B-95E1-4FCD-99C2-F4CAEEAC0276}" destId="{6E839164-1E3F-44B8-B400-15C26EA1610D}" srcOrd="3" destOrd="0" presId="urn:microsoft.com/office/officeart/2009/3/layout/StepUpProcess"/>
    <dgm:cxn modelId="{4B582017-6715-4F9A-A411-AE8162242C5F}" type="presParOf" srcId="{6E839164-1E3F-44B8-B400-15C26EA1610D}" destId="{4EF90C4A-3B93-457C-B279-6C1F5104B05D}" srcOrd="0" destOrd="0" presId="urn:microsoft.com/office/officeart/2009/3/layout/StepUpProcess"/>
    <dgm:cxn modelId="{6C827333-668C-42EC-ADF3-A8876E819D42}" type="presParOf" srcId="{9005154B-95E1-4FCD-99C2-F4CAEEAC0276}" destId="{03B57A1E-B949-4205-954F-A041AAEAD143}" srcOrd="4" destOrd="0" presId="urn:microsoft.com/office/officeart/2009/3/layout/StepUpProcess"/>
    <dgm:cxn modelId="{5568C909-76C1-4F06-8F33-346E58315E4E}" type="presParOf" srcId="{03B57A1E-B949-4205-954F-A041AAEAD143}" destId="{98199455-B857-4FE6-B462-BD119CEF2455}" srcOrd="0" destOrd="0" presId="urn:microsoft.com/office/officeart/2009/3/layout/StepUpProcess"/>
    <dgm:cxn modelId="{E8F022FD-4278-42F0-81C2-5C033B09832C}" type="presParOf" srcId="{03B57A1E-B949-4205-954F-A041AAEAD143}" destId="{2506E43A-20BC-428B-9DAE-936CA6C6B04E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221DEA-29B2-42D4-90E5-A041D9B5F3B6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9D1415F-3AC5-4F0B-8BDF-E693AC6C774A}">
      <dgm:prSet custT="1"/>
      <dgm:spPr/>
      <dgm:t>
        <a:bodyPr/>
        <a:lstStyle/>
        <a:p>
          <a:r>
            <a:rPr lang="lt-LT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Bendradarbiavimas</a:t>
          </a:r>
          <a:endParaRPr lang="en-GB" sz="1600" dirty="0"/>
        </a:p>
      </dgm:t>
    </dgm:pt>
    <dgm:pt modelId="{B7BD623D-6199-42FF-8FAE-1C46EB9BB90F}" type="parTrans" cxnId="{AAC7A2F5-0774-4C67-8FBA-F25860AB6366}">
      <dgm:prSet/>
      <dgm:spPr/>
      <dgm:t>
        <a:bodyPr/>
        <a:lstStyle/>
        <a:p>
          <a:endParaRPr lang="en-GB"/>
        </a:p>
      </dgm:t>
    </dgm:pt>
    <dgm:pt modelId="{C96F9A04-464F-4088-A1FD-7B385A6DBCE2}" type="sibTrans" cxnId="{AAC7A2F5-0774-4C67-8FBA-F25860AB6366}">
      <dgm:prSet/>
      <dgm:spPr/>
      <dgm:t>
        <a:bodyPr/>
        <a:lstStyle/>
        <a:p>
          <a:endParaRPr lang="en-GB"/>
        </a:p>
      </dgm:t>
    </dgm:pt>
    <dgm:pt modelId="{CF4DFE3D-7368-432A-88CE-D5A856D0FFB4}">
      <dgm:prSet custT="1"/>
      <dgm:spPr/>
      <dgm:t>
        <a:bodyPr/>
        <a:lstStyle/>
        <a:p>
          <a:r>
            <a:rPr lang="lt-LT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Informavimas/keitimasis informacija </a:t>
          </a:r>
          <a:r>
            <a:rPr lang="lt-LT" sz="1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+</a:t>
          </a:r>
          <a:endParaRPr lang="en-GB" sz="1800" dirty="0">
            <a:solidFill>
              <a:schemeClr val="tx1"/>
            </a:solidFill>
          </a:endParaRPr>
        </a:p>
      </dgm:t>
    </dgm:pt>
    <dgm:pt modelId="{C4C3F204-681C-488C-93E1-55BC65E43D03}" type="parTrans" cxnId="{B3F6EAC5-F8AF-4150-9A41-910D3A533D57}">
      <dgm:prSet/>
      <dgm:spPr/>
      <dgm:t>
        <a:bodyPr/>
        <a:lstStyle/>
        <a:p>
          <a:endParaRPr lang="en-GB"/>
        </a:p>
      </dgm:t>
    </dgm:pt>
    <dgm:pt modelId="{EED76657-A984-4276-9AA4-52E3626F9683}" type="sibTrans" cxnId="{B3F6EAC5-F8AF-4150-9A41-910D3A533D57}">
      <dgm:prSet/>
      <dgm:spPr/>
      <dgm:t>
        <a:bodyPr/>
        <a:lstStyle/>
        <a:p>
          <a:endParaRPr lang="en-GB"/>
        </a:p>
      </dgm:t>
    </dgm:pt>
    <dgm:pt modelId="{E5189631-D5D9-4C0E-956E-DACE2855D2E9}">
      <dgm:prSet custT="1"/>
      <dgm:spPr/>
      <dgm:t>
        <a:bodyPr/>
        <a:lstStyle/>
        <a:p>
          <a:r>
            <a:rPr lang="lt-LT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Konsultavimas(-</a:t>
          </a:r>
          <a:r>
            <a:rPr lang="lt-LT" sz="16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is</a:t>
          </a:r>
          <a:r>
            <a:rPr lang="lt-LT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en-GB" sz="16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DD5864-4A55-46E9-83D0-3568C830436D}" type="parTrans" cxnId="{F9B018CF-F346-4374-8717-3FAE1DF0D0C9}">
      <dgm:prSet/>
      <dgm:spPr/>
      <dgm:t>
        <a:bodyPr/>
        <a:lstStyle/>
        <a:p>
          <a:endParaRPr lang="en-GB"/>
        </a:p>
      </dgm:t>
    </dgm:pt>
    <dgm:pt modelId="{E51CA767-3628-43B0-8834-848027A01011}" type="sibTrans" cxnId="{F9B018CF-F346-4374-8717-3FAE1DF0D0C9}">
      <dgm:prSet/>
      <dgm:spPr/>
      <dgm:t>
        <a:bodyPr/>
        <a:lstStyle/>
        <a:p>
          <a:endParaRPr lang="en-GB"/>
        </a:p>
      </dgm:t>
    </dgm:pt>
    <dgm:pt modelId="{9005154B-95E1-4FCD-99C2-F4CAEEAC0276}" type="pres">
      <dgm:prSet presAssocID="{16221DEA-29B2-42D4-90E5-A041D9B5F3B6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F2C886E3-C2FD-4DED-B464-DD58F1BB46A5}" type="pres">
      <dgm:prSet presAssocID="{59D1415F-3AC5-4F0B-8BDF-E693AC6C774A}" presName="composite" presStyleCnt="0"/>
      <dgm:spPr/>
    </dgm:pt>
    <dgm:pt modelId="{71DAA3B7-12A6-4434-A79E-B60E99BF509E}" type="pres">
      <dgm:prSet presAssocID="{59D1415F-3AC5-4F0B-8BDF-E693AC6C774A}" presName="LShape" presStyleLbl="alignNode1" presStyleIdx="0" presStyleCnt="5" custLinFactNeighborY="-9875"/>
      <dgm:spPr/>
    </dgm:pt>
    <dgm:pt modelId="{B1EF2296-F6A7-4CBF-B298-91BD6A53011B}" type="pres">
      <dgm:prSet presAssocID="{59D1415F-3AC5-4F0B-8BDF-E693AC6C774A}" presName="ParentText" presStyleLbl="revTx" presStyleIdx="0" presStyleCnt="3" custLinFactNeighborY="-716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39FB8A-0878-4837-AD03-FF840A04119B}" type="pres">
      <dgm:prSet presAssocID="{59D1415F-3AC5-4F0B-8BDF-E693AC6C774A}" presName="Triangle" presStyleLbl="alignNode1" presStyleIdx="1" presStyleCnt="5" custAng="18852864" custLinFactNeighborX="40070" custLinFactNeighborY="-1134"/>
      <dgm:spPr>
        <a:solidFill>
          <a:srgbClr val="7A0000"/>
        </a:solidFill>
      </dgm:spPr>
      <dgm:t>
        <a:bodyPr/>
        <a:lstStyle/>
        <a:p>
          <a:endParaRPr lang="en-GB"/>
        </a:p>
      </dgm:t>
    </dgm:pt>
    <dgm:pt modelId="{0AEDF1D8-17C8-4A11-89A9-D5DFF94FE742}" type="pres">
      <dgm:prSet presAssocID="{C96F9A04-464F-4088-A1FD-7B385A6DBCE2}" presName="sibTrans" presStyleCnt="0"/>
      <dgm:spPr/>
    </dgm:pt>
    <dgm:pt modelId="{952BAF7F-41BF-4C85-826C-519D5169DC6C}" type="pres">
      <dgm:prSet presAssocID="{C96F9A04-464F-4088-A1FD-7B385A6DBCE2}" presName="space" presStyleCnt="0"/>
      <dgm:spPr/>
    </dgm:pt>
    <dgm:pt modelId="{8C403D28-C65B-42BC-AB45-67CAFEBE7CDC}" type="pres">
      <dgm:prSet presAssocID="{CF4DFE3D-7368-432A-88CE-D5A856D0FFB4}" presName="composite" presStyleCnt="0"/>
      <dgm:spPr/>
    </dgm:pt>
    <dgm:pt modelId="{396224FA-529F-4F7D-9A06-2EB4DFD653E2}" type="pres">
      <dgm:prSet presAssocID="{CF4DFE3D-7368-432A-88CE-D5A856D0FFB4}" presName="LShape" presStyleLbl="alignNode1" presStyleIdx="2" presStyleCnt="5" custLinFactNeighborY="-9875"/>
      <dgm:spPr/>
    </dgm:pt>
    <dgm:pt modelId="{325B3A78-1D8B-4DFA-9F7E-3FF8E4DAA07D}" type="pres">
      <dgm:prSet presAssocID="{CF4DFE3D-7368-432A-88CE-D5A856D0FFB4}" presName="ParentText" presStyleLbl="revTx" presStyleIdx="1" presStyleCnt="3" custLinFactNeighborY="-77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3A74E26-16A0-4DDA-B3A7-06E282651616}" type="pres">
      <dgm:prSet presAssocID="{CF4DFE3D-7368-432A-88CE-D5A856D0FFB4}" presName="Triangle" presStyleLbl="alignNode1" presStyleIdx="3" presStyleCnt="5" custAng="18800809" custLinFactNeighborX="32354" custLinFactNeighborY="586"/>
      <dgm:spPr>
        <a:solidFill>
          <a:srgbClr val="7A0000"/>
        </a:solidFill>
      </dgm:spPr>
      <dgm:t>
        <a:bodyPr/>
        <a:lstStyle/>
        <a:p>
          <a:endParaRPr lang="en-GB"/>
        </a:p>
      </dgm:t>
    </dgm:pt>
    <dgm:pt modelId="{6E839164-1E3F-44B8-B400-15C26EA1610D}" type="pres">
      <dgm:prSet presAssocID="{EED76657-A984-4276-9AA4-52E3626F9683}" presName="sibTrans" presStyleCnt="0"/>
      <dgm:spPr/>
    </dgm:pt>
    <dgm:pt modelId="{4EF90C4A-3B93-457C-B279-6C1F5104B05D}" type="pres">
      <dgm:prSet presAssocID="{EED76657-A984-4276-9AA4-52E3626F9683}" presName="space" presStyleCnt="0"/>
      <dgm:spPr/>
    </dgm:pt>
    <dgm:pt modelId="{03B57A1E-B949-4205-954F-A041AAEAD143}" type="pres">
      <dgm:prSet presAssocID="{E5189631-D5D9-4C0E-956E-DACE2855D2E9}" presName="composite" presStyleCnt="0"/>
      <dgm:spPr/>
    </dgm:pt>
    <dgm:pt modelId="{98199455-B857-4FE6-B462-BD119CEF2455}" type="pres">
      <dgm:prSet presAssocID="{E5189631-D5D9-4C0E-956E-DACE2855D2E9}" presName="LShape" presStyleLbl="alignNode1" presStyleIdx="4" presStyleCnt="5" custLinFactNeighborY="-9875"/>
      <dgm:spPr/>
    </dgm:pt>
    <dgm:pt modelId="{2506E43A-20BC-428B-9DAE-936CA6C6B04E}" type="pres">
      <dgm:prSet presAssocID="{E5189631-D5D9-4C0E-956E-DACE2855D2E9}" presName="ParentText" presStyleLbl="revTx" presStyleIdx="2" presStyleCnt="3" custLinFactNeighborY="-44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0A79D13-069D-4DC6-8927-1297A9EA90F0}" type="presOf" srcId="{16221DEA-29B2-42D4-90E5-A041D9B5F3B6}" destId="{9005154B-95E1-4FCD-99C2-F4CAEEAC0276}" srcOrd="0" destOrd="0" presId="urn:microsoft.com/office/officeart/2009/3/layout/StepUpProcess"/>
    <dgm:cxn modelId="{AAC7A2F5-0774-4C67-8FBA-F25860AB6366}" srcId="{16221DEA-29B2-42D4-90E5-A041D9B5F3B6}" destId="{59D1415F-3AC5-4F0B-8BDF-E693AC6C774A}" srcOrd="0" destOrd="0" parTransId="{B7BD623D-6199-42FF-8FAE-1C46EB9BB90F}" sibTransId="{C96F9A04-464F-4088-A1FD-7B385A6DBCE2}"/>
    <dgm:cxn modelId="{72A51630-A19D-4E1E-A9A1-8D05C4EB8A16}" type="presOf" srcId="{CF4DFE3D-7368-432A-88CE-D5A856D0FFB4}" destId="{325B3A78-1D8B-4DFA-9F7E-3FF8E4DAA07D}" srcOrd="0" destOrd="0" presId="urn:microsoft.com/office/officeart/2009/3/layout/StepUpProcess"/>
    <dgm:cxn modelId="{B3F6EAC5-F8AF-4150-9A41-910D3A533D57}" srcId="{16221DEA-29B2-42D4-90E5-A041D9B5F3B6}" destId="{CF4DFE3D-7368-432A-88CE-D5A856D0FFB4}" srcOrd="1" destOrd="0" parTransId="{C4C3F204-681C-488C-93E1-55BC65E43D03}" sibTransId="{EED76657-A984-4276-9AA4-52E3626F9683}"/>
    <dgm:cxn modelId="{F9B018CF-F346-4374-8717-3FAE1DF0D0C9}" srcId="{16221DEA-29B2-42D4-90E5-A041D9B5F3B6}" destId="{E5189631-D5D9-4C0E-956E-DACE2855D2E9}" srcOrd="2" destOrd="0" parTransId="{CEDD5864-4A55-46E9-83D0-3568C830436D}" sibTransId="{E51CA767-3628-43B0-8834-848027A01011}"/>
    <dgm:cxn modelId="{BB51025E-63A2-4565-94EA-95143949E8A2}" type="presOf" srcId="{E5189631-D5D9-4C0E-956E-DACE2855D2E9}" destId="{2506E43A-20BC-428B-9DAE-936CA6C6B04E}" srcOrd="0" destOrd="0" presId="urn:microsoft.com/office/officeart/2009/3/layout/StepUpProcess"/>
    <dgm:cxn modelId="{BC5EFAF9-6976-41AD-A8A4-3153D28AD531}" type="presOf" srcId="{59D1415F-3AC5-4F0B-8BDF-E693AC6C774A}" destId="{B1EF2296-F6A7-4CBF-B298-91BD6A53011B}" srcOrd="0" destOrd="0" presId="urn:microsoft.com/office/officeart/2009/3/layout/StepUpProcess"/>
    <dgm:cxn modelId="{0E877166-E919-4B81-8FA4-0D72AA918862}" type="presParOf" srcId="{9005154B-95E1-4FCD-99C2-F4CAEEAC0276}" destId="{F2C886E3-C2FD-4DED-B464-DD58F1BB46A5}" srcOrd="0" destOrd="0" presId="urn:microsoft.com/office/officeart/2009/3/layout/StepUpProcess"/>
    <dgm:cxn modelId="{0EDC05ED-5797-4536-BCBB-C7768AF8A5BB}" type="presParOf" srcId="{F2C886E3-C2FD-4DED-B464-DD58F1BB46A5}" destId="{71DAA3B7-12A6-4434-A79E-B60E99BF509E}" srcOrd="0" destOrd="0" presId="urn:microsoft.com/office/officeart/2009/3/layout/StepUpProcess"/>
    <dgm:cxn modelId="{79A4E53E-2B9F-4DEC-84B5-2767044FC72E}" type="presParOf" srcId="{F2C886E3-C2FD-4DED-B464-DD58F1BB46A5}" destId="{B1EF2296-F6A7-4CBF-B298-91BD6A53011B}" srcOrd="1" destOrd="0" presId="urn:microsoft.com/office/officeart/2009/3/layout/StepUpProcess"/>
    <dgm:cxn modelId="{D02B96D5-87B2-4E72-B373-3F13B0A09FAF}" type="presParOf" srcId="{F2C886E3-C2FD-4DED-B464-DD58F1BB46A5}" destId="{EB39FB8A-0878-4837-AD03-FF840A04119B}" srcOrd="2" destOrd="0" presId="urn:microsoft.com/office/officeart/2009/3/layout/StepUpProcess"/>
    <dgm:cxn modelId="{0D80019A-FE50-4EC2-9F0E-0EC1E361DBD9}" type="presParOf" srcId="{9005154B-95E1-4FCD-99C2-F4CAEEAC0276}" destId="{0AEDF1D8-17C8-4A11-89A9-D5DFF94FE742}" srcOrd="1" destOrd="0" presId="urn:microsoft.com/office/officeart/2009/3/layout/StepUpProcess"/>
    <dgm:cxn modelId="{9726D0E1-910E-4705-9977-F8B18AA659EF}" type="presParOf" srcId="{0AEDF1D8-17C8-4A11-89A9-D5DFF94FE742}" destId="{952BAF7F-41BF-4C85-826C-519D5169DC6C}" srcOrd="0" destOrd="0" presId="urn:microsoft.com/office/officeart/2009/3/layout/StepUpProcess"/>
    <dgm:cxn modelId="{CCC24C53-3FED-4178-94B8-434CE22B73DC}" type="presParOf" srcId="{9005154B-95E1-4FCD-99C2-F4CAEEAC0276}" destId="{8C403D28-C65B-42BC-AB45-67CAFEBE7CDC}" srcOrd="2" destOrd="0" presId="urn:microsoft.com/office/officeart/2009/3/layout/StepUpProcess"/>
    <dgm:cxn modelId="{69A33163-D0DA-4B86-A9DF-F5EF6D683EAE}" type="presParOf" srcId="{8C403D28-C65B-42BC-AB45-67CAFEBE7CDC}" destId="{396224FA-529F-4F7D-9A06-2EB4DFD653E2}" srcOrd="0" destOrd="0" presId="urn:microsoft.com/office/officeart/2009/3/layout/StepUpProcess"/>
    <dgm:cxn modelId="{CE254F8F-F43D-4613-8CAB-720579FA3522}" type="presParOf" srcId="{8C403D28-C65B-42BC-AB45-67CAFEBE7CDC}" destId="{325B3A78-1D8B-4DFA-9F7E-3FF8E4DAA07D}" srcOrd="1" destOrd="0" presId="urn:microsoft.com/office/officeart/2009/3/layout/StepUpProcess"/>
    <dgm:cxn modelId="{B7348822-AF15-487D-B34E-C73ADDAF4A21}" type="presParOf" srcId="{8C403D28-C65B-42BC-AB45-67CAFEBE7CDC}" destId="{33A74E26-16A0-4DDA-B3A7-06E282651616}" srcOrd="2" destOrd="0" presId="urn:microsoft.com/office/officeart/2009/3/layout/StepUpProcess"/>
    <dgm:cxn modelId="{86DEC271-6D49-4E76-9658-818BBDC97816}" type="presParOf" srcId="{9005154B-95E1-4FCD-99C2-F4CAEEAC0276}" destId="{6E839164-1E3F-44B8-B400-15C26EA1610D}" srcOrd="3" destOrd="0" presId="urn:microsoft.com/office/officeart/2009/3/layout/StepUpProcess"/>
    <dgm:cxn modelId="{854D73A7-C909-4439-940F-37D3D8B2FCA9}" type="presParOf" srcId="{6E839164-1E3F-44B8-B400-15C26EA1610D}" destId="{4EF90C4A-3B93-457C-B279-6C1F5104B05D}" srcOrd="0" destOrd="0" presId="urn:microsoft.com/office/officeart/2009/3/layout/StepUpProcess"/>
    <dgm:cxn modelId="{A2128DA4-3F0F-4A27-B35C-593F23B4FD90}" type="presParOf" srcId="{9005154B-95E1-4FCD-99C2-F4CAEEAC0276}" destId="{03B57A1E-B949-4205-954F-A041AAEAD143}" srcOrd="4" destOrd="0" presId="urn:microsoft.com/office/officeart/2009/3/layout/StepUpProcess"/>
    <dgm:cxn modelId="{D668B636-51C7-4685-982E-6DB18BEE5F9D}" type="presParOf" srcId="{03B57A1E-B949-4205-954F-A041AAEAD143}" destId="{98199455-B857-4FE6-B462-BD119CEF2455}" srcOrd="0" destOrd="0" presId="urn:microsoft.com/office/officeart/2009/3/layout/StepUpProcess"/>
    <dgm:cxn modelId="{6C017FB1-1509-493A-88D1-B25E32A09B44}" type="presParOf" srcId="{03B57A1E-B949-4205-954F-A041AAEAD143}" destId="{2506E43A-20BC-428B-9DAE-936CA6C6B04E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DAA3B7-12A6-4434-A79E-B60E99BF509E}">
      <dsp:nvSpPr>
        <dsp:cNvPr id="0" name=""/>
        <dsp:cNvSpPr/>
      </dsp:nvSpPr>
      <dsp:spPr>
        <a:xfrm rot="5400000">
          <a:off x="467926" y="1167059"/>
          <a:ext cx="1399782" cy="232920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EF2296-F6A7-4CBF-B298-91BD6A53011B}">
      <dsp:nvSpPr>
        <dsp:cNvPr id="0" name=""/>
        <dsp:cNvSpPr/>
      </dsp:nvSpPr>
      <dsp:spPr>
        <a:xfrm>
          <a:off x="234267" y="1862990"/>
          <a:ext cx="2102821" cy="1843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Bendradarbiavimas</a:t>
          </a:r>
          <a:endParaRPr lang="en-GB" sz="1600" kern="1200" dirty="0"/>
        </a:p>
      </dsp:txBody>
      <dsp:txXfrm>
        <a:off x="234267" y="1862990"/>
        <a:ext cx="2102821" cy="1843246"/>
      </dsp:txXfrm>
    </dsp:sp>
    <dsp:sp modelId="{EB39FB8A-0878-4837-AD03-FF840A04119B}">
      <dsp:nvSpPr>
        <dsp:cNvPr id="0" name=""/>
        <dsp:cNvSpPr/>
      </dsp:nvSpPr>
      <dsp:spPr>
        <a:xfrm>
          <a:off x="3528393" y="3303204"/>
          <a:ext cx="396758" cy="396758"/>
        </a:xfrm>
        <a:prstGeom prst="triangle">
          <a:avLst>
            <a:gd name="adj" fmla="val 100000"/>
          </a:avLst>
        </a:prstGeom>
        <a:noFill/>
        <a:ln w="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6224FA-529F-4F7D-9A06-2EB4DFD653E2}">
      <dsp:nvSpPr>
        <dsp:cNvPr id="0" name=""/>
        <dsp:cNvSpPr/>
      </dsp:nvSpPr>
      <dsp:spPr>
        <a:xfrm rot="5400000">
          <a:off x="3042190" y="530055"/>
          <a:ext cx="1399782" cy="232920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5B3A78-1D8B-4DFA-9F7E-3FF8E4DAA07D}">
      <dsp:nvSpPr>
        <dsp:cNvPr id="0" name=""/>
        <dsp:cNvSpPr/>
      </dsp:nvSpPr>
      <dsp:spPr>
        <a:xfrm>
          <a:off x="2808532" y="1225986"/>
          <a:ext cx="2102821" cy="1843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Informavimas/keitimasis informacija</a:t>
          </a:r>
          <a:endParaRPr lang="en-GB" sz="1600" kern="1200" dirty="0">
            <a:solidFill>
              <a:schemeClr val="tx1"/>
            </a:solidFill>
          </a:endParaRPr>
        </a:p>
      </dsp:txBody>
      <dsp:txXfrm>
        <a:off x="2808532" y="1225986"/>
        <a:ext cx="2102821" cy="1843246"/>
      </dsp:txXfrm>
    </dsp:sp>
    <dsp:sp modelId="{33A74E26-16A0-4DDA-B3A7-06E282651616}">
      <dsp:nvSpPr>
        <dsp:cNvPr id="0" name=""/>
        <dsp:cNvSpPr/>
      </dsp:nvSpPr>
      <dsp:spPr>
        <a:xfrm>
          <a:off x="4514594" y="358576"/>
          <a:ext cx="396758" cy="396758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199455-B857-4FE6-B462-BD119CEF2455}">
      <dsp:nvSpPr>
        <dsp:cNvPr id="0" name=""/>
        <dsp:cNvSpPr/>
      </dsp:nvSpPr>
      <dsp:spPr>
        <a:xfrm rot="5400000">
          <a:off x="5616454" y="-106949"/>
          <a:ext cx="1399782" cy="232920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06E43A-20BC-428B-9DAE-936CA6C6B04E}">
      <dsp:nvSpPr>
        <dsp:cNvPr id="0" name=""/>
        <dsp:cNvSpPr/>
      </dsp:nvSpPr>
      <dsp:spPr>
        <a:xfrm>
          <a:off x="5382796" y="588982"/>
          <a:ext cx="2102821" cy="1843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Konsultavimas(-sis)</a:t>
          </a:r>
          <a:endParaRPr lang="en-GB" sz="16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82796" y="588982"/>
        <a:ext cx="2102821" cy="18432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DAA3B7-12A6-4434-A79E-B60E99BF509E}">
      <dsp:nvSpPr>
        <dsp:cNvPr id="0" name=""/>
        <dsp:cNvSpPr/>
      </dsp:nvSpPr>
      <dsp:spPr>
        <a:xfrm rot="5400000">
          <a:off x="466141" y="1129328"/>
          <a:ext cx="1400545" cy="233047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EF2296-F6A7-4CBF-B298-91BD6A53011B}">
      <dsp:nvSpPr>
        <dsp:cNvPr id="0" name=""/>
        <dsp:cNvSpPr/>
      </dsp:nvSpPr>
      <dsp:spPr>
        <a:xfrm>
          <a:off x="232355" y="1831747"/>
          <a:ext cx="2103966" cy="1844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Bendradarbiavimas</a:t>
          </a:r>
          <a:endParaRPr lang="en-GB" sz="1600" kern="1200" dirty="0"/>
        </a:p>
      </dsp:txBody>
      <dsp:txXfrm>
        <a:off x="232355" y="1831747"/>
        <a:ext cx="2103966" cy="1844250"/>
      </dsp:txXfrm>
    </dsp:sp>
    <dsp:sp modelId="{EB39FB8A-0878-4837-AD03-FF840A04119B}">
      <dsp:nvSpPr>
        <dsp:cNvPr id="0" name=""/>
        <dsp:cNvSpPr/>
      </dsp:nvSpPr>
      <dsp:spPr>
        <a:xfrm rot="18852864">
          <a:off x="2098415" y="1091558"/>
          <a:ext cx="396974" cy="396974"/>
        </a:xfrm>
        <a:prstGeom prst="triangle">
          <a:avLst>
            <a:gd name="adj" fmla="val 100000"/>
          </a:avLst>
        </a:prstGeom>
        <a:solidFill>
          <a:srgbClr val="7A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6224FA-529F-4F7D-9A06-2EB4DFD653E2}">
      <dsp:nvSpPr>
        <dsp:cNvPr id="0" name=""/>
        <dsp:cNvSpPr/>
      </dsp:nvSpPr>
      <dsp:spPr>
        <a:xfrm rot="5400000">
          <a:off x="3041808" y="491977"/>
          <a:ext cx="1400545" cy="233047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5B3A78-1D8B-4DFA-9F7E-3FF8E4DAA07D}">
      <dsp:nvSpPr>
        <dsp:cNvPr id="0" name=""/>
        <dsp:cNvSpPr/>
      </dsp:nvSpPr>
      <dsp:spPr>
        <a:xfrm>
          <a:off x="2808022" y="1183680"/>
          <a:ext cx="2103966" cy="1844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Informavimas/keitimasis informacija </a:t>
          </a:r>
          <a:r>
            <a:rPr lang="lt-LT" sz="1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+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2808022" y="1183680"/>
        <a:ext cx="2103966" cy="1844250"/>
      </dsp:txXfrm>
    </dsp:sp>
    <dsp:sp modelId="{33A74E26-16A0-4DDA-B3A7-06E282651616}">
      <dsp:nvSpPr>
        <dsp:cNvPr id="0" name=""/>
        <dsp:cNvSpPr/>
      </dsp:nvSpPr>
      <dsp:spPr>
        <a:xfrm rot="18800809">
          <a:off x="4643451" y="461035"/>
          <a:ext cx="396974" cy="396974"/>
        </a:xfrm>
        <a:prstGeom prst="triangle">
          <a:avLst>
            <a:gd name="adj" fmla="val 100000"/>
          </a:avLst>
        </a:prstGeom>
        <a:solidFill>
          <a:srgbClr val="7A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199455-B857-4FE6-B462-BD119CEF2455}">
      <dsp:nvSpPr>
        <dsp:cNvPr id="0" name=""/>
        <dsp:cNvSpPr/>
      </dsp:nvSpPr>
      <dsp:spPr>
        <a:xfrm rot="5400000">
          <a:off x="5617474" y="-145373"/>
          <a:ext cx="1400545" cy="233047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06E43A-20BC-428B-9DAE-936CA6C6B04E}">
      <dsp:nvSpPr>
        <dsp:cNvPr id="0" name=""/>
        <dsp:cNvSpPr/>
      </dsp:nvSpPr>
      <dsp:spPr>
        <a:xfrm>
          <a:off x="5383688" y="607614"/>
          <a:ext cx="2103966" cy="1844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Konsultavimas(-</a:t>
          </a:r>
          <a:r>
            <a:rPr lang="lt-LT" sz="16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is</a:t>
          </a:r>
          <a:r>
            <a:rPr lang="lt-LT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en-GB" sz="16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83688" y="607614"/>
        <a:ext cx="2103966" cy="18442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A0D7B-8B61-48FB-BF44-9776F0326AA7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FA53CB-496D-4E5E-8114-98AD39C6F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401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045BF-3F0B-45E4-B47B-398AE0BF0FB9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824C5-9E25-480B-AC93-C3B88F311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352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824C5-9E25-480B-AC93-C3B88F311BA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4391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824C5-9E25-480B-AC93-C3B88F311BA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7446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824C5-9E25-480B-AC93-C3B88F311BA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9929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824C5-9E25-480B-AC93-C3B88F311BA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2899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824C5-9E25-480B-AC93-C3B88F311BAC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7485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824C5-9E25-480B-AC93-C3B88F311BAC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190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824C5-9E25-480B-AC93-C3B88F311BA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267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824C5-9E25-480B-AC93-C3B88F311BA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314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824C5-9E25-480B-AC93-C3B88F311BA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547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824C5-9E25-480B-AC93-C3B88F311BA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9900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2696" y="4355976"/>
            <a:ext cx="5486400" cy="41148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824C5-9E25-480B-AC93-C3B88F311BA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8958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824C5-9E25-480B-AC93-C3B88F311BA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0547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824C5-9E25-480B-AC93-C3B88F311BA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9116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824C5-9E25-480B-AC93-C3B88F311BA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03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4C92-EA21-4454-B540-3C8ED6E676F9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D5F0-DE6A-46AD-AB51-3D2A5DBF7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996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4C92-EA21-4454-B540-3C8ED6E676F9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D5F0-DE6A-46AD-AB51-3D2A5DBF7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12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4C92-EA21-4454-B540-3C8ED6E676F9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D5F0-DE6A-46AD-AB51-3D2A5DBF7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491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4C92-EA21-4454-B540-3C8ED6E676F9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D5F0-DE6A-46AD-AB51-3D2A5DBF7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142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4C92-EA21-4454-B540-3C8ED6E676F9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D5F0-DE6A-46AD-AB51-3D2A5DBF7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269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4C92-EA21-4454-B540-3C8ED6E676F9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D5F0-DE6A-46AD-AB51-3D2A5DBF7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777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4C92-EA21-4454-B540-3C8ED6E676F9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D5F0-DE6A-46AD-AB51-3D2A5DBF7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572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4C92-EA21-4454-B540-3C8ED6E676F9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D5F0-DE6A-46AD-AB51-3D2A5DBF7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92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4C92-EA21-4454-B540-3C8ED6E676F9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D5F0-DE6A-46AD-AB51-3D2A5DBF7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469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4C92-EA21-4454-B540-3C8ED6E676F9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D5F0-DE6A-46AD-AB51-3D2A5DBF7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783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4C92-EA21-4454-B540-3C8ED6E676F9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D5F0-DE6A-46AD-AB51-3D2A5DBF7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781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14C92-EA21-4454-B540-3C8ED6E676F9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AD5F0-DE6A-46AD-AB51-3D2A5DBF7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652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13" Type="http://schemas.microsoft.com/office/2007/relationships/diagramDrawing" Target="../diagrams/drawing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QuickStyle" Target="../diagrams/quickStyle2.xml"/><Relationship Id="rId5" Type="http://schemas.openxmlformats.org/officeDocument/2006/relationships/diagramQuickStyle" Target="../diagrams/quickStyle1.xml"/><Relationship Id="rId10" Type="http://schemas.openxmlformats.org/officeDocument/2006/relationships/diagramLayout" Target="../diagrams/layout2.xml"/><Relationship Id="rId4" Type="http://schemas.openxmlformats.org/officeDocument/2006/relationships/diagramLayout" Target="../diagrams/layout1.xml"/><Relationship Id="rId9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MD0352\Documents\Presentations1\Sablonas_Pagegiai_Ramon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30"/>
            <a:ext cx="9144000" cy="6791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691680" y="1700808"/>
            <a:ext cx="64807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lt-L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Lietuvos muitinės bendradarbiavimo su verslu, klientų informavimo ir konsultavimo proceso įvertinimas</a:t>
            </a:r>
            <a:endParaRPr lang="lt-L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63688" y="3428999"/>
            <a:ext cx="64807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lt-L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Muitinės departamento Vidaus audito skyriaus vedėjas</a:t>
            </a:r>
          </a:p>
          <a:p>
            <a:pPr lvl="0"/>
            <a:r>
              <a:rPr lang="lt-L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Antanas Gedgaudas</a:t>
            </a:r>
          </a:p>
          <a:p>
            <a:pPr lvl="0"/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lt-L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Vilnius, 2019 m. sausio 28 d.</a:t>
            </a:r>
            <a:endParaRPr lang="lt-LT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45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MD0352\Documents\Presentations1\Sablonas_Pagegiai_Ramon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30"/>
            <a:ext cx="9144000" cy="6791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632848" cy="778098"/>
          </a:xfrm>
        </p:spPr>
        <p:txBody>
          <a:bodyPr>
            <a:normAutofit/>
          </a:bodyPr>
          <a:lstStyle/>
          <a:p>
            <a:r>
              <a:rPr lang="lt-LT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Bendradarbiavimas: Muitinė – Verslas (2)</a:t>
            </a:r>
            <a:endParaRPr lang="en-GB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25801" y="2255381"/>
            <a:ext cx="549041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lt-LT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Darbiniai susitikimai  </a:t>
            </a:r>
          </a:p>
          <a:p>
            <a:pPr marL="285750" indent="-28575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Teisinis statusas, sprendimų galia? </a:t>
            </a:r>
          </a:p>
          <a:p>
            <a:pPr>
              <a:lnSpc>
                <a:spcPts val="2200"/>
              </a:lnSpc>
            </a:pP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(MKK Nuostatai nenumato darbinių susitikimų) </a:t>
            </a:r>
          </a:p>
          <a:p>
            <a:pPr>
              <a:lnSpc>
                <a:spcPts val="2200"/>
              </a:lnSpc>
            </a:pPr>
            <a:r>
              <a:rPr lang="lt-LT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Informacijos teikimas ir Konsultacijos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 administracinės paslaugos?</a:t>
            </a:r>
          </a:p>
          <a:p>
            <a:pPr>
              <a:lnSpc>
                <a:spcPts val="2200"/>
              </a:lnSpc>
            </a:pPr>
            <a:r>
              <a:rPr lang="lt-LT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„Konsultacijos - administracinės paslaugos -verslui </a:t>
            </a:r>
            <a:r>
              <a:rPr lang="lt-LT" sz="1400" i="1" dirty="0">
                <a:latin typeface="Arial" panose="020B0604020202020204" pitchFamily="34" charset="0"/>
                <a:cs typeface="Arial" panose="020B0604020202020204" pitchFamily="34" charset="0"/>
              </a:rPr>
              <a:t>aktualiais klausimais gali būti </a:t>
            </a:r>
            <a:r>
              <a:rPr lang="lt-LT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teikiamos </a:t>
            </a:r>
            <a:r>
              <a:rPr lang="lt-LT" sz="1400" i="1" dirty="0">
                <a:latin typeface="Arial" panose="020B0604020202020204" pitchFamily="34" charset="0"/>
                <a:cs typeface="Arial" panose="020B0604020202020204" pitchFamily="34" charset="0"/>
              </a:rPr>
              <a:t>ir Muitinės konsultacinio komiteto posėdžių </a:t>
            </a:r>
            <a:r>
              <a:rPr lang="lt-LT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metu“</a:t>
            </a:r>
            <a:r>
              <a:rPr lang="lt-L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lt-L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</a:pPr>
            <a:r>
              <a:rPr lang="lt-LT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Bendradarbiavimo  susitarimai ir Memorandumai</a:t>
            </a:r>
            <a:r>
              <a:rPr lang="lt-LT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įsipareigojimų  vykdymas?</a:t>
            </a:r>
          </a:p>
          <a:p>
            <a:pPr>
              <a:lnSpc>
                <a:spcPts val="2200"/>
              </a:lnSpc>
            </a:pPr>
            <a:r>
              <a:rPr lang="lt-LT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Keitimasis  informacija 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(pirmiausia rizikos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nustatymo 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neutralizavimo 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srityje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 - procedūra, faktinė būklė? 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72200" y="1506270"/>
            <a:ext cx="7200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1600" b="1" dirty="0">
                <a:latin typeface="Arial" panose="020B0604020202020204" pitchFamily="34" charset="0"/>
                <a:cs typeface="Arial" panose="020B0604020202020204" pitchFamily="34" charset="0"/>
              </a:rPr>
              <a:t>Muitinės konsultacinis </a:t>
            </a:r>
            <a:r>
              <a:rPr lang="lt-L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komiteto (MKK) Nuostatai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972200" y="1772816"/>
            <a:ext cx="69841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1600" b="1" dirty="0">
                <a:latin typeface="Arial" panose="020B0604020202020204" pitchFamily="34" charset="0"/>
                <a:cs typeface="Arial" panose="020B0604020202020204" pitchFamily="34" charset="0"/>
              </a:rPr>
              <a:t>Posėdžiai -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 pagal poreikį, bet ne rečiau kaip kartą kas 3 mėnesius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07008" y="1115452"/>
            <a:ext cx="1505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Kaip yra </a:t>
            </a:r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7994" y="2578601"/>
            <a:ext cx="2452478" cy="1786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442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MD0352\Documents\Presentations1\Sablonas_Pagegiai_Ramon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30"/>
            <a:ext cx="9144000" cy="6791539"/>
          </a:xfrm>
          <a:prstGeom prst="rect">
            <a:avLst/>
          </a:prstGeom>
          <a:solidFill>
            <a:srgbClr val="7A0000"/>
          </a:solidFill>
          <a:extLst/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632848" cy="778098"/>
          </a:xfrm>
        </p:spPr>
        <p:txBody>
          <a:bodyPr>
            <a:normAutofit/>
          </a:bodyPr>
          <a:lstStyle/>
          <a:p>
            <a:r>
              <a:rPr lang="lt-LT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Bendradarbiavimas: Muitinė – Verslas (3)</a:t>
            </a:r>
            <a:endParaRPr lang="en-GB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07393" y="1988840"/>
            <a:ext cx="22621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Rašytinės sutartys ir </a:t>
            </a:r>
          </a:p>
          <a:p>
            <a:r>
              <a:rPr lang="lt-L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Memorandumai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851920" y="1268760"/>
            <a:ext cx="431937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dirty="0" smtClean="0"/>
              <a:t>Nuo </a:t>
            </a:r>
            <a:r>
              <a:rPr lang="lt-LT" dirty="0"/>
              <a:t>2000 m. </a:t>
            </a:r>
            <a:r>
              <a:rPr lang="lt-LT" dirty="0" smtClean="0"/>
              <a:t>- daugiau </a:t>
            </a:r>
            <a:r>
              <a:rPr lang="lt-LT" dirty="0"/>
              <a:t>kaip 60 susitarimų, sutarčių ir tarpusavio supratimo memorandumų dėl bendradarbiavimo su verslo asociacijomis, konfederacijomis, transporto ir logistikos įmonėmis, pašto ir skubių siuntų gabentojais, kitomis verslo įmonėmis ir ekonominės veiklos vykdytojais 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3871106" y="3562270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informuoti apie prekių 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klasifikavimo, kilmės, muitinės vertės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klastotes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neteisingai deklaruotus 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prekių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kiekius, kontrabandą, 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kitus pažeidimus,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modernizuoti 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muitinės procedūras, diegti „vieną langelį“, sudaryti palankias sąlygas verslui, vystyti informacines sistemas, rinkti ir teikti informaciją apie rizikos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šaltinius ir kt. </a:t>
            </a: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Down Arrow 23"/>
          <p:cNvSpPr/>
          <p:nvPr/>
        </p:nvSpPr>
        <p:spPr>
          <a:xfrm>
            <a:off x="5686596" y="3248979"/>
            <a:ext cx="325012" cy="360040"/>
          </a:xfrm>
          <a:prstGeom prst="downArrow">
            <a:avLst/>
          </a:prstGeom>
          <a:solidFill>
            <a:srgbClr val="7A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7A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07008" y="1331476"/>
            <a:ext cx="1505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Kaip yra </a:t>
            </a:r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0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MD0352\Documents\Presentations1\Sablonas_Pagegiai_Ramon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791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632848" cy="778098"/>
          </a:xfrm>
        </p:spPr>
        <p:txBody>
          <a:bodyPr>
            <a:normAutofit/>
          </a:bodyPr>
          <a:lstStyle/>
          <a:p>
            <a:r>
              <a:rPr lang="lt-LT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Muitinė – Verslas. Geroji praktika</a:t>
            </a:r>
            <a:endParaRPr lang="en-GB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71600" y="1772816"/>
            <a:ext cx="792088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C2B</a:t>
            </a:r>
            <a:r>
              <a:rPr lang="lt-LT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Muitinė - 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Verslui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Customs</a:t>
            </a:r>
            <a:r>
              <a:rPr lang="lt-LT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i="1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lt-LT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Business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lt-L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C4B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   Muitinė 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dėl Verslo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Customs</a:t>
            </a:r>
            <a:r>
              <a:rPr lang="lt-LT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i="1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lt-LT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Business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)   </a:t>
            </a:r>
          </a:p>
          <a:p>
            <a:endParaRPr lang="lt-LT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Bendradarbiavimo tikslai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Vienas langelis 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Vienas sustojimas </a:t>
            </a:r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AEO programa </a:t>
            </a:r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Centralizuotas muitinis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įforminimas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savikontrolė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visiškas 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muitinės procedūrų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automatizavimas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muitinio 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įforminimo laiko sutrumpinimas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ir kt.</a:t>
            </a:r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99592" y="1268760"/>
            <a:ext cx="44422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Pasaulinė muitinių organizacija (PMO):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476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MD0352\Documents\Presentations1\Sablonas_Pagegiai_Ramon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30"/>
            <a:ext cx="9144000" cy="6791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632848" cy="778098"/>
          </a:xfrm>
        </p:spPr>
        <p:txBody>
          <a:bodyPr>
            <a:normAutofit/>
          </a:bodyPr>
          <a:lstStyle/>
          <a:p>
            <a:r>
              <a:rPr lang="lt-LT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Muitinė – Verslas. Geroji praktika</a:t>
            </a:r>
            <a:endParaRPr lang="en-GB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71600" y="1124744"/>
            <a:ext cx="7776864" cy="4378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Bendradarbiavimo pavyzdžiai:</a:t>
            </a:r>
            <a:endParaRPr lang="lt-LT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100"/>
              </a:lnSpc>
            </a:pPr>
            <a:r>
              <a:rPr lang="lt-L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­</a:t>
            </a:r>
            <a:r>
              <a:rPr lang="lt-LT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Prancūzijos muitinė</a:t>
            </a:r>
            <a:r>
              <a:rPr lang="lt-L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Muitinės 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mokymo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  ekonominės veiklos vykdytojams - sudarytos sutartys su 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verslo asociacijomis, universitetais ir kitomis mokymo įstaigomis, mokslinių tyrimų institutais, profesinėmis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organizacijomis. </a:t>
            </a:r>
          </a:p>
          <a:p>
            <a:pPr marL="180975" indent="-180975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AEO klubas - keičiamasi 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gerąja patirtimi, sprendžiami bendradarbiavimo su </a:t>
            </a:r>
            <a:endParaRPr lang="lt-L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100"/>
              </a:lnSpc>
            </a:pP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muitine klausimai.</a:t>
            </a:r>
          </a:p>
          <a:p>
            <a:pPr>
              <a:lnSpc>
                <a:spcPts val="2100"/>
              </a:lnSpc>
            </a:pPr>
            <a:r>
              <a:rPr lang="lt-LT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Olandijos muitinė:</a:t>
            </a:r>
          </a:p>
          <a:p>
            <a:pPr marL="285750" indent="-28575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Muitinės-verslo konsultacijų forumas. Trys veiklos kryptys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Teisiniai klausimai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lt-L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100"/>
              </a:lnSpc>
            </a:pP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Informacinės technologijos,  Teisėsauga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ir  Priežiūra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Veikla  organizuojama   konsultacijų,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seminar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ų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mokymų ar  bendrų viešųjų akcijų  forma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lt-L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Pilotinis projektas -  laikinas  muitinės pareigūnų perkėlimas dirbti į privatų </a:t>
            </a:r>
          </a:p>
          <a:p>
            <a:pPr>
              <a:lnSpc>
                <a:spcPts val="2100"/>
              </a:lnSpc>
            </a:pP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sektorių ir   verslo specialistų  laikinas įdarbinimas muitinės administracijoje. </a:t>
            </a:r>
          </a:p>
          <a:p>
            <a:pPr>
              <a:lnSpc>
                <a:spcPts val="2100"/>
              </a:lnSpc>
            </a:pPr>
            <a:r>
              <a:rPr lang="lt-LT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Šveicarijos </a:t>
            </a:r>
            <a:r>
              <a:rPr lang="lt-LT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ir Olandijos </a:t>
            </a:r>
            <a:r>
              <a:rPr lang="lt-LT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muitinės </a:t>
            </a:r>
          </a:p>
          <a:p>
            <a:pPr marL="285750" indent="-28575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Bendras ES finansuojamas tyrimų projektas</a:t>
            </a:r>
            <a:r>
              <a:rPr lang="lt-L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AXCIS  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konsorciumas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, sudarytas </a:t>
            </a:r>
            <a:endParaRPr lang="lt-L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100"/>
              </a:lnSpc>
            </a:pP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iš muitinių, 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privačių ir viešųjų mokslinių tyrimų įstaigų (analogas-LR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muitinės BAXE).</a:t>
            </a: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14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MD0352\Documents\Presentations1\Sablonas_Pagegiai_Ramon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552" y="-10058"/>
            <a:ext cx="9144000" cy="6791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632848" cy="778098"/>
          </a:xfrm>
        </p:spPr>
        <p:txBody>
          <a:bodyPr>
            <a:normAutofit/>
          </a:bodyPr>
          <a:lstStyle/>
          <a:p>
            <a:r>
              <a:rPr lang="lt-LT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Rekomendacijos</a:t>
            </a:r>
            <a:endParaRPr lang="en-GB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71600" y="1268760"/>
            <a:ext cx="7552067" cy="4801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Sutarti </a:t>
            </a: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dėl klientų  (asmenų) </a:t>
            </a:r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apibrėžimo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t-LT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Išskirti  svarbiausius klientus  (20:80)</a:t>
            </a:r>
            <a:endParaRPr lang="lt-L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Apibrėžti  bendradarbiavimo strategiją,  nustatyti siektinus  ir </a:t>
            </a:r>
          </a:p>
          <a:p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pamatuojamus tikslus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t-L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 Perrašyti veiklos procesus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t-L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Perskirstyti   LR muitinės  administracijos padalinių  funkcijas ir </a:t>
            </a:r>
          </a:p>
          <a:p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atsakomybes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t-L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Pakeisti MKK nuostatus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t-LT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Peržiūrėti  Bendradarbiavimo sutartis ir Memorandumus, </a:t>
            </a:r>
          </a:p>
          <a:p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juos įgyvendinti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32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MD0352\Documents\Presentations1\Sablonas_Pagegiai_Ramon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552" y="-10058"/>
            <a:ext cx="9144000" cy="6791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449146" y="1628800"/>
            <a:ext cx="227498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AČIŪ  UŽ DĖMESĮ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!</a:t>
            </a:r>
            <a:endParaRPr lang="lt-LT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t-L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KLAUSIMAI?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39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MD0352\Documents\Presentations1\Sablonas_Pagegiai_Ramon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30"/>
            <a:ext cx="9144000" cy="6791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971600" y="1524848"/>
            <a:ext cx="6480720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lt-L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Sąvokos  ir problemos</a:t>
            </a:r>
          </a:p>
          <a:p>
            <a:pPr marL="539750" lvl="0">
              <a:buFont typeface="Arial" panose="020B0604020202020204" pitchFamily="34" charset="0"/>
              <a:buChar char="•"/>
            </a:pPr>
            <a:r>
              <a:rPr lang="lt-L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lt-L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bendradarbiavimas </a:t>
            </a:r>
          </a:p>
          <a:p>
            <a:pPr marL="539750" lvl="0">
              <a:buFont typeface="Arial" panose="020B0604020202020204" pitchFamily="34" charset="0"/>
              <a:buChar char="•"/>
            </a:pPr>
            <a:r>
              <a:rPr lang="lt-LT" sz="2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lt-L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informavimas </a:t>
            </a:r>
          </a:p>
          <a:p>
            <a:pPr marL="539750" lvl="0">
              <a:buFont typeface="Arial" panose="020B0604020202020204" pitchFamily="34" charset="0"/>
              <a:buChar char="•"/>
            </a:pPr>
            <a:r>
              <a:rPr lang="lt-LT" sz="2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lt-L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konsultavimas</a:t>
            </a:r>
            <a:endParaRPr lang="lt-LT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lt-LT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lt-L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Verslas – Muitinė </a:t>
            </a:r>
          </a:p>
          <a:p>
            <a:pPr marL="539750" lvl="0">
              <a:buFont typeface="Arial" panose="020B0604020202020204" pitchFamily="34" charset="0"/>
              <a:buChar char="•"/>
            </a:pPr>
            <a:r>
              <a:rPr lang="lt-LT" sz="2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lt-L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bendradarbiavimo </a:t>
            </a:r>
            <a:r>
              <a:rPr lang="lt-LT" sz="2200" dirty="0">
                <a:latin typeface="Arial" panose="020B0604020202020204" pitchFamily="34" charset="0"/>
                <a:cs typeface="Arial" panose="020B0604020202020204" pitchFamily="34" charset="0"/>
              </a:rPr>
              <a:t>formos ir būdai </a:t>
            </a:r>
          </a:p>
          <a:p>
            <a:pPr lvl="0"/>
            <a:endParaRPr lang="lt-LT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lt-L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Geroji </a:t>
            </a:r>
            <a:r>
              <a:rPr lang="lt-LT" sz="2200" b="1" dirty="0">
                <a:latin typeface="Arial" panose="020B0604020202020204" pitchFamily="34" charset="0"/>
                <a:cs typeface="Arial" panose="020B0604020202020204" pitchFamily="34" charset="0"/>
              </a:rPr>
              <a:t>praktika </a:t>
            </a:r>
            <a:endParaRPr lang="lt-LT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lt-LT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lt-L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Rekomendacijos</a:t>
            </a:r>
            <a:endParaRPr lang="lt-LT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30580" y="332656"/>
            <a:ext cx="15205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Turinys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05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MD0352\Documents\Presentations1\Sablonas_Pagegiai_Ramon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30"/>
            <a:ext cx="9144000" cy="6791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lt-L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lt-L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Sąvokos</a:t>
            </a:r>
            <a:r>
              <a:rPr lang="en-GB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problemos</a:t>
            </a:r>
            <a:r>
              <a:rPr lang="lt-LT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(1)</a:t>
            </a: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113522" y="1844824"/>
            <a:ext cx="2522374" cy="764520"/>
            <a:chOff x="792086" y="764"/>
            <a:chExt cx="2673711" cy="764520"/>
          </a:xfrm>
        </p:grpSpPr>
        <p:sp>
          <p:nvSpPr>
            <p:cNvPr id="6" name="Rounded Rectangle 5"/>
            <p:cNvSpPr/>
            <p:nvPr/>
          </p:nvSpPr>
          <p:spPr>
            <a:xfrm>
              <a:off x="792086" y="764"/>
              <a:ext cx="2673711" cy="764520"/>
            </a:xfrm>
            <a:prstGeom prst="roundRect">
              <a:avLst>
                <a:gd name="adj" fmla="val 10000"/>
              </a:avLst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/>
            <p:nvPr/>
          </p:nvSpPr>
          <p:spPr>
            <a:xfrm>
              <a:off x="814478" y="23156"/>
              <a:ext cx="2628927" cy="7197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t-LT" sz="1800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Bendradarbiavimas </a:t>
              </a:r>
              <a:endParaRPr lang="en-GB" sz="18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4067944" y="2033280"/>
            <a:ext cx="18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 Komunikacija   </a:t>
            </a:r>
            <a:endParaRPr lang="lt-L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63143" y="2795663"/>
            <a:ext cx="3385039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1600" b="1" dirty="0">
                <a:latin typeface="Arial" panose="020B0604020202020204" pitchFamily="34" charset="0"/>
                <a:cs typeface="Arial" panose="020B0604020202020204" pitchFamily="34" charset="0"/>
              </a:rPr>
              <a:t>Bendradarbiavimo šalys (?) </a:t>
            </a: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9388" indent="19050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Verslas  </a:t>
            </a:r>
          </a:p>
          <a:p>
            <a:pPr marL="179388" indent="19050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Muitinės 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klientai </a:t>
            </a:r>
          </a:p>
          <a:p>
            <a:pPr marL="179388" indent="19050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Išoriniai klientai </a:t>
            </a:r>
          </a:p>
          <a:p>
            <a:pPr marL="179388" indent="19050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Verslo asociacijos </a:t>
            </a:r>
          </a:p>
          <a:p>
            <a:pPr marL="179388" indent="19050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Ūkio / verslo  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subjektai  </a:t>
            </a:r>
          </a:p>
          <a:p>
            <a:pPr marL="179388" indent="19050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Interesantai  </a:t>
            </a:r>
            <a:endParaRPr lang="lt-L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9388" indent="19050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Piliečiai</a:t>
            </a: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72000" y="2780928"/>
            <a:ext cx="36004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Bendradarbiavimo tikslai (?)</a:t>
            </a:r>
            <a:endParaRPr lang="lt-L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9050">
              <a:lnSpc>
                <a:spcPts val="2400"/>
              </a:lnSpc>
              <a:buFont typeface="Arial" panose="020B0604020202020204" pitchFamily="34" charset="0"/>
              <a:buChar char="•"/>
              <a:tabLst>
                <a:tab pos="180975" algn="l"/>
                <a:tab pos="533400" algn="l"/>
              </a:tabLst>
            </a:pP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Informacijos apie instituciją ir   </a:t>
            </a:r>
          </a:p>
          <a:p>
            <a:pPr>
              <a:lnSpc>
                <a:spcPts val="2400"/>
              </a:lnSpc>
              <a:tabLst>
                <a:tab pos="180975" algn="l"/>
                <a:tab pos="533400" algn="l"/>
              </a:tabLst>
            </a:pP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jos 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veiklą viešinimas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9050">
              <a:lnSpc>
                <a:spcPts val="2400"/>
              </a:lnSpc>
              <a:buFont typeface="Arial" panose="020B0604020202020204" pitchFamily="34" charset="0"/>
              <a:buChar char="•"/>
              <a:tabLst>
                <a:tab pos="180975" algn="l"/>
                <a:tab pos="533400" algn="l"/>
              </a:tabLst>
            </a:pP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Bendradarbiavimo 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skatinimas  </a:t>
            </a:r>
          </a:p>
          <a:p>
            <a:pPr indent="19050">
              <a:lnSpc>
                <a:spcPts val="2400"/>
              </a:lnSpc>
              <a:buFont typeface="Arial" panose="020B0604020202020204" pitchFamily="34" charset="0"/>
              <a:buChar char="•"/>
              <a:tabLst>
                <a:tab pos="180975" algn="l"/>
                <a:tab pos="533400" algn="l"/>
              </a:tabLst>
            </a:pP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Išorinės  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komunikacijos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vystymas </a:t>
            </a:r>
            <a:endParaRPr lang="lt-L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indent="-180975">
              <a:lnSpc>
                <a:spcPts val="2400"/>
              </a:lnSpc>
              <a:buFont typeface="Arial" panose="020B0604020202020204" pitchFamily="34" charset="0"/>
              <a:buChar char="•"/>
              <a:tabLst>
                <a:tab pos="180975" algn="l"/>
                <a:tab pos="533400" algn="l"/>
              </a:tabLst>
            </a:pP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Rezultatyviai 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dalyvauti kuriant ir įgyvendinant Europos Sąjungos ir nacionalinius teisės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aktus ir kt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03648" y="1340768"/>
            <a:ext cx="1441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Kaip yra</a:t>
            </a:r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882963"/>
            <a:ext cx="640278" cy="681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6130285" y="2042418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b="1" dirty="0" err="1">
                <a:latin typeface="Arial" panose="020B0604020202020204" pitchFamily="34" charset="0"/>
                <a:cs typeface="Arial" panose="020B0604020202020204" pitchFamily="34" charset="0"/>
              </a:rPr>
              <a:t>PR‘as</a:t>
            </a: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916832"/>
            <a:ext cx="607566" cy="64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695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MD0352\Documents\Presentations1\Sablonas_Pagegiai_Ramon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30"/>
            <a:ext cx="9144000" cy="6791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GB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Sąvokos</a:t>
            </a: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problemos</a:t>
            </a:r>
            <a:r>
              <a:rPr lang="lt-LT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GB" sz="2600" dirty="0"/>
          </a:p>
        </p:txBody>
      </p:sp>
      <p:sp>
        <p:nvSpPr>
          <p:cNvPr id="4" name="Rectangle 3"/>
          <p:cNvSpPr/>
          <p:nvPr/>
        </p:nvSpPr>
        <p:spPr>
          <a:xfrm>
            <a:off x="1007008" y="1286236"/>
            <a:ext cx="1505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Kaip yra </a:t>
            </a:r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763688" y="1772816"/>
            <a:ext cx="2278305" cy="764520"/>
            <a:chOff x="-66843" y="1296143"/>
            <a:chExt cx="1965826" cy="764520"/>
          </a:xfrm>
        </p:grpSpPr>
        <p:sp>
          <p:nvSpPr>
            <p:cNvPr id="6" name="Rounded Rectangle 5"/>
            <p:cNvSpPr/>
            <p:nvPr/>
          </p:nvSpPr>
          <p:spPr>
            <a:xfrm>
              <a:off x="-27103" y="1296143"/>
              <a:ext cx="1926086" cy="764520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-66843" y="1318535"/>
              <a:ext cx="1881302" cy="7197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t-LT" sz="1800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Informavimas</a:t>
              </a:r>
              <a:endParaRPr lang="en-GB" sz="1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953721" y="1772816"/>
            <a:ext cx="2282575" cy="775973"/>
            <a:chOff x="1720309" y="1513388"/>
            <a:chExt cx="2282575" cy="892809"/>
          </a:xfrm>
        </p:grpSpPr>
        <p:sp>
          <p:nvSpPr>
            <p:cNvPr id="9" name="Rounded Rectangle 8"/>
            <p:cNvSpPr/>
            <p:nvPr/>
          </p:nvSpPr>
          <p:spPr>
            <a:xfrm>
              <a:off x="1720309" y="1513388"/>
              <a:ext cx="2282575" cy="892809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1746458" y="1539537"/>
              <a:ext cx="2230277" cy="8405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t-LT" sz="1800" b="1" kern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Konsultavimas</a:t>
              </a:r>
              <a:endParaRPr lang="lt-LT" sz="18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971600" y="2780928"/>
            <a:ext cx="24379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Interesantai -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Asmenys</a:t>
            </a:r>
          </a:p>
          <a:p>
            <a:endParaRPr lang="lt-L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Verslo asociacijos,  </a:t>
            </a: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Ūkio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subjektai </a:t>
            </a:r>
            <a:endParaRPr lang="lt-L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Piliečiai</a:t>
            </a:r>
            <a:endParaRPr lang="lt-L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Keleiviai </a:t>
            </a:r>
            <a:endParaRPr lang="lt-L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Pašto 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siuntų gavėjai  ir kt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63888" y="2780928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lt-LT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Principas</a:t>
            </a:r>
            <a:r>
              <a:rPr lang="lt-LT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„pirmas atėjai, pirmas gavai“ </a:t>
            </a:r>
          </a:p>
          <a:p>
            <a:pPr lvl="0"/>
            <a:r>
              <a:rPr lang="lt-LT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(</a:t>
            </a:r>
            <a:r>
              <a:rPr lang="lt-LT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first-come-first</a:t>
            </a:r>
            <a:r>
              <a:rPr lang="lt-LT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-serve </a:t>
            </a:r>
            <a:r>
              <a:rPr lang="lt-LT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basis</a:t>
            </a:r>
            <a:r>
              <a:rPr lang="lt-LT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lt-LT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t-LT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63888" y="3501008"/>
            <a:ext cx="511256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b="1" dirty="0" smtClean="0"/>
              <a:t>Priežastys/Pasekmės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/>
              <a:t>Neaiškus procesas, tikslai, kaštai, nauda</a:t>
            </a:r>
            <a:endParaRPr lang="lt-L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/>
              <a:t>Perteklinis, nenuoseklus teisinis </a:t>
            </a:r>
            <a:r>
              <a:rPr lang="lt-LT" dirty="0"/>
              <a:t>reglamentavimas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/>
              <a:t>Daug aktorių,  neapibrėžtos </a:t>
            </a:r>
            <a:r>
              <a:rPr lang="lt-LT" dirty="0"/>
              <a:t>atsakomybės </a:t>
            </a:r>
            <a:r>
              <a:rPr lang="lt-LT" dirty="0" smtClean="0"/>
              <a:t>- „</a:t>
            </a:r>
            <a:r>
              <a:rPr lang="lt-LT" dirty="0"/>
              <a:t>9 auklės</a:t>
            </a:r>
            <a:r>
              <a:rPr lang="lt-LT" dirty="0" smtClean="0"/>
              <a:t>...“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Dėl gausybės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klientų - 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„mažų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“ mokesčių  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1600" dirty="0" err="1">
                <a:latin typeface="Arial" panose="020B0604020202020204" pitchFamily="34" charset="0"/>
                <a:cs typeface="Arial" panose="020B0604020202020204" pitchFamily="34" charset="0"/>
              </a:rPr>
              <a:t>ne)mokėtojų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  lieka  mažiau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išteklių „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dideliems“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klientams ir mokesčių mokėtojams.</a:t>
            </a:r>
            <a:endParaRPr lang="lt-LT" sz="1600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754" y="1855395"/>
            <a:ext cx="640278" cy="681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201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MD0352\Documents\Presentations1\Sablonas_Pagegiai_Ramon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30"/>
            <a:ext cx="9144000" cy="6791539"/>
          </a:xfrm>
          <a:prstGeom prst="rect">
            <a:avLst/>
          </a:prstGeom>
          <a:noFill/>
          <a:ln w="31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lt-LT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roblemos</a:t>
            </a:r>
            <a:r>
              <a:rPr lang="lt-LT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600" dirty="0"/>
          </a:p>
        </p:txBody>
      </p:sp>
      <p:sp>
        <p:nvSpPr>
          <p:cNvPr id="4" name="Rectangle 3"/>
          <p:cNvSpPr/>
          <p:nvPr/>
        </p:nvSpPr>
        <p:spPr>
          <a:xfrm>
            <a:off x="969509" y="1412776"/>
            <a:ext cx="3386468" cy="1815882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1 602 elektroniniai paklausimai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~ 11 340 klausimų telefonu. </a:t>
            </a:r>
          </a:p>
          <a:p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Daugiausia klausimų: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pašto siuntų apmokestinimas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prekių importas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keleivių įvežamos prekes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muitinės procedūros  </a:t>
            </a:r>
          </a:p>
        </p:txBody>
      </p:sp>
      <p:sp>
        <p:nvSpPr>
          <p:cNvPr id="5" name="Rectangle 4"/>
          <p:cNvSpPr/>
          <p:nvPr/>
        </p:nvSpPr>
        <p:spPr>
          <a:xfrm>
            <a:off x="969509" y="3645024"/>
            <a:ext cx="3386468" cy="1815882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Klientų nepasitenkinimas dėl:</a:t>
            </a: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pašto siuntų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apmokestinimo;</a:t>
            </a: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siuntų, kurias atgabena skubių siuntų vežėjai,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deklaravimas</a:t>
            </a: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akcizinių prekių įvežimo normos </a:t>
            </a:r>
            <a:endParaRPr lang="lt-L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vykimo 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per sieną reguliarumo taikymas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69509" y="1000965"/>
            <a:ext cx="5275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Informavimas ir konsultavimas 2018 </a:t>
            </a: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m. 9 mėn.</a:t>
            </a:r>
          </a:p>
        </p:txBody>
      </p:sp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72816"/>
            <a:ext cx="3816424" cy="32403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494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MD0352\Documents\Presentations1\Sablonas_Pagegiai_Ramon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30"/>
            <a:ext cx="9144000" cy="6791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528543"/>
              </p:ext>
            </p:extLst>
          </p:nvPr>
        </p:nvGraphicFramePr>
        <p:xfrm>
          <a:off x="1043608" y="1202690"/>
          <a:ext cx="7632848" cy="4572094"/>
        </p:xfrm>
        <a:graphic>
          <a:graphicData uri="http://schemas.openxmlformats.org/drawingml/2006/table">
            <a:tbl>
              <a:tblPr firstRow="1" firstCol="1" bandRow="1"/>
              <a:tblGrid>
                <a:gridCol w="20162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654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Kioto</a:t>
                      </a:r>
                      <a:r>
                        <a:rPr lang="lt-LT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konvencija  standartai</a:t>
                      </a:r>
                      <a:endParaRPr lang="lt-L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1.3, 6.8, </a:t>
                      </a:r>
                      <a:r>
                        <a:rPr lang="lt-LT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7.3, 8.5 </a:t>
                      </a:r>
                      <a:endParaRPr lang="lt-LT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SMK </a:t>
                      </a:r>
                      <a:endParaRPr lang="lt-L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13-14 str</a:t>
                      </a:r>
                      <a:r>
                        <a:rPr lang="lt-LT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</a:t>
                      </a:r>
                      <a:endParaRPr lang="lt-L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Muitinės įstatymo 15 str.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710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lt-LT" sz="800" i="1" dirty="0" smtClean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i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-Muitinės palaiko su verslu</a:t>
                      </a:r>
                      <a:r>
                        <a:rPr lang="lt-LT" sz="1600" i="1" baseline="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lt-LT" sz="1600" b="1" i="1" baseline="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formalius </a:t>
                      </a:r>
                      <a:r>
                        <a:rPr lang="lt-LT" sz="1600" b="1" i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konsultacinius santykius</a:t>
                      </a:r>
                      <a:r>
                        <a:rPr lang="lt-LT" sz="1600" b="0" i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siekiant </a:t>
                      </a:r>
                      <a:r>
                        <a:rPr lang="lt-LT" sz="1600" b="0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stiprinti </a:t>
                      </a:r>
                      <a:r>
                        <a:rPr lang="lt-LT" sz="16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bendradarbiavimą </a:t>
                      </a:r>
                      <a:r>
                        <a:rPr lang="lt-LT" sz="1600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...</a:t>
                      </a:r>
                      <a:endParaRPr lang="lt-L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lt-LT" sz="800" i="1" dirty="0" smtClean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i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-Muitinė </a:t>
                      </a:r>
                      <a:r>
                        <a:rPr lang="lt-LT" sz="1600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siekia </a:t>
                      </a:r>
                      <a:r>
                        <a:rPr lang="lt-LT" sz="16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bendradarbiauti su verslu ir sudaryti susitarimo memorandumus</a:t>
                      </a:r>
                      <a:r>
                        <a:rPr lang="lt-LT" sz="1600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...</a:t>
                      </a:r>
                      <a:endParaRPr lang="lt-L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lt-LT" sz="800" i="1" dirty="0" smtClean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i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Muitinė </a:t>
                      </a:r>
                      <a:r>
                        <a:rPr lang="lt-LT" sz="1600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palaiko </a:t>
                      </a:r>
                      <a:r>
                        <a:rPr lang="lt-LT" sz="16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nuolatinį dialogą </a:t>
                      </a:r>
                      <a:r>
                        <a:rPr lang="lt-LT" sz="1600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su </a:t>
                      </a:r>
                      <a:r>
                        <a:rPr lang="lt-LT" sz="1600" b="1" i="1" u="none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ekonominės veiklos vykdytojais</a:t>
                      </a:r>
                      <a:r>
                        <a:rPr lang="lt-LT" sz="16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...</a:t>
                      </a:r>
                      <a:endParaRPr lang="lt-LT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lt-LT" sz="800" i="1" dirty="0" smtClean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i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Muitinė </a:t>
                      </a:r>
                      <a:r>
                        <a:rPr lang="lt-LT" sz="1600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ir </a:t>
                      </a:r>
                      <a:r>
                        <a:rPr lang="lt-LT" sz="1600" b="1" i="1" u="none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ekonominės veiklos vykdytojai </a:t>
                      </a:r>
                      <a:r>
                        <a:rPr lang="lt-LT" sz="1600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gali keistis bet kuria informacija, </a:t>
                      </a:r>
                      <a:r>
                        <a:rPr lang="lt-LT" sz="1600" i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.... </a:t>
                      </a:r>
                      <a:r>
                        <a:rPr lang="lt-LT" sz="1600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visų pirma abipusio bendradarbiavimo </a:t>
                      </a:r>
                      <a:r>
                        <a:rPr lang="lt-LT" sz="1600" b="1" i="1" u="none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rizikos nustatymo ir neutralizavimo </a:t>
                      </a:r>
                      <a:r>
                        <a:rPr lang="lt-LT" sz="1600" i="1" u="none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srityje tikslais. </a:t>
                      </a:r>
                      <a:endParaRPr lang="lt-LT" sz="1600" i="1" u="none" dirty="0" smtClean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lt-LT" sz="800" i="1" u="none" dirty="0" smtClean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i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Tokie </a:t>
                      </a:r>
                      <a:r>
                        <a:rPr lang="lt-LT" sz="16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informacijos mainai </a:t>
                      </a:r>
                      <a:r>
                        <a:rPr lang="lt-LT" sz="1600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gali būti vykdomi </a:t>
                      </a:r>
                      <a:r>
                        <a:rPr lang="lt-LT" sz="1600" b="1" i="1" u="none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pagal rašytinį susitarimą</a:t>
                      </a:r>
                      <a:r>
                        <a:rPr lang="lt-LT" sz="1600" i="1" u="sng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ir apimti muitinės naudojimąsi prieiga prie ekonominės veiklos vykdytojo kompiuterinių sistemų.</a:t>
                      </a:r>
                      <a:endParaRPr lang="lt-L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lt-LT" sz="800" i="1" dirty="0" smtClean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600" b="1" i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sudaromas </a:t>
                      </a:r>
                      <a:r>
                        <a:rPr lang="fi-FI" sz="1600" b="1" i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MKK </a:t>
                      </a:r>
                      <a:endParaRPr lang="lt-LT" sz="1600" b="1" i="1" dirty="0" smtClean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2100"/>
                        </a:lnSpc>
                      </a:pPr>
                      <a:r>
                        <a:rPr lang="lt-L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lt-LT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palaikyti nuolatinį dialogą ....</a:t>
                      </a:r>
                    </a:p>
                    <a:p>
                      <a:pPr>
                        <a:lnSpc>
                          <a:spcPts val="2100"/>
                        </a:lnSpc>
                      </a:pPr>
                      <a:r>
                        <a:rPr lang="lt-LT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konsultacijoms muitinės teisės aktų rengimo, taikymo praktikoje ir kitais aktualiais verslui muitinės veiklos klausimais, </a:t>
                      </a:r>
                    </a:p>
                    <a:p>
                      <a:pPr>
                        <a:lnSpc>
                          <a:spcPts val="2100"/>
                        </a:lnSpc>
                      </a:pPr>
                      <a:r>
                        <a:rPr lang="lt-LT" sz="16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kitiems aktualiems muitinės veiklos klausimams nagrinėti </a:t>
                      </a:r>
                      <a:endParaRPr lang="en-GB" sz="160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endParaRPr lang="lt-LT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pPr>
              <a:lnSpc>
                <a:spcPts val="2700"/>
              </a:lnSpc>
            </a:pPr>
            <a:r>
              <a:rPr lang="lt-LT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Bendradarbiavimas, informavimas  ir konsultavimas(-</a:t>
            </a:r>
            <a:r>
              <a:rPr lang="lt-LT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lt-LT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3059832" y="1484784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>
          <a:xfrm>
            <a:off x="6156176" y="1484784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70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MD0352\Documents\Presentations1\Sablonas_Pagegiai_Ramon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07" y="-8288"/>
            <a:ext cx="9144000" cy="6791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484784"/>
            <a:ext cx="3456384" cy="352839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778098"/>
          </a:xfrm>
        </p:spPr>
        <p:txBody>
          <a:bodyPr>
            <a:normAutofit/>
          </a:bodyPr>
          <a:lstStyle/>
          <a:p>
            <a:pPr>
              <a:lnSpc>
                <a:spcPts val="2800"/>
              </a:lnSpc>
            </a:pPr>
            <a:r>
              <a:rPr lang="lt-LT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Informacijos ir konsultacijų teikimas asmenims</a:t>
            </a:r>
            <a:endParaRPr lang="en-GB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99592" y="1844824"/>
            <a:ext cx="453650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16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Asmenys gali  prašyti muitinės pateikti </a:t>
            </a:r>
            <a:r>
              <a:rPr lang="lt-LT" sz="1600" b="1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informaciją apie muitų teisės aktų taikymą</a:t>
            </a:r>
            <a:r>
              <a:rPr lang="lt-LT" sz="16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</a:t>
            </a:r>
          </a:p>
          <a:p>
            <a:endParaRPr lang="lt-LT" sz="800" i="1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r>
              <a:rPr lang="lt-LT" sz="170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Prašymas  </a:t>
            </a:r>
            <a:r>
              <a:rPr lang="lt-LT" sz="17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suteikti informaciją gali būti </a:t>
            </a:r>
            <a:r>
              <a:rPr lang="lt-LT" sz="1700" b="1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nepatenkinamas, </a:t>
            </a:r>
            <a:r>
              <a:rPr lang="lt-LT" sz="17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jeigu jis nėra susijęs su</a:t>
            </a:r>
            <a:r>
              <a:rPr lang="lt-LT" sz="1700" b="1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tikrai numatoma vykdyti veikla tarptautinės prekybos prekėmis </a:t>
            </a:r>
            <a:r>
              <a:rPr lang="lt-LT" sz="1700" b="1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srityje </a:t>
            </a:r>
          </a:p>
          <a:p>
            <a:r>
              <a:rPr lang="en-US" sz="1700" b="1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=</a:t>
            </a:r>
            <a:r>
              <a:rPr lang="lt-LT" sz="1700" b="1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</a:p>
          <a:p>
            <a:endParaRPr lang="lt-LT" sz="5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17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informacija </a:t>
            </a:r>
            <a:r>
              <a:rPr lang="lt-LT" sz="17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 konsultacijos  </a:t>
            </a:r>
            <a:r>
              <a:rPr lang="lt-LT" sz="17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teikiamos </a:t>
            </a:r>
            <a:r>
              <a:rPr lang="en-US" sz="17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muitin</a:t>
            </a:r>
            <a:r>
              <a:rPr lang="lt-LT" sz="17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ės nuožiūra </a:t>
            </a:r>
            <a:r>
              <a:rPr lang="lt-LT" sz="17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„eilės tvarka</a:t>
            </a:r>
            <a:r>
              <a:rPr lang="lt-LT" sz="17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“: </a:t>
            </a:r>
          </a:p>
          <a:p>
            <a:r>
              <a:rPr lang="lt-LT" sz="1700" b="1" i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Nr.1 Verslas, Nr. 2 Kiti asmenys</a:t>
            </a:r>
            <a:endParaRPr lang="lt-LT" sz="1700" b="1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99592" y="2852936"/>
            <a:ext cx="4104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lt-LT" b="1" i="1" dirty="0">
              <a:solidFill>
                <a:srgbClr val="C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71600" y="1268760"/>
            <a:ext cx="4211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lt-LT" b="1" dirty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SMK </a:t>
            </a:r>
            <a:r>
              <a:rPr lang="lt-LT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14 </a:t>
            </a:r>
            <a:r>
              <a:rPr lang="lt-LT" b="1" dirty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str</a:t>
            </a:r>
            <a:r>
              <a:rPr lang="lt-LT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1 d. </a:t>
            </a:r>
            <a:endParaRPr lang="lt-LT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187624" y="350100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endParaRPr lang="lt-LT" i="1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37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MD0352\Documents\Presentations1\Sablonas_Pagegiai_Ramon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30"/>
            <a:ext cx="9144000" cy="6791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 txBox="1">
            <a:spLocks/>
          </p:cNvSpPr>
          <p:nvPr/>
        </p:nvSpPr>
        <p:spPr>
          <a:xfrm>
            <a:off x="971600" y="1052736"/>
            <a:ext cx="7416824" cy="46085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lt-LT" sz="1600" b="1" dirty="0">
                <a:latin typeface="Arial" panose="020B0604020202020204" pitchFamily="34" charset="0"/>
                <a:cs typeface="Arial" panose="020B0604020202020204" pitchFamily="34" charset="0"/>
              </a:rPr>
              <a:t>Tačiau:</a:t>
            </a:r>
          </a:p>
          <a:p>
            <a:pPr marL="0" indent="0">
              <a:spcBef>
                <a:spcPts val="0"/>
              </a:spcBef>
              <a:buNone/>
            </a:pPr>
            <a:endParaRPr lang="lt-LT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lt-L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Viešojo administravimo įstatymas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Informacija ir Konsultacijos kaip </a:t>
            </a:r>
            <a:r>
              <a:rPr lang="lt-LT" sz="16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administracinės paslaugos</a:t>
            </a:r>
            <a:r>
              <a:rPr lang="lt-LT" sz="1600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teikiamos visiems asmenims – fiziniams, juridiniams asmenims ir kitiems subjektams. </a:t>
            </a:r>
          </a:p>
          <a:p>
            <a:pPr>
              <a:spcBef>
                <a:spcPts val="0"/>
              </a:spcBef>
            </a:pPr>
            <a:r>
              <a:rPr lang="lt-LT" sz="16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Konsultavimas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yra sudėtinė </a:t>
            </a:r>
            <a:r>
              <a:rPr lang="lt-LT" sz="16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ūkio subjektų veiklos priežiūros dalis </a:t>
            </a:r>
          </a:p>
          <a:p>
            <a:pPr marL="0" indent="0">
              <a:spcBef>
                <a:spcPts val="0"/>
              </a:spcBef>
              <a:buNone/>
            </a:pPr>
            <a:endParaRPr lang="lt-LT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lt-L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LR Muitinės Administracinės paslaugos:</a:t>
            </a:r>
          </a:p>
          <a:p>
            <a:pPr marL="285750" indent="-285750">
              <a:spcBef>
                <a:spcPts val="0"/>
              </a:spcBef>
            </a:pPr>
            <a:r>
              <a:rPr lang="lt-L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Asmenų konsultavimas (apie muitų teisės aktų taikymą)</a:t>
            </a:r>
          </a:p>
          <a:p>
            <a:pPr marL="285750" indent="-285750">
              <a:spcBef>
                <a:spcPts val="0"/>
              </a:spcBef>
            </a:pPr>
            <a:r>
              <a:rPr lang="lt-L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Informacijos apie Lietuvos muitinės veiklą teikimas asmenims</a:t>
            </a:r>
          </a:p>
          <a:p>
            <a:pPr marL="285750" indent="-285750">
              <a:spcBef>
                <a:spcPts val="0"/>
              </a:spcBef>
            </a:pPr>
            <a:endParaRPr lang="lt-LT" sz="16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</a:pPr>
            <a:endParaRPr lang="lt-LT" sz="16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lt-L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LR Vyriausybės </a:t>
            </a:r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2007 m. rugpjūčio 22 d. nutarim</a:t>
            </a:r>
            <a:r>
              <a:rPr lang="lt-LT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Nr. 875 </a:t>
            </a:r>
            <a:r>
              <a:rPr lang="lt-L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Prašymų ir skundų nagrinėjimo ir asmenų aptarnavimo viešojo administravimo subjektuose taisyklės. Atsakymai teikiami į prašymus suteikti administracinę paslaugą, pateikti institucijos turimą informaciją ir kt.</a:t>
            </a:r>
          </a:p>
          <a:p>
            <a:pPr>
              <a:spcBef>
                <a:spcPts val="0"/>
              </a:spcBef>
            </a:pPr>
            <a:endParaRPr lang="lt-LT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lt-L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Kt. Muitinės departamento aktai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Asmenų konsultavimo MD taisyklės</a:t>
            </a:r>
            <a:r>
              <a:rPr lang="lt-LT" sz="1600" dirty="0" smtClean="0"/>
              <a:t>, 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Informacijos teikimo viešosios informacijos rengėjams ir skleidėjams tvarkos aprašas, MD Reglamentas ir kt.   . </a:t>
            </a:r>
          </a:p>
          <a:p>
            <a:pPr>
              <a:spcBef>
                <a:spcPts val="0"/>
              </a:spcBef>
            </a:pPr>
            <a:endParaRPr lang="lt-LT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LR teisės aktai. Informavimas ir konsultacijos</a:t>
            </a:r>
            <a:endParaRPr lang="en-GB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3146117"/>
            <a:ext cx="51845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lt-L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(žodžiu-telefonu, atvykus </a:t>
            </a:r>
            <a:r>
              <a:rPr lang="lt-LT" sz="1400" dirty="0">
                <a:latin typeface="Arial" panose="020B0604020202020204" pitchFamily="34" charset="0"/>
                <a:cs typeface="Arial" panose="020B0604020202020204" pitchFamily="34" charset="0"/>
              </a:rPr>
              <a:t>į MD, </a:t>
            </a:r>
            <a:r>
              <a:rPr lang="lt-L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raštu </a:t>
            </a:r>
            <a:r>
              <a:rPr lang="lt-LT" sz="1400" dirty="0"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lt-L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elektroniniu paštu) </a:t>
            </a:r>
            <a:endParaRPr lang="lt-L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01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21661988"/>
              </p:ext>
            </p:extLst>
          </p:nvPr>
        </p:nvGraphicFramePr>
        <p:xfrm>
          <a:off x="1043608" y="1741264"/>
          <a:ext cx="748883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075" name="Picture 3" descr="C:\Users\MD0352\Documents\Presentations1\Sablonas_Pagegiai_Ramonas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8" y="33230"/>
            <a:ext cx="9144000" cy="6791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401197609"/>
              </p:ext>
            </p:extLst>
          </p:nvPr>
        </p:nvGraphicFramePr>
        <p:xfrm>
          <a:off x="1043608" y="1741263"/>
          <a:ext cx="7488832" cy="426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632848" cy="778098"/>
          </a:xfrm>
        </p:spPr>
        <p:txBody>
          <a:bodyPr>
            <a:normAutofit/>
          </a:bodyPr>
          <a:lstStyle/>
          <a:p>
            <a:r>
              <a:rPr lang="lt-LT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Bendradarbiavimas: Muitinė – Verslas (1)</a:t>
            </a:r>
            <a:endParaRPr lang="en-GB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07008" y="1124744"/>
            <a:ext cx="24945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lt-L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Kaip turėtų būti </a:t>
            </a:r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1640" y="3861048"/>
            <a:ext cx="2091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lt-LT" b="1" i="1" dirty="0" smtClean="0">
                <a:solidFill>
                  <a:srgbClr val="7A0000"/>
                </a:solidFill>
              </a:rPr>
              <a:t>MKK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lt-LT" b="1" i="1" dirty="0" smtClean="0">
                <a:solidFill>
                  <a:srgbClr val="7A0000"/>
                </a:solidFill>
              </a:rPr>
              <a:t>Rašytinės sutartys</a:t>
            </a:r>
          </a:p>
        </p:txBody>
      </p:sp>
      <p:sp>
        <p:nvSpPr>
          <p:cNvPr id="8" name="Rectangle 7"/>
          <p:cNvSpPr/>
          <p:nvPr/>
        </p:nvSpPr>
        <p:spPr>
          <a:xfrm>
            <a:off x="971600" y="1713582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dirty="0"/>
              <a:t>Verslo asociacijos</a:t>
            </a:r>
            <a:r>
              <a:rPr lang="lt-LT" dirty="0" smtClean="0"/>
              <a:t>/ AEO</a:t>
            </a:r>
            <a:r>
              <a:rPr lang="lt-LT" dirty="0"/>
              <a:t>/ </a:t>
            </a:r>
            <a:r>
              <a:rPr lang="lt-LT" dirty="0" smtClean="0"/>
              <a:t>Ekonominės </a:t>
            </a:r>
            <a:r>
              <a:rPr lang="lt-LT" dirty="0"/>
              <a:t>veiklos </a:t>
            </a:r>
            <a:endParaRPr lang="lt-LT" dirty="0" smtClean="0"/>
          </a:p>
          <a:p>
            <a:r>
              <a:rPr lang="lt-LT" dirty="0" smtClean="0"/>
              <a:t>vykdytojai/ Tretieji/Suinteresuotieji  asmenys  - </a:t>
            </a:r>
          </a:p>
          <a:p>
            <a:r>
              <a:rPr lang="lt-LT" b="1" dirty="0" smtClean="0">
                <a:solidFill>
                  <a:srgbClr val="7A0000"/>
                </a:solidFill>
              </a:rPr>
              <a:t>tarptautinės </a:t>
            </a:r>
            <a:r>
              <a:rPr lang="lt-LT" b="1" dirty="0">
                <a:solidFill>
                  <a:srgbClr val="7A0000"/>
                </a:solidFill>
              </a:rPr>
              <a:t>prekybos prekėmis </a:t>
            </a:r>
            <a:r>
              <a:rPr lang="lt-LT" b="1" dirty="0" smtClean="0">
                <a:solidFill>
                  <a:srgbClr val="7A0000"/>
                </a:solidFill>
              </a:rPr>
              <a:t>dalyviai</a:t>
            </a:r>
            <a:endParaRPr lang="en-GB" b="1" dirty="0">
              <a:solidFill>
                <a:srgbClr val="7A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196703" y="3527137"/>
            <a:ext cx="2581917" cy="2062103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/>
              <a:t>Individualus/kolektyvinis konsultavimas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/>
              <a:t>Teisės aktų projektų rengimas/aptarimas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/>
              <a:t>Informacinių sistemų diegimas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/>
              <a:t>Pilotiniai projektai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dirty="0" smtClean="0"/>
              <a:t>Darbo grupės ir kt.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31640" y="4727466"/>
            <a:ext cx="4464496" cy="861774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lt-LT" b="1" i="1" dirty="0" smtClean="0">
                <a:solidFill>
                  <a:srgbClr val="7A0000"/>
                </a:solidFill>
              </a:rPr>
              <a:t>    Rezultatai/Nauda</a:t>
            </a:r>
          </a:p>
          <a:p>
            <a:pPr marL="180975">
              <a:buFont typeface="Arial" panose="020B0604020202020204" pitchFamily="34" charset="0"/>
              <a:buChar char="•"/>
            </a:pPr>
            <a:r>
              <a:rPr lang="lt-LT" sz="1600" i="1" dirty="0" smtClean="0"/>
              <a:t> Prekybos palengvinimas (AEO/ supaprastinimai)</a:t>
            </a:r>
          </a:p>
          <a:p>
            <a:pPr marL="271463" indent="-90488">
              <a:buFont typeface="Arial" panose="020B0604020202020204" pitchFamily="34" charset="0"/>
              <a:buChar char="•"/>
            </a:pPr>
            <a:r>
              <a:rPr lang="lt-LT" sz="1600" i="1" dirty="0" smtClean="0"/>
              <a:t> Ekonomikos augimas,  Daugiau pelno, mokesčių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422924" y="1358776"/>
            <a:ext cx="45295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b="1" dirty="0" smtClean="0">
                <a:solidFill>
                  <a:srgbClr val="7A0000"/>
                </a:solidFill>
              </a:rPr>
              <a:t>Informacija ir konsultacijos - pirmumo teisė </a:t>
            </a:r>
          </a:p>
        </p:txBody>
      </p:sp>
      <p:sp>
        <p:nvSpPr>
          <p:cNvPr id="2" name="Down Arrow 1"/>
          <p:cNvSpPr/>
          <p:nvPr/>
        </p:nvSpPr>
        <p:spPr>
          <a:xfrm>
            <a:off x="7343332" y="2924944"/>
            <a:ext cx="325012" cy="360040"/>
          </a:xfrm>
          <a:prstGeom prst="downArrow">
            <a:avLst/>
          </a:prstGeom>
          <a:solidFill>
            <a:srgbClr val="7A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851920" y="3478465"/>
            <a:ext cx="24348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80975" algn="l"/>
              </a:tabLst>
            </a:pPr>
            <a:r>
              <a:rPr lang="lt-LT" dirty="0"/>
              <a:t>Prieiga prie  verslo </a:t>
            </a:r>
          </a:p>
          <a:p>
            <a:r>
              <a:rPr lang="lt-LT" dirty="0" smtClean="0"/>
              <a:t>informacinių </a:t>
            </a:r>
            <a:r>
              <a:rPr lang="lt-LT" dirty="0"/>
              <a:t>sistemų </a:t>
            </a:r>
          </a:p>
        </p:txBody>
      </p:sp>
      <p:sp>
        <p:nvSpPr>
          <p:cNvPr id="16" name="Down Arrow 15"/>
          <p:cNvSpPr/>
          <p:nvPr/>
        </p:nvSpPr>
        <p:spPr>
          <a:xfrm rot="5400000">
            <a:off x="5813650" y="4824258"/>
            <a:ext cx="325012" cy="360040"/>
          </a:xfrm>
          <a:prstGeom prst="downArrow">
            <a:avLst/>
          </a:prstGeom>
          <a:solidFill>
            <a:srgbClr val="7A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1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Presentation1</Template>
  <TotalTime>1590</TotalTime>
  <Words>1089</Words>
  <Application>Microsoft Office PowerPoint</Application>
  <PresentationFormat>On-screen Show (4:3)</PresentationFormat>
  <Paragraphs>218</Paragraphs>
  <Slides>15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Presentation1</vt:lpstr>
      <vt:lpstr>PowerPoint Presentation</vt:lpstr>
      <vt:lpstr>PowerPoint Presentation</vt:lpstr>
      <vt:lpstr> Sąvokos  ir problemos (1) </vt:lpstr>
      <vt:lpstr>Sąvokos  ir problemos (2)</vt:lpstr>
      <vt:lpstr>Problemos </vt:lpstr>
      <vt:lpstr>Bendradarbiavimas, informavimas  ir konsultavimas(-is)</vt:lpstr>
      <vt:lpstr>Informacijos ir konsultacijų teikimas asmenims</vt:lpstr>
      <vt:lpstr>PowerPoint Presentation</vt:lpstr>
      <vt:lpstr>Bendradarbiavimas: Muitinė – Verslas (1)</vt:lpstr>
      <vt:lpstr>Bendradarbiavimas: Muitinė – Verslas (2)</vt:lpstr>
      <vt:lpstr>Bendradarbiavimas: Muitinė – Verslas (3)</vt:lpstr>
      <vt:lpstr>Muitinė – Verslas. Geroji praktika</vt:lpstr>
      <vt:lpstr>Muitinė – Verslas. Geroji praktika</vt:lpstr>
      <vt:lpstr>Rekomendacijos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Antanas Gedgaudas</dc:creator>
  <cp:lastModifiedBy>Antanas Gedgaudas</cp:lastModifiedBy>
  <cp:revision>113</cp:revision>
  <dcterms:created xsi:type="dcterms:W3CDTF">2019-01-21T13:58:00Z</dcterms:created>
  <dcterms:modified xsi:type="dcterms:W3CDTF">2019-01-28T08:23:38Z</dcterms:modified>
</cp:coreProperties>
</file>