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71" r:id="rId4"/>
    <p:sldId id="272" r:id="rId5"/>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53" autoAdjust="0"/>
    <p:restoredTop sz="94660"/>
  </p:normalViewPr>
  <p:slideViewPr>
    <p:cSldViewPr snapToGrid="0">
      <p:cViewPr varScale="1">
        <p:scale>
          <a:sx n="103" d="100"/>
          <a:sy n="103" d="100"/>
        </p:scale>
        <p:origin x="13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11BC1E57-3364-4CD8-8A91-D5682242CD4F}" type="datetimeFigureOut">
              <a:rPr lang="lt-LT" smtClean="0"/>
              <a:t>2019-01-28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547AE4-F901-4EE6-8FE4-E06C1B4BEFD3}" type="slidenum">
              <a:rPr lang="lt-LT" smtClean="0"/>
              <a:t>‹#›</a:t>
            </a:fld>
            <a:endParaRPr lang="lt-LT"/>
          </a:p>
        </p:txBody>
      </p:sp>
    </p:spTree>
    <p:extLst>
      <p:ext uri="{BB962C8B-B14F-4D97-AF65-F5344CB8AC3E}">
        <p14:creationId xmlns:p14="http://schemas.microsoft.com/office/powerpoint/2010/main" val="300189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11BC1E57-3364-4CD8-8A91-D5682242CD4F}" type="datetimeFigureOut">
              <a:rPr lang="lt-LT" smtClean="0"/>
              <a:t>2019-01-28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547AE4-F901-4EE6-8FE4-E06C1B4BEFD3}" type="slidenum">
              <a:rPr lang="lt-LT" smtClean="0"/>
              <a:t>‹#›</a:t>
            </a:fld>
            <a:endParaRPr lang="lt-LT"/>
          </a:p>
        </p:txBody>
      </p:sp>
    </p:spTree>
    <p:extLst>
      <p:ext uri="{BB962C8B-B14F-4D97-AF65-F5344CB8AC3E}">
        <p14:creationId xmlns:p14="http://schemas.microsoft.com/office/powerpoint/2010/main" val="200100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11BC1E57-3364-4CD8-8A91-D5682242CD4F}" type="datetimeFigureOut">
              <a:rPr lang="lt-LT" smtClean="0"/>
              <a:t>2019-01-28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547AE4-F901-4EE6-8FE4-E06C1B4BEFD3}" type="slidenum">
              <a:rPr lang="lt-LT" smtClean="0"/>
              <a:t>‹#›</a:t>
            </a:fld>
            <a:endParaRPr lang="lt-LT"/>
          </a:p>
        </p:txBody>
      </p:sp>
    </p:spTree>
    <p:extLst>
      <p:ext uri="{BB962C8B-B14F-4D97-AF65-F5344CB8AC3E}">
        <p14:creationId xmlns:p14="http://schemas.microsoft.com/office/powerpoint/2010/main" val="418082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11BC1E57-3364-4CD8-8A91-D5682242CD4F}" type="datetimeFigureOut">
              <a:rPr lang="lt-LT" smtClean="0"/>
              <a:t>2019-01-28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547AE4-F901-4EE6-8FE4-E06C1B4BEFD3}" type="slidenum">
              <a:rPr lang="lt-LT" smtClean="0"/>
              <a:t>‹#›</a:t>
            </a:fld>
            <a:endParaRPr lang="lt-LT"/>
          </a:p>
        </p:txBody>
      </p:sp>
    </p:spTree>
    <p:extLst>
      <p:ext uri="{BB962C8B-B14F-4D97-AF65-F5344CB8AC3E}">
        <p14:creationId xmlns:p14="http://schemas.microsoft.com/office/powerpoint/2010/main" val="911559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BC1E57-3364-4CD8-8A91-D5682242CD4F}" type="datetimeFigureOut">
              <a:rPr lang="lt-LT" smtClean="0"/>
              <a:t>2019-01-28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47547AE4-F901-4EE6-8FE4-E06C1B4BEFD3}" type="slidenum">
              <a:rPr lang="lt-LT" smtClean="0"/>
              <a:t>‹#›</a:t>
            </a:fld>
            <a:endParaRPr lang="lt-LT"/>
          </a:p>
        </p:txBody>
      </p:sp>
    </p:spTree>
    <p:extLst>
      <p:ext uri="{BB962C8B-B14F-4D97-AF65-F5344CB8AC3E}">
        <p14:creationId xmlns:p14="http://schemas.microsoft.com/office/powerpoint/2010/main" val="99591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11BC1E57-3364-4CD8-8A91-D5682242CD4F}" type="datetimeFigureOut">
              <a:rPr lang="lt-LT" smtClean="0"/>
              <a:t>2019-01-28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7547AE4-F901-4EE6-8FE4-E06C1B4BEFD3}" type="slidenum">
              <a:rPr lang="lt-LT" smtClean="0"/>
              <a:t>‹#›</a:t>
            </a:fld>
            <a:endParaRPr lang="lt-LT"/>
          </a:p>
        </p:txBody>
      </p:sp>
    </p:spTree>
    <p:extLst>
      <p:ext uri="{BB962C8B-B14F-4D97-AF65-F5344CB8AC3E}">
        <p14:creationId xmlns:p14="http://schemas.microsoft.com/office/powerpoint/2010/main" val="351669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11BC1E57-3364-4CD8-8A91-D5682242CD4F}" type="datetimeFigureOut">
              <a:rPr lang="lt-LT" smtClean="0"/>
              <a:t>2019-01-28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47547AE4-F901-4EE6-8FE4-E06C1B4BEFD3}" type="slidenum">
              <a:rPr lang="lt-LT" smtClean="0"/>
              <a:t>‹#›</a:t>
            </a:fld>
            <a:endParaRPr lang="lt-LT"/>
          </a:p>
        </p:txBody>
      </p:sp>
    </p:spTree>
    <p:extLst>
      <p:ext uri="{BB962C8B-B14F-4D97-AF65-F5344CB8AC3E}">
        <p14:creationId xmlns:p14="http://schemas.microsoft.com/office/powerpoint/2010/main" val="1236400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11BC1E57-3364-4CD8-8A91-D5682242CD4F}" type="datetimeFigureOut">
              <a:rPr lang="lt-LT" smtClean="0"/>
              <a:t>2019-01-28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47547AE4-F901-4EE6-8FE4-E06C1B4BEFD3}" type="slidenum">
              <a:rPr lang="lt-LT" smtClean="0"/>
              <a:t>‹#›</a:t>
            </a:fld>
            <a:endParaRPr lang="lt-LT"/>
          </a:p>
        </p:txBody>
      </p:sp>
    </p:spTree>
    <p:extLst>
      <p:ext uri="{BB962C8B-B14F-4D97-AF65-F5344CB8AC3E}">
        <p14:creationId xmlns:p14="http://schemas.microsoft.com/office/powerpoint/2010/main" val="338974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C1E57-3364-4CD8-8A91-D5682242CD4F}" type="datetimeFigureOut">
              <a:rPr lang="lt-LT" smtClean="0"/>
              <a:t>2019-01-28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47547AE4-F901-4EE6-8FE4-E06C1B4BEFD3}" type="slidenum">
              <a:rPr lang="lt-LT" smtClean="0"/>
              <a:t>‹#›</a:t>
            </a:fld>
            <a:endParaRPr lang="lt-LT"/>
          </a:p>
        </p:txBody>
      </p:sp>
    </p:spTree>
    <p:extLst>
      <p:ext uri="{BB962C8B-B14F-4D97-AF65-F5344CB8AC3E}">
        <p14:creationId xmlns:p14="http://schemas.microsoft.com/office/powerpoint/2010/main" val="164889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BC1E57-3364-4CD8-8A91-D5682242CD4F}" type="datetimeFigureOut">
              <a:rPr lang="lt-LT" smtClean="0"/>
              <a:t>2019-01-28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7547AE4-F901-4EE6-8FE4-E06C1B4BEFD3}" type="slidenum">
              <a:rPr lang="lt-LT" smtClean="0"/>
              <a:t>‹#›</a:t>
            </a:fld>
            <a:endParaRPr lang="lt-LT"/>
          </a:p>
        </p:txBody>
      </p:sp>
    </p:spTree>
    <p:extLst>
      <p:ext uri="{BB962C8B-B14F-4D97-AF65-F5344CB8AC3E}">
        <p14:creationId xmlns:p14="http://schemas.microsoft.com/office/powerpoint/2010/main" val="375653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BC1E57-3364-4CD8-8A91-D5682242CD4F}" type="datetimeFigureOut">
              <a:rPr lang="lt-LT" smtClean="0"/>
              <a:t>2019-01-28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47547AE4-F901-4EE6-8FE4-E06C1B4BEFD3}" type="slidenum">
              <a:rPr lang="lt-LT" smtClean="0"/>
              <a:t>‹#›</a:t>
            </a:fld>
            <a:endParaRPr lang="lt-LT"/>
          </a:p>
        </p:txBody>
      </p:sp>
    </p:spTree>
    <p:extLst>
      <p:ext uri="{BB962C8B-B14F-4D97-AF65-F5344CB8AC3E}">
        <p14:creationId xmlns:p14="http://schemas.microsoft.com/office/powerpoint/2010/main" val="283480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C1E57-3364-4CD8-8A91-D5682242CD4F}" type="datetimeFigureOut">
              <a:rPr lang="lt-LT" smtClean="0"/>
              <a:t>2019-01-28</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47AE4-F901-4EE6-8FE4-E06C1B4BEFD3}" type="slidenum">
              <a:rPr lang="lt-LT" smtClean="0"/>
              <a:t>‹#›</a:t>
            </a:fld>
            <a:endParaRPr lang="lt-LT"/>
          </a:p>
        </p:txBody>
      </p:sp>
    </p:spTree>
    <p:extLst>
      <p:ext uri="{BB962C8B-B14F-4D97-AF65-F5344CB8AC3E}">
        <p14:creationId xmlns:p14="http://schemas.microsoft.com/office/powerpoint/2010/main" val="412991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2.wmf"/><Relationship Id="rId3" Type="http://schemas.openxmlformats.org/officeDocument/2006/relationships/image" Target="../media/image3.jpeg"/><Relationship Id="rId7" Type="http://schemas.openxmlformats.org/officeDocument/2006/relationships/oleObject" Target="../embeddings/oleObject1.bin"/><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9.jpeg"/><Relationship Id="rId5" Type="http://schemas.openxmlformats.org/officeDocument/2006/relationships/image" Target="../media/image5.jpeg"/><Relationship Id="rId10" Type="http://schemas.openxmlformats.org/officeDocument/2006/relationships/image" Target="../media/image8.jpeg"/><Relationship Id="rId4" Type="http://schemas.openxmlformats.org/officeDocument/2006/relationships/image" Target="../media/image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oleObject" Target="../embeddings/oleObject3.bin"/><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oleObject" Target="../embeddings/oleObject4.bin"/><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D0137\AppData\Local\Microsoft\Windows\Temporary Internet Files\Content.Outlook\3463DANM\Lithuania_W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565" y="21476"/>
            <a:ext cx="7053945" cy="214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1471233" y="2376903"/>
            <a:ext cx="4982547" cy="215444"/>
          </a:xfrm>
          <a:prstGeom prst="rect">
            <a:avLst/>
          </a:prstGeom>
          <a:noFill/>
          <a:ln w="9525">
            <a:noFill/>
            <a:miter lim="800000"/>
            <a:headEnd/>
            <a:tailEnd/>
          </a:ln>
          <a:effectLst/>
        </p:spPr>
        <p:txBody>
          <a:bodyPr wrap="square">
            <a:spAutoFit/>
          </a:bodyPr>
          <a:lstStyle/>
          <a:p>
            <a:pPr algn="ctr">
              <a:spcBef>
                <a:spcPct val="50000"/>
              </a:spcBef>
              <a:defRPr/>
            </a:pPr>
            <a:r>
              <a:rPr lang="en-US" sz="800" b="1" dirty="0">
                <a:solidFill>
                  <a:srgbClr val="C00000"/>
                </a:solidFill>
                <a:latin typeface="Verdana" pitchFamily="34" charset="0"/>
              </a:rPr>
              <a:t>N</a:t>
            </a:r>
            <a:r>
              <a:rPr lang="lt-LT" sz="800" b="1" dirty="0" err="1">
                <a:solidFill>
                  <a:srgbClr val="C00000"/>
                </a:solidFill>
                <a:latin typeface="Verdana" pitchFamily="34" charset="0"/>
              </a:rPr>
              <a:t>acionalinė</a:t>
            </a:r>
            <a:r>
              <a:rPr lang="lt-LT" sz="800" b="1" dirty="0">
                <a:solidFill>
                  <a:srgbClr val="C00000"/>
                </a:solidFill>
                <a:latin typeface="Verdana" pitchFamily="34" charset="0"/>
              </a:rPr>
              <a:t> bylų valdymo ir žvalgybos sistema</a:t>
            </a:r>
            <a:endParaRPr lang="en-US" sz="800" b="1" dirty="0">
              <a:solidFill>
                <a:srgbClr val="C00000"/>
              </a:solidFill>
              <a:latin typeface="Verdana" pitchFamily="34" charset="0"/>
            </a:endParaRPr>
          </a:p>
        </p:txBody>
      </p:sp>
      <p:sp>
        <p:nvSpPr>
          <p:cNvPr id="11" name="Text Box 11"/>
          <p:cNvSpPr txBox="1">
            <a:spLocks noChangeArrowheads="1"/>
          </p:cNvSpPr>
          <p:nvPr/>
        </p:nvSpPr>
        <p:spPr bwMode="auto">
          <a:xfrm>
            <a:off x="6959420" y="2378836"/>
            <a:ext cx="3024335" cy="215444"/>
          </a:xfrm>
          <a:prstGeom prst="rect">
            <a:avLst/>
          </a:prstGeom>
          <a:noFill/>
          <a:ln w="9525">
            <a:noFill/>
            <a:miter lim="800000"/>
            <a:headEnd/>
            <a:tailEnd/>
          </a:ln>
          <a:effectLst/>
        </p:spPr>
        <p:txBody>
          <a:bodyPr wrap="square">
            <a:spAutoFit/>
          </a:bodyPr>
          <a:lstStyle/>
          <a:p>
            <a:pPr algn="ctr">
              <a:spcBef>
                <a:spcPct val="50000"/>
              </a:spcBef>
              <a:defRPr/>
            </a:pPr>
            <a:r>
              <a:rPr lang="lt-LT" sz="800" b="1" dirty="0">
                <a:solidFill>
                  <a:srgbClr val="C00000"/>
                </a:solidFill>
                <a:latin typeface="Verdana" pitchFamily="34" charset="0"/>
              </a:rPr>
              <a:t>CEN duomenų bazė</a:t>
            </a:r>
            <a:endParaRPr lang="en-GB" sz="800" b="1" dirty="0">
              <a:solidFill>
                <a:srgbClr val="C00000"/>
              </a:solidFill>
              <a:latin typeface="Verdana" pitchFamily="34" charset="0"/>
            </a:endParaRPr>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8965" y="4737394"/>
            <a:ext cx="7081525" cy="212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5"/>
          <p:cNvGrpSpPr>
            <a:grpSpLocks/>
          </p:cNvGrpSpPr>
          <p:nvPr/>
        </p:nvGrpSpPr>
        <p:grpSpPr bwMode="auto">
          <a:xfrm>
            <a:off x="7198351" y="3645673"/>
            <a:ext cx="2785404" cy="991642"/>
            <a:chOff x="3538" y="2306"/>
            <a:chExt cx="2249" cy="1288"/>
          </a:xfrm>
        </p:grpSpPr>
        <p:pic>
          <p:nvPicPr>
            <p:cNvPr id="20" name="Picture 16" descr="image00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5" y="2592"/>
              <a:ext cx="1241"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7"/>
            <p:cNvSpPr txBox="1">
              <a:spLocks noChangeArrowheads="1"/>
            </p:cNvSpPr>
            <p:nvPr/>
          </p:nvSpPr>
          <p:spPr bwMode="auto">
            <a:xfrm>
              <a:off x="3538" y="2306"/>
              <a:ext cx="2249" cy="280"/>
            </a:xfrm>
            <a:prstGeom prst="rect">
              <a:avLst/>
            </a:prstGeom>
            <a:noFill/>
            <a:ln w="9525">
              <a:noFill/>
              <a:miter lim="800000"/>
              <a:headEnd/>
              <a:tailEnd/>
            </a:ln>
            <a:effectLst/>
          </p:spPr>
          <p:txBody>
            <a:bodyPr wrap="square">
              <a:spAutoFit/>
            </a:bodyPr>
            <a:lstStyle/>
            <a:p>
              <a:pPr algn="ctr">
                <a:spcBef>
                  <a:spcPct val="50000"/>
                </a:spcBef>
                <a:defRPr/>
              </a:pPr>
              <a:r>
                <a:rPr lang="en-US" sz="800" dirty="0" err="1">
                  <a:solidFill>
                    <a:srgbClr val="FF0000"/>
                  </a:solidFill>
                  <a:effectLst>
                    <a:outerShdw blurRad="38100" dist="38100" dir="2700000" algn="tl">
                      <a:srgbClr val="000000"/>
                    </a:outerShdw>
                  </a:effectLst>
                  <a:latin typeface="Verdana" pitchFamily="34" charset="0"/>
                </a:rPr>
                <a:t>Ri</a:t>
              </a:r>
              <a:r>
                <a:rPr lang="lt-LT" sz="800" dirty="0" err="1">
                  <a:solidFill>
                    <a:srgbClr val="FF0000"/>
                  </a:solidFill>
                  <a:effectLst>
                    <a:outerShdw blurRad="38100" dist="38100" dir="2700000" algn="tl">
                      <a:srgbClr val="000000"/>
                    </a:outerShdw>
                  </a:effectLst>
                  <a:latin typeface="Verdana" pitchFamily="34" charset="0"/>
                </a:rPr>
                <a:t>zikos</a:t>
              </a:r>
              <a:r>
                <a:rPr lang="lt-LT" sz="800" dirty="0">
                  <a:solidFill>
                    <a:srgbClr val="FF0000"/>
                  </a:solidFill>
                  <a:effectLst>
                    <a:outerShdw blurRad="38100" dist="38100" dir="2700000" algn="tl">
                      <a:srgbClr val="000000"/>
                    </a:outerShdw>
                  </a:effectLst>
                  <a:latin typeface="Verdana" pitchFamily="34" charset="0"/>
                </a:rPr>
                <a:t> įvertinimo ir kontrolės sistema</a:t>
              </a:r>
              <a:endParaRPr lang="en-US" sz="800" dirty="0">
                <a:solidFill>
                  <a:srgbClr val="FF0000"/>
                </a:solidFill>
                <a:effectLst>
                  <a:outerShdw blurRad="38100" dist="38100" dir="2700000" algn="tl">
                    <a:srgbClr val="000000"/>
                  </a:outerShdw>
                </a:effectLst>
                <a:latin typeface="Verdana" pitchFamily="34" charset="0"/>
              </a:endParaRPr>
            </a:p>
          </p:txBody>
        </p:sp>
      </p:grpSp>
      <p:grpSp>
        <p:nvGrpSpPr>
          <p:cNvPr id="22" name="Group 12"/>
          <p:cNvGrpSpPr>
            <a:grpSpLocks/>
          </p:cNvGrpSpPr>
          <p:nvPr/>
        </p:nvGrpSpPr>
        <p:grpSpPr bwMode="auto">
          <a:xfrm>
            <a:off x="2350481" y="3497259"/>
            <a:ext cx="2109552" cy="1140056"/>
            <a:chOff x="213" y="2410"/>
            <a:chExt cx="1954" cy="1203"/>
          </a:xfrm>
        </p:grpSpPr>
        <p:pic>
          <p:nvPicPr>
            <p:cNvPr id="23" name="Picture 13" descr="CIS_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 y="2616"/>
              <a:ext cx="1229" cy="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4"/>
            <p:cNvSpPr txBox="1">
              <a:spLocks noChangeArrowheads="1"/>
            </p:cNvSpPr>
            <p:nvPr/>
          </p:nvSpPr>
          <p:spPr bwMode="auto">
            <a:xfrm>
              <a:off x="213" y="2410"/>
              <a:ext cx="1954" cy="227"/>
            </a:xfrm>
            <a:prstGeom prst="rect">
              <a:avLst/>
            </a:prstGeom>
            <a:noFill/>
            <a:ln w="9525">
              <a:noFill/>
              <a:miter lim="800000"/>
              <a:headEnd/>
              <a:tailEnd/>
            </a:ln>
            <a:effectLst/>
          </p:spPr>
          <p:txBody>
            <a:bodyPr wrap="square">
              <a:spAutoFit/>
            </a:bodyPr>
            <a:lstStyle/>
            <a:p>
              <a:pPr algn="ctr">
                <a:spcBef>
                  <a:spcPct val="50000"/>
                </a:spcBef>
                <a:defRPr/>
              </a:pPr>
              <a:r>
                <a:rPr lang="en-US" sz="800" dirty="0">
                  <a:solidFill>
                    <a:srgbClr val="FF0000"/>
                  </a:solidFill>
                  <a:effectLst>
                    <a:outerShdw blurRad="38100" dist="38100" dir="2700000" algn="tl">
                      <a:srgbClr val="000000"/>
                    </a:outerShdw>
                  </a:effectLst>
                  <a:latin typeface="Verdana" pitchFamily="34" charset="0"/>
                </a:rPr>
                <a:t>AFIS, CIS, RIF d</a:t>
              </a:r>
              <a:r>
                <a:rPr lang="lt-LT" sz="800" dirty="0" err="1">
                  <a:solidFill>
                    <a:srgbClr val="FF0000"/>
                  </a:solidFill>
                  <a:effectLst>
                    <a:outerShdw blurRad="38100" dist="38100" dir="2700000" algn="tl">
                      <a:srgbClr val="000000"/>
                    </a:outerShdw>
                  </a:effectLst>
                  <a:latin typeface="Verdana" pitchFamily="34" charset="0"/>
                </a:rPr>
                <a:t>uomenų</a:t>
              </a:r>
              <a:r>
                <a:rPr lang="lt-LT" sz="800" dirty="0">
                  <a:solidFill>
                    <a:srgbClr val="FF0000"/>
                  </a:solidFill>
                  <a:effectLst>
                    <a:outerShdw blurRad="38100" dist="38100" dir="2700000" algn="tl">
                      <a:srgbClr val="000000"/>
                    </a:outerShdw>
                  </a:effectLst>
                  <a:latin typeface="Verdana" pitchFamily="34" charset="0"/>
                </a:rPr>
                <a:t> bazės</a:t>
              </a:r>
              <a:endParaRPr lang="en-US" sz="800" dirty="0">
                <a:solidFill>
                  <a:srgbClr val="FF0000"/>
                </a:solidFill>
                <a:effectLst>
                  <a:outerShdw blurRad="38100" dist="38100" dir="2700000" algn="tl">
                    <a:srgbClr val="000000"/>
                  </a:outerShdw>
                </a:effectLst>
                <a:latin typeface="Verdana" pitchFamily="34" charset="0"/>
              </a:endParaRPr>
            </a:p>
          </p:txBody>
        </p:sp>
      </p:grpSp>
      <p:graphicFrame>
        <p:nvGraphicFramePr>
          <p:cNvPr id="26" name="Object 13"/>
          <p:cNvGraphicFramePr>
            <a:graphicFrameLocks noGrp="1" noChangeAspect="1"/>
          </p:cNvGraphicFramePr>
          <p:nvPr>
            <p:ph idx="1"/>
            <p:extLst>
              <p:ext uri="{D42A27DB-BD31-4B8C-83A1-F6EECF244321}">
                <p14:modId xmlns:p14="http://schemas.microsoft.com/office/powerpoint/2010/main" val="1517957016"/>
              </p:ext>
            </p:extLst>
          </p:nvPr>
        </p:nvGraphicFramePr>
        <p:xfrm>
          <a:off x="4673782" y="2516274"/>
          <a:ext cx="2790969" cy="2007051"/>
        </p:xfrm>
        <a:graphic>
          <a:graphicData uri="http://schemas.openxmlformats.org/presentationml/2006/ole">
            <mc:AlternateContent xmlns:mc="http://schemas.openxmlformats.org/markup-compatibility/2006">
              <mc:Choice xmlns:v="urn:schemas-microsoft-com:vml" Requires="v">
                <p:oleObj spid="_x0000_s3152" name="Visio" r:id="rId7" imgW="7120485" imgH="5332018" progId="Visio.Drawing.11">
                  <p:embed/>
                </p:oleObj>
              </mc:Choice>
              <mc:Fallback>
                <p:oleObj name="Visio" r:id="rId7" imgW="7120485" imgH="5332018" progId="Visio.Drawing.11">
                  <p:embed/>
                  <p:pic>
                    <p:nvPicPr>
                      <p:cNvPr id="8"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3782" y="2516274"/>
                        <a:ext cx="2790969" cy="2007051"/>
                      </a:xfrm>
                      <a:prstGeom prst="rect">
                        <a:avLst/>
                      </a:prstGeom>
                      <a:noFill/>
                      <a:ln>
                        <a:noFill/>
                      </a:ln>
                    </p:spPr>
                  </p:pic>
                </p:oleObj>
              </mc:Fallback>
            </mc:AlternateContent>
          </a:graphicData>
        </a:graphic>
      </p:graphicFrame>
      <p:pic>
        <p:nvPicPr>
          <p:cNvPr id="28" name="Picture 7" descr="image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6545" y="2590972"/>
            <a:ext cx="1265961" cy="90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 descr="3"/>
          <p:cNvPicPr>
            <a:picLocks noChangeArrowheads="1"/>
          </p:cNvPicPr>
          <p:nvPr/>
        </p:nvPicPr>
        <p:blipFill>
          <a:blip r:embed="rId10" cstate="print">
            <a:extLst>
              <a:ext uri="{28A0092B-C50C-407E-A947-70E740481C1C}">
                <a14:useLocalDpi xmlns:a14="http://schemas.microsoft.com/office/drawing/2010/main" val="0"/>
              </a:ext>
            </a:extLst>
          </a:blip>
          <a:srcRect b="3854"/>
          <a:stretch>
            <a:fillRect/>
          </a:stretch>
        </p:blipFill>
        <p:spPr bwMode="auto">
          <a:xfrm>
            <a:off x="7751668" y="2664011"/>
            <a:ext cx="1466977" cy="94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1"/>
          <p:cNvSpPr txBox="1">
            <a:spLocks noChangeArrowheads="1"/>
          </p:cNvSpPr>
          <p:nvPr/>
        </p:nvSpPr>
        <p:spPr bwMode="auto">
          <a:xfrm>
            <a:off x="4163410" y="2102915"/>
            <a:ext cx="3588258" cy="307777"/>
          </a:xfrm>
          <a:prstGeom prst="rect">
            <a:avLst/>
          </a:prstGeom>
          <a:noFill/>
          <a:ln w="9525">
            <a:noFill/>
            <a:miter lim="800000"/>
            <a:headEnd/>
            <a:tailEnd/>
          </a:ln>
          <a:effectLst/>
        </p:spPr>
        <p:txBody>
          <a:bodyPr>
            <a:spAutoFit/>
          </a:bodyPr>
          <a:lstStyle/>
          <a:p>
            <a:pPr algn="ctr">
              <a:spcBef>
                <a:spcPct val="50000"/>
              </a:spcBef>
              <a:defRPr/>
            </a:pPr>
            <a:r>
              <a:rPr lang="lt-LT" sz="1400" b="1" dirty="0">
                <a:solidFill>
                  <a:srgbClr val="00B050"/>
                </a:solidFill>
                <a:latin typeface="Verdana" pitchFamily="34" charset="0"/>
              </a:rPr>
              <a:t>„Intelektinės“ pajėgos</a:t>
            </a:r>
            <a:endParaRPr lang="en-GB" sz="1400" b="1" dirty="0">
              <a:solidFill>
                <a:srgbClr val="00B050"/>
              </a:solidFill>
              <a:latin typeface="Verdana" pitchFamily="34" charset="0"/>
            </a:endParaRPr>
          </a:p>
        </p:txBody>
      </p:sp>
      <p:pic>
        <p:nvPicPr>
          <p:cNvPr id="3" name="Paveikslėlis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201317" y="5096262"/>
            <a:ext cx="1782052" cy="1693181"/>
          </a:xfrm>
          <a:prstGeom prst="rect">
            <a:avLst/>
          </a:prstGeom>
        </p:spPr>
      </p:pic>
      <p:graphicFrame>
        <p:nvGraphicFramePr>
          <p:cNvPr id="32" name="Object 5"/>
          <p:cNvGraphicFramePr>
            <a:graphicFrameLocks/>
          </p:cNvGraphicFramePr>
          <p:nvPr>
            <p:extLst>
              <p:ext uri="{D42A27DB-BD31-4B8C-83A1-F6EECF244321}">
                <p14:modId xmlns:p14="http://schemas.microsoft.com/office/powerpoint/2010/main" val="1225646977"/>
              </p:ext>
            </p:extLst>
          </p:nvPr>
        </p:nvGraphicFramePr>
        <p:xfrm>
          <a:off x="41241" y="21476"/>
          <a:ext cx="1452694" cy="1664122"/>
        </p:xfrm>
        <a:graphic>
          <a:graphicData uri="http://schemas.openxmlformats.org/presentationml/2006/ole">
            <mc:AlternateContent xmlns:mc="http://schemas.openxmlformats.org/markup-compatibility/2006">
              <mc:Choice xmlns:v="urn:schemas-microsoft-com:vml" Requires="v">
                <p:oleObj spid="_x0000_s3153" name="Photo Editor Photo" r:id="rId12" imgW="1229765" imgH="1229765" progId="MSPhotoEd.3">
                  <p:embed/>
                </p:oleObj>
              </mc:Choice>
              <mc:Fallback>
                <p:oleObj name="Photo Editor Photo" r:id="rId12" imgW="1229765" imgH="1229765" progId="MSPhotoEd.3">
                  <p:embed/>
                  <p:pic>
                    <p:nvPicPr>
                      <p:cNvPr id="10" name="Object 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41" y="21476"/>
                        <a:ext cx="1452694" cy="166412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79750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uropos politini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69" y="3676261"/>
            <a:ext cx="9097347" cy="318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6478" y="-32782"/>
            <a:ext cx="12055522" cy="3447098"/>
          </a:xfrm>
          <a:prstGeom prst="rect">
            <a:avLst/>
          </a:prstGeom>
        </p:spPr>
        <p:txBody>
          <a:bodyPr wrap="square">
            <a:spAutoFit/>
          </a:bodyPr>
          <a:lstStyle/>
          <a:p>
            <a:pPr algn="ctr"/>
            <a:r>
              <a:rPr lang="lt-LT" sz="3200" b="1" i="0" u="none" strike="noStrike" baseline="0" dirty="0">
                <a:solidFill>
                  <a:schemeClr val="accent1">
                    <a:lumMod val="50000"/>
                  </a:schemeClr>
                </a:solidFill>
                <a:latin typeface="Times New Roman" panose="02020603050405020304" pitchFamily="18" charset="0"/>
              </a:rPr>
              <a:t>Muitinės paskirtis</a:t>
            </a:r>
          </a:p>
          <a:p>
            <a:pPr algn="just"/>
            <a:r>
              <a:rPr lang="lt-LT" sz="2000" b="1" dirty="0">
                <a:solidFill>
                  <a:srgbClr val="000000"/>
                </a:solidFill>
                <a:latin typeface="Times New Roman" panose="02020603050405020304" pitchFamily="18" charset="0"/>
              </a:rPr>
              <a:t>		</a:t>
            </a:r>
            <a:r>
              <a:rPr lang="lt-LT" b="1" dirty="0">
                <a:solidFill>
                  <a:srgbClr val="000000"/>
                </a:solidFill>
                <a:latin typeface="Times New Roman" panose="02020603050405020304" pitchFamily="18" charset="0"/>
              </a:rPr>
              <a:t>Muitinė visų pirma atsako už Sąjungos tarptautinės prekybos priežiūrą, tuo prisidėdama prie 		sąžiningos ir atviros prekybos skatinimo, vidaus rinkos išorės aspektų, bendrosios prekybos politikos ir 		kitų su prekyba susijusių  bendrųjų Sąjungos politikos sričių priemonių įgyvendinimo, taip pat prie 		visos tiekimo grandinės saugumo užtikrinimo. Muitinė įgyvendina priemones, kuriomis visų pirma siekiama: </a:t>
            </a:r>
          </a:p>
          <a:p>
            <a:pPr algn="just"/>
            <a:r>
              <a:rPr lang="lt-LT" b="1" dirty="0">
                <a:solidFill>
                  <a:srgbClr val="000000"/>
                </a:solidFill>
                <a:latin typeface="Times New Roman" panose="02020603050405020304" pitchFamily="18" charset="0"/>
              </a:rPr>
              <a:t>    a) apsaugoti Sąjungos ir jos valstybių narių finansinius interesus; </a:t>
            </a:r>
          </a:p>
          <a:p>
            <a:pPr algn="just"/>
            <a:r>
              <a:rPr lang="lt-LT" b="1" dirty="0">
                <a:solidFill>
                  <a:srgbClr val="000000"/>
                </a:solidFill>
                <a:latin typeface="Times New Roman" panose="02020603050405020304" pitchFamily="18" charset="0"/>
              </a:rPr>
              <a:t>    b) apsaugoti Sąjungą nuo nesąžiningos ir neteisėtos prekybos, kartu remiant teisėtą verslo veiklą; </a:t>
            </a:r>
          </a:p>
          <a:p>
            <a:pPr algn="just"/>
            <a:r>
              <a:rPr lang="lt-LT" b="1" dirty="0">
                <a:solidFill>
                  <a:srgbClr val="000000"/>
                </a:solidFill>
                <a:latin typeface="Times New Roman" panose="02020603050405020304" pitchFamily="18" charset="0"/>
              </a:rPr>
              <a:t>    c) užtikrinti Sąjungos ir jos gyventojų saugumą bei saugą, taip pat aplinkos apsaugą</a:t>
            </a:r>
            <a:r>
              <a:rPr lang="lt-LT" b="1">
                <a:solidFill>
                  <a:srgbClr val="000000"/>
                </a:solidFill>
                <a:latin typeface="Times New Roman" panose="02020603050405020304" pitchFamily="18" charset="0"/>
              </a:rPr>
              <a:t>, prireikus glaudžiai </a:t>
            </a:r>
            <a:r>
              <a:rPr lang="lt-LT" b="1" dirty="0">
                <a:solidFill>
                  <a:srgbClr val="000000"/>
                </a:solidFill>
                <a:latin typeface="Times New Roman" panose="02020603050405020304" pitchFamily="18" charset="0"/>
              </a:rPr>
              <a:t>bendradarbiaujant su kitomis valdžios institucijomis; </a:t>
            </a:r>
          </a:p>
          <a:p>
            <a:pPr algn="just"/>
            <a:r>
              <a:rPr lang="lt-LT" sz="2200" b="1" dirty="0">
                <a:solidFill>
                  <a:srgbClr val="000000"/>
                </a:solidFill>
                <a:latin typeface="Times New Roman" panose="02020603050405020304" pitchFamily="18" charset="0"/>
              </a:rPr>
              <a:t>   </a:t>
            </a:r>
            <a:r>
              <a:rPr lang="lt-LT" sz="2200" b="1" dirty="0">
                <a:solidFill>
                  <a:srgbClr val="C00000"/>
                </a:solidFill>
                <a:latin typeface="Times New Roman" panose="02020603050405020304" pitchFamily="18" charset="0"/>
              </a:rPr>
              <a:t>d) išlaikyti deramą pusiausvyrą tarp muitinio tikrinimo ir teisėtos prekybos palengvinimo</a:t>
            </a:r>
            <a:r>
              <a:rPr lang="lt-LT" sz="2200" dirty="0">
                <a:solidFill>
                  <a:srgbClr val="C00000"/>
                </a:solidFill>
                <a:latin typeface="Times New Roman" panose="02020603050405020304" pitchFamily="18" charset="0"/>
              </a:rPr>
              <a:t>. </a:t>
            </a:r>
            <a:endParaRPr lang="lt-LT" sz="2200" dirty="0">
              <a:solidFill>
                <a:srgbClr val="C00000"/>
              </a:solidFill>
            </a:endParaRPr>
          </a:p>
        </p:txBody>
      </p:sp>
      <p:pic>
        <p:nvPicPr>
          <p:cNvPr id="8" name="Paveikslėlis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3000" y="4927183"/>
            <a:ext cx="1909000" cy="1930818"/>
          </a:xfrm>
          <a:prstGeom prst="rect">
            <a:avLst/>
          </a:prstGeom>
        </p:spPr>
      </p:pic>
      <p:graphicFrame>
        <p:nvGraphicFramePr>
          <p:cNvPr id="9" name="Object 5"/>
          <p:cNvGraphicFramePr>
            <a:graphicFrameLocks/>
          </p:cNvGraphicFramePr>
          <p:nvPr>
            <p:extLst>
              <p:ext uri="{D42A27DB-BD31-4B8C-83A1-F6EECF244321}">
                <p14:modId xmlns:p14="http://schemas.microsoft.com/office/powerpoint/2010/main" val="208999289"/>
              </p:ext>
            </p:extLst>
          </p:nvPr>
        </p:nvGraphicFramePr>
        <p:xfrm>
          <a:off x="0" y="49198"/>
          <a:ext cx="1449726" cy="1641569"/>
        </p:xfrm>
        <a:graphic>
          <a:graphicData uri="http://schemas.openxmlformats.org/presentationml/2006/ole">
            <mc:AlternateContent xmlns:mc="http://schemas.openxmlformats.org/markup-compatibility/2006">
              <mc:Choice xmlns:v="urn:schemas-microsoft-com:vml" Requires="v">
                <p:oleObj spid="_x0000_s4125" name="Photo Editor Photo" r:id="rId5" imgW="1229765" imgH="1229765" progId="MSPhotoEd.3">
                  <p:embed/>
                </p:oleObj>
              </mc:Choice>
              <mc:Fallback>
                <p:oleObj name="Photo Editor Photo" r:id="rId5" imgW="1229765" imgH="1229765" progId="MSPhotoEd.3">
                  <p:embed/>
                  <p:pic>
                    <p:nvPicPr>
                      <p:cNvPr id="1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198"/>
                        <a:ext cx="1449726" cy="164156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917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61AB717-96C8-4F63-B365-8F5D0632DBE9}"/>
              </a:ext>
            </a:extLst>
          </p:cNvPr>
          <p:cNvSpPr>
            <a:spLocks noGrp="1"/>
          </p:cNvSpPr>
          <p:nvPr>
            <p:ph type="title"/>
          </p:nvPr>
        </p:nvSpPr>
        <p:spPr>
          <a:xfrm>
            <a:off x="2362201" y="320189"/>
            <a:ext cx="3671887" cy="369332"/>
          </a:xfrm>
          <a:prstGeom prst="rect">
            <a:avLst/>
          </a:prstGeom>
        </p:spPr>
        <p:txBody>
          <a:bodyPr wrap="square">
            <a:spAutoFit/>
          </a:bodyPr>
          <a:lstStyle/>
          <a:p>
            <a:pPr algn="l" eaLnBrk="1" hangingPunct="1">
              <a:spcBef>
                <a:spcPct val="0"/>
              </a:spcBef>
            </a:pPr>
            <a:r>
              <a:rPr lang="lt-LT" altLang="lt-LT" sz="2000" i="1" dirty="0">
                <a:solidFill>
                  <a:schemeClr val="accent3">
                    <a:lumMod val="50000"/>
                  </a:schemeClr>
                </a:solidFill>
                <a:effectLst>
                  <a:outerShdw blurRad="38100" dist="38100" dir="2700000" algn="tl">
                    <a:srgbClr val="000000">
                      <a:alpha val="43137"/>
                    </a:srgbClr>
                  </a:outerShdw>
                </a:effectLst>
                <a:cs typeface="Times New Roman" panose="02020603050405020304" pitchFamily="18" charset="0"/>
              </a:rPr>
              <a:t>PAŽANGUMO ĮVERITINIMAS (I)</a:t>
            </a:r>
            <a:endParaRPr lang="en-US" altLang="lt-LT" sz="2000" i="1" dirty="0">
              <a:solidFill>
                <a:schemeClr val="accent3">
                  <a:lumMod val="50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9" name="Paveikslėlis 8">
            <a:extLst>
              <a:ext uri="{FF2B5EF4-FFF2-40B4-BE49-F238E27FC236}">
                <a16:creationId xmlns:a16="http://schemas.microsoft.com/office/drawing/2014/main" id="{56CA7288-4C31-43AD-AA07-D2328FC62E83}"/>
              </a:ext>
            </a:extLst>
          </p:cNvPr>
          <p:cNvPicPr>
            <a:picLocks noChangeAspect="1"/>
          </p:cNvPicPr>
          <p:nvPr/>
        </p:nvPicPr>
        <p:blipFill>
          <a:blip r:embed="rId3"/>
          <a:stretch>
            <a:fillRect/>
          </a:stretch>
        </p:blipFill>
        <p:spPr>
          <a:xfrm>
            <a:off x="2122045" y="2514600"/>
            <a:ext cx="8048526" cy="3505200"/>
          </a:xfrm>
          <a:prstGeom prst="rect">
            <a:avLst/>
          </a:prstGeom>
        </p:spPr>
      </p:pic>
      <p:sp>
        <p:nvSpPr>
          <p:cNvPr id="13" name="Stačiakampis 12">
            <a:extLst>
              <a:ext uri="{FF2B5EF4-FFF2-40B4-BE49-F238E27FC236}">
                <a16:creationId xmlns:a16="http://schemas.microsoft.com/office/drawing/2014/main" id="{1575507A-96A7-4082-AE0A-F5D3C389D2F3}"/>
              </a:ext>
            </a:extLst>
          </p:cNvPr>
          <p:cNvSpPr/>
          <p:nvPr/>
        </p:nvSpPr>
        <p:spPr>
          <a:xfrm>
            <a:off x="2053577" y="990601"/>
            <a:ext cx="8131283" cy="1384995"/>
          </a:xfrm>
          <a:prstGeom prst="rect">
            <a:avLst/>
          </a:prstGeom>
        </p:spPr>
        <p:txBody>
          <a:bodyPr wrap="square">
            <a:spAutoFit/>
          </a:bodyPr>
          <a:lstStyle/>
          <a:p>
            <a:pPr algn="just"/>
            <a:r>
              <a:rPr lang="lt-LT" sz="2800" b="1" dirty="0">
                <a:solidFill>
                  <a:schemeClr val="accent3">
                    <a:lumMod val="50000"/>
                  </a:schemeClr>
                </a:solidFill>
                <a:effectLst>
                  <a:outerShdw blurRad="38100" dist="38100" dir="2700000" algn="tl">
                    <a:srgbClr val="000000">
                      <a:alpha val="43137"/>
                    </a:srgbClr>
                  </a:outerShdw>
                </a:effectLst>
                <a:latin typeface="+mj-lt"/>
              </a:rPr>
              <a:t>Tarp 56 reitinguotų ūkio subjektų priežiūrą atliekančių institucijų Muitinės departamentas prie Lietuvos Respublikos finansų ministerijos 4-oje vietoje.</a:t>
            </a:r>
          </a:p>
        </p:txBody>
      </p:sp>
      <p:pic>
        <p:nvPicPr>
          <p:cNvPr id="6" name="Paveikslėli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9913" y="4918980"/>
            <a:ext cx="1962087" cy="1939020"/>
          </a:xfrm>
          <a:prstGeom prst="rect">
            <a:avLst/>
          </a:prstGeom>
        </p:spPr>
      </p:pic>
      <p:graphicFrame>
        <p:nvGraphicFramePr>
          <p:cNvPr id="7" name="Object 5"/>
          <p:cNvGraphicFramePr>
            <a:graphicFrameLocks/>
          </p:cNvGraphicFramePr>
          <p:nvPr>
            <p:extLst>
              <p:ext uri="{D42A27DB-BD31-4B8C-83A1-F6EECF244321}">
                <p14:modId xmlns:p14="http://schemas.microsoft.com/office/powerpoint/2010/main" val="2239626019"/>
              </p:ext>
            </p:extLst>
          </p:nvPr>
        </p:nvGraphicFramePr>
        <p:xfrm>
          <a:off x="105779" y="191277"/>
          <a:ext cx="1443104" cy="1740159"/>
        </p:xfrm>
        <a:graphic>
          <a:graphicData uri="http://schemas.openxmlformats.org/presentationml/2006/ole">
            <mc:AlternateContent xmlns:mc="http://schemas.openxmlformats.org/markup-compatibility/2006">
              <mc:Choice xmlns:v="urn:schemas-microsoft-com:vml" Requires="v">
                <p:oleObj spid="_x0000_s5149" name="Photo Editor Photo" r:id="rId5" imgW="1229765" imgH="1229765" progId="MSPhotoEd.3">
                  <p:embed/>
                </p:oleObj>
              </mc:Choice>
              <mc:Fallback>
                <p:oleObj name="Photo Editor Photo" r:id="rId5" imgW="1229765" imgH="1229765" progId="MSPhotoEd.3">
                  <p:embed/>
                  <p:pic>
                    <p:nvPicPr>
                      <p:cNvPr id="1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79" y="191277"/>
                        <a:ext cx="1443104" cy="174015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9518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F6A03259-5F3B-4D71-9F12-137889EF39BB}"/>
              </a:ext>
            </a:extLst>
          </p:cNvPr>
          <p:cNvSpPr>
            <a:spLocks noGrp="1"/>
          </p:cNvSpPr>
          <p:nvPr>
            <p:ph idx="1"/>
          </p:nvPr>
        </p:nvSpPr>
        <p:spPr>
          <a:xfrm>
            <a:off x="1962386" y="1409700"/>
            <a:ext cx="8382000" cy="4038600"/>
          </a:xfrm>
        </p:spPr>
        <p:txBody>
          <a:bodyPr/>
          <a:lstStyle/>
          <a:p>
            <a:pPr marL="628650" indent="-628650">
              <a:buFont typeface="Wingdings" panose="05000000000000000000" pitchFamily="2" charset="2"/>
              <a:buChar char="ü"/>
            </a:pPr>
            <a:r>
              <a:rPr lang="lt-LT" sz="3000" i="1" dirty="0">
                <a:solidFill>
                  <a:schemeClr val="accent3">
                    <a:lumMod val="75000"/>
                  </a:schemeClr>
                </a:solidFill>
              </a:rPr>
              <a:t>Institucijos veiklos rodiklių srityje</a:t>
            </a:r>
          </a:p>
          <a:p>
            <a:pPr marL="628650" indent="-628650">
              <a:buFont typeface="Wingdings" panose="05000000000000000000" pitchFamily="2" charset="2"/>
              <a:buChar char="ü"/>
            </a:pPr>
            <a:r>
              <a:rPr lang="lt-LT" sz="3000" i="1" dirty="0">
                <a:solidFill>
                  <a:schemeClr val="accent3">
                    <a:lumMod val="75000"/>
                  </a:schemeClr>
                </a:solidFill>
              </a:rPr>
              <a:t>Kontrolinių klausimynų rengimo ir taikymo srityje</a:t>
            </a:r>
          </a:p>
          <a:p>
            <a:pPr marL="628650" indent="-628650">
              <a:buFont typeface="Wingdings" panose="05000000000000000000" pitchFamily="2" charset="2"/>
              <a:buChar char="ü"/>
            </a:pPr>
            <a:r>
              <a:rPr lang="lt-LT" sz="3000" i="1" dirty="0">
                <a:solidFill>
                  <a:schemeClr val="accent3">
                    <a:lumMod val="75000"/>
                  </a:schemeClr>
                </a:solidFill>
              </a:rPr>
              <a:t>Konsultavimo srityje</a:t>
            </a:r>
          </a:p>
          <a:p>
            <a:pPr marL="628650" indent="-628650">
              <a:buFont typeface="Wingdings" panose="05000000000000000000" pitchFamily="2" charset="2"/>
              <a:buChar char="ü"/>
            </a:pPr>
            <a:r>
              <a:rPr lang="lt-LT" sz="3000" i="1" dirty="0">
                <a:solidFill>
                  <a:schemeClr val="accent3">
                    <a:lumMod val="75000"/>
                  </a:schemeClr>
                </a:solidFill>
              </a:rPr>
              <a:t>Privalomos informacijos pateikimo srityje</a:t>
            </a:r>
          </a:p>
          <a:p>
            <a:pPr marL="628650" indent="-628650">
              <a:buFont typeface="Wingdings" panose="05000000000000000000" pitchFamily="2" charset="2"/>
              <a:buChar char="ü"/>
            </a:pPr>
            <a:r>
              <a:rPr lang="lt-LT" sz="3000" i="1" dirty="0">
                <a:solidFill>
                  <a:schemeClr val="accent3">
                    <a:lumMod val="75000"/>
                  </a:schemeClr>
                </a:solidFill>
              </a:rPr>
              <a:t>„Verslo naujoko“ statuso taikymo srityje</a:t>
            </a:r>
          </a:p>
          <a:p>
            <a:pPr marL="628650" indent="-628650">
              <a:buFont typeface="Wingdings" panose="05000000000000000000" pitchFamily="2" charset="2"/>
              <a:buChar char="ü"/>
            </a:pPr>
            <a:r>
              <a:rPr lang="lt-LT" sz="3000" i="1" dirty="0">
                <a:solidFill>
                  <a:schemeClr val="accent3">
                    <a:lumMod val="75000"/>
                  </a:schemeClr>
                </a:solidFill>
              </a:rPr>
              <a:t>Mažareikšmiškumo srityje</a:t>
            </a:r>
          </a:p>
          <a:p>
            <a:pPr marL="628650" indent="-628650">
              <a:buFont typeface="Wingdings" panose="05000000000000000000" pitchFamily="2" charset="2"/>
              <a:buChar char="ü"/>
            </a:pPr>
            <a:r>
              <a:rPr lang="lt-LT" sz="3000" i="1" dirty="0">
                <a:solidFill>
                  <a:schemeClr val="accent3">
                    <a:lumMod val="75000"/>
                  </a:schemeClr>
                </a:solidFill>
              </a:rPr>
              <a:t>Grįžtamojo ryšio srityje</a:t>
            </a:r>
          </a:p>
        </p:txBody>
      </p:sp>
      <p:sp>
        <p:nvSpPr>
          <p:cNvPr id="4" name="Rectangle 1">
            <a:extLst>
              <a:ext uri="{FF2B5EF4-FFF2-40B4-BE49-F238E27FC236}">
                <a16:creationId xmlns:a16="http://schemas.microsoft.com/office/drawing/2014/main" id="{DF70E2B4-4EEB-4FB7-A2C2-F2E76AD929D3}"/>
              </a:ext>
            </a:extLst>
          </p:cNvPr>
          <p:cNvSpPr>
            <a:spLocks noGrp="1"/>
          </p:cNvSpPr>
          <p:nvPr>
            <p:ph type="title"/>
          </p:nvPr>
        </p:nvSpPr>
        <p:spPr>
          <a:xfrm>
            <a:off x="2424114" y="313132"/>
            <a:ext cx="3671887" cy="369332"/>
          </a:xfrm>
          <a:prstGeom prst="rect">
            <a:avLst/>
          </a:prstGeom>
        </p:spPr>
        <p:txBody>
          <a:bodyPr wrap="square">
            <a:spAutoFit/>
          </a:bodyPr>
          <a:lstStyle/>
          <a:p>
            <a:pPr algn="l" eaLnBrk="1" hangingPunct="1">
              <a:spcBef>
                <a:spcPct val="0"/>
              </a:spcBef>
            </a:pPr>
            <a:r>
              <a:rPr lang="lt-LT" altLang="lt-LT" sz="2000" i="1" dirty="0">
                <a:solidFill>
                  <a:schemeClr val="accent3">
                    <a:lumMod val="50000"/>
                  </a:schemeClr>
                </a:solidFill>
                <a:effectLst>
                  <a:outerShdw blurRad="38100" dist="38100" dir="2700000" algn="tl">
                    <a:srgbClr val="000000">
                      <a:alpha val="43137"/>
                    </a:srgbClr>
                  </a:outerShdw>
                </a:effectLst>
                <a:cs typeface="Times New Roman" panose="02020603050405020304" pitchFamily="18" charset="0"/>
              </a:rPr>
              <a:t>GERINIMO GALIMYBĖS</a:t>
            </a:r>
            <a:endParaRPr lang="en-US" altLang="lt-LT" sz="2000" i="1" dirty="0">
              <a:solidFill>
                <a:schemeClr val="accent3">
                  <a:lumMod val="50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6" name="Paveikslėli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914" y="4779601"/>
            <a:ext cx="2158086" cy="2078399"/>
          </a:xfrm>
          <a:prstGeom prst="rect">
            <a:avLst/>
          </a:prstGeom>
        </p:spPr>
      </p:pic>
      <p:graphicFrame>
        <p:nvGraphicFramePr>
          <p:cNvPr id="7" name="Object 5"/>
          <p:cNvGraphicFramePr>
            <a:graphicFrameLocks/>
          </p:cNvGraphicFramePr>
          <p:nvPr>
            <p:extLst>
              <p:ext uri="{D42A27DB-BD31-4B8C-83A1-F6EECF244321}">
                <p14:modId xmlns:p14="http://schemas.microsoft.com/office/powerpoint/2010/main" val="2104885838"/>
              </p:ext>
            </p:extLst>
          </p:nvPr>
        </p:nvGraphicFramePr>
        <p:xfrm>
          <a:off x="174114" y="177800"/>
          <a:ext cx="1477404" cy="1501710"/>
        </p:xfrm>
        <a:graphic>
          <a:graphicData uri="http://schemas.openxmlformats.org/presentationml/2006/ole">
            <mc:AlternateContent xmlns:mc="http://schemas.openxmlformats.org/markup-compatibility/2006">
              <mc:Choice xmlns:v="urn:schemas-microsoft-com:vml" Requires="v">
                <p:oleObj spid="_x0000_s6173" name="Photo Editor Photo" r:id="rId4" imgW="1229765" imgH="1229765" progId="MSPhotoEd.3">
                  <p:embed/>
                </p:oleObj>
              </mc:Choice>
              <mc:Fallback>
                <p:oleObj name="Photo Editor Photo" r:id="rId4" imgW="1229765" imgH="1229765" progId="MSPhotoEd.3">
                  <p:embed/>
                  <p:pic>
                    <p:nvPicPr>
                      <p:cNvPr id="1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114" y="177800"/>
                        <a:ext cx="1477404" cy="150171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83819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83</Words>
  <Application>Microsoft Office PowerPoint</Application>
  <PresentationFormat>Plačiaekranė</PresentationFormat>
  <Paragraphs>21</Paragraphs>
  <Slides>4</Slides>
  <Notes>0</Notes>
  <HiddenSlides>0</HiddenSlides>
  <MMClips>0</MMClips>
  <ScaleCrop>false</ScaleCrop>
  <HeadingPairs>
    <vt:vector size="8" baseType="variant">
      <vt:variant>
        <vt:lpstr>Naudojami šriftai</vt:lpstr>
      </vt:variant>
      <vt:variant>
        <vt:i4>6</vt:i4>
      </vt:variant>
      <vt:variant>
        <vt:lpstr>Tema</vt:lpstr>
      </vt:variant>
      <vt:variant>
        <vt:i4>1</vt:i4>
      </vt:variant>
      <vt:variant>
        <vt:lpstr>Įdėtosios OLE paslaugos</vt:lpstr>
      </vt:variant>
      <vt:variant>
        <vt:i4>2</vt:i4>
      </vt:variant>
      <vt:variant>
        <vt:lpstr>Skaidrių pavadinimai</vt:lpstr>
      </vt:variant>
      <vt:variant>
        <vt:i4>4</vt:i4>
      </vt:variant>
    </vt:vector>
  </HeadingPairs>
  <TitlesOfParts>
    <vt:vector size="13" baseType="lpstr">
      <vt:lpstr>Arial</vt:lpstr>
      <vt:lpstr>Calibri</vt:lpstr>
      <vt:lpstr>Calibri Light</vt:lpstr>
      <vt:lpstr>Times New Roman</vt:lpstr>
      <vt:lpstr>Verdana</vt:lpstr>
      <vt:lpstr>Wingdings</vt:lpstr>
      <vt:lpstr>Office Theme</vt:lpstr>
      <vt:lpstr>Visio</vt:lpstr>
      <vt:lpstr>Photo Editor Photo</vt:lpstr>
      <vt:lpstr>„PowerPoint“ pateiktis</vt:lpstr>
      <vt:lpstr>„PowerPoint“ pateiktis</vt:lpstr>
      <vt:lpstr>PAŽANGUMO ĮVERITINIMAS (I)</vt:lpstr>
      <vt:lpstr>GERINIMO GALIMYBĖS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dc:creator>
  <cp:lastModifiedBy>Jonas Miškinis</cp:lastModifiedBy>
  <cp:revision>41</cp:revision>
  <dcterms:created xsi:type="dcterms:W3CDTF">2019-01-27T06:30:32Z</dcterms:created>
  <dcterms:modified xsi:type="dcterms:W3CDTF">2019-01-28T07:24:23Z</dcterms:modified>
</cp:coreProperties>
</file>