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theme/themeOverride6.xml" ContentType="application/vnd.openxmlformats-officedocument.themeOverride+xml"/>
  <Override PartName="/ppt/charts/chart10.xml" ContentType="application/vnd.openxmlformats-officedocument.drawingml.chart+xml"/>
  <Override PartName="/ppt/theme/themeOverride7.xml" ContentType="application/vnd.openxmlformats-officedocument.themeOverride+xml"/>
  <Override PartName="/ppt/charts/chart11.xml" ContentType="application/vnd.openxmlformats-officedocument.drawingml.chart+xml"/>
  <Override PartName="/ppt/theme/themeOverride8.xml" ContentType="application/vnd.openxmlformats-officedocument.themeOverride+xml"/>
  <Override PartName="/ppt/charts/chart12.xml" ContentType="application/vnd.openxmlformats-officedocument.drawingml.chart+xml"/>
  <Override PartName="/ppt/theme/themeOverride9.xml" ContentType="application/vnd.openxmlformats-officedocument.themeOverride+xml"/>
  <Override PartName="/ppt/charts/chart13.xml" ContentType="application/vnd.openxmlformats-officedocument.drawingml.chart+xml"/>
  <Override PartName="/ppt/theme/themeOverride10.xml" ContentType="application/vnd.openxmlformats-officedocument.themeOverr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theme/themeOverride11.xml" ContentType="application/vnd.openxmlformats-officedocument.themeOverride+xml"/>
  <Override PartName="/ppt/charts/chart17.xml" ContentType="application/vnd.openxmlformats-officedocument.drawingml.chart+xml"/>
  <Override PartName="/ppt/theme/themeOverride12.xml" ContentType="application/vnd.openxmlformats-officedocument.themeOverr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theme/themeOverride13.xml" ContentType="application/vnd.openxmlformats-officedocument.themeOverr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theme/themeOverride14.xml" ContentType="application/vnd.openxmlformats-officedocument.themeOverride+xml"/>
  <Override PartName="/ppt/charts/chart24.xml" ContentType="application/vnd.openxmlformats-officedocument.drawingml.chart+xml"/>
  <Override PartName="/ppt/theme/themeOverride15.xml" ContentType="application/vnd.openxmlformats-officedocument.themeOverride+xml"/>
  <Override PartName="/ppt/charts/chart2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99" r:id="rId2"/>
    <p:sldId id="308" r:id="rId3"/>
    <p:sldId id="320" r:id="rId4"/>
    <p:sldId id="319" r:id="rId5"/>
    <p:sldId id="321" r:id="rId6"/>
    <p:sldId id="314" r:id="rId7"/>
    <p:sldId id="306" r:id="rId8"/>
    <p:sldId id="304" r:id="rId9"/>
    <p:sldId id="305" r:id="rId10"/>
    <p:sldId id="322" r:id="rId11"/>
    <p:sldId id="323" r:id="rId12"/>
    <p:sldId id="324" r:id="rId13"/>
    <p:sldId id="332" r:id="rId14"/>
    <p:sldId id="325" r:id="rId15"/>
    <p:sldId id="326" r:id="rId16"/>
    <p:sldId id="330" r:id="rId17"/>
    <p:sldId id="331" r:id="rId18"/>
    <p:sldId id="333" r:id="rId19"/>
    <p:sldId id="334" r:id="rId20"/>
    <p:sldId id="335" r:id="rId21"/>
    <p:sldId id="336" r:id="rId22"/>
    <p:sldId id="352" r:id="rId23"/>
    <p:sldId id="353" r:id="rId24"/>
    <p:sldId id="337" r:id="rId25"/>
    <p:sldId id="338" r:id="rId26"/>
    <p:sldId id="339" r:id="rId27"/>
    <p:sldId id="340" r:id="rId28"/>
    <p:sldId id="256" r:id="rId29"/>
    <p:sldId id="257" r:id="rId30"/>
    <p:sldId id="258" r:id="rId31"/>
    <p:sldId id="265" r:id="rId32"/>
    <p:sldId id="266" r:id="rId33"/>
    <p:sldId id="267" r:id="rId34"/>
    <p:sldId id="351" r:id="rId35"/>
    <p:sldId id="302" r:id="rId36"/>
  </p:sldIdLst>
  <p:sldSz cx="9144000" cy="6858000" type="screen4x3"/>
  <p:notesSz cx="6781800" cy="9926638"/>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4660"/>
  </p:normalViewPr>
  <p:slideViewPr>
    <p:cSldViewPr>
      <p:cViewPr varScale="1">
        <p:scale>
          <a:sx n="101" d="100"/>
          <a:sy n="101" d="100"/>
        </p:scale>
        <p:origin x="55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https://lrmuitine-my.sharepoint.com/personal/vl0795_lrmuitine_lt/Documents/Prezentacijos/2018-03-05/duomenys%20dovilei.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C:\Users\MD0277\Desktop\IM,%20EK%20&#303;forminimo%20laikai%202019-01,02.xlsx" TargetMode="External"/><Relationship Id="rId1" Type="http://schemas.openxmlformats.org/officeDocument/2006/relationships/themeOverride" Target="../theme/themeOverride7.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MD0277\Desktop\IM,%20EK%20&#303;forminimo%20laikai%202019-01,02.xlsx" TargetMode="External"/><Relationship Id="rId1" Type="http://schemas.openxmlformats.org/officeDocument/2006/relationships/themeOverride" Target="../theme/themeOverride8.xml"/></Relationships>
</file>

<file path=ppt/charts/_rels/chart12.xml.rels><?xml version="1.0" encoding="UTF-8" standalone="yes"?>
<Relationships xmlns="http://schemas.openxmlformats.org/package/2006/relationships"><Relationship Id="rId2" Type="http://schemas.openxmlformats.org/officeDocument/2006/relationships/oleObject" Target="file:///D:\Centralizuota\L.&#381;labiui\&#302;forminimo%20trukm&#279;s%20(m&#279;nesio%20padieniui)\2019-01\IM,%20EK%20&#303;forminimo%20laikai%202018-12%20ir%20palyginimas%202017%2009-12%20ir%202018%2001-12%20(LMDS).xlsx" TargetMode="External"/><Relationship Id="rId1" Type="http://schemas.openxmlformats.org/officeDocument/2006/relationships/themeOverride" Target="../theme/themeOverride9.xml"/></Relationships>
</file>

<file path=ppt/charts/_rels/chart13.xml.rels><?xml version="1.0" encoding="UTF-8" standalone="yes"?>
<Relationships xmlns="http://schemas.openxmlformats.org/package/2006/relationships"><Relationship Id="rId2" Type="http://schemas.openxmlformats.org/officeDocument/2006/relationships/oleObject" Target="file:///D:\Centralizuota\L.&#381;labiui\&#302;forminimo%20trukm&#279;s%20(m&#279;nesio%20padieniui)\2019-01\IM,%20EK%20&#303;forminimo%20laikai%202018-12%20ir%20palyginimas%202017%2009-12%20ir%202018%2001-12%20(LMDS).xlsx" TargetMode="External"/><Relationship Id="rId1" Type="http://schemas.openxmlformats.org/officeDocument/2006/relationships/themeOverride" Target="../theme/themeOverride10.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16.xml.rels><?xml version="1.0" encoding="UTF-8" standalone="yes"?>
<Relationships xmlns="http://schemas.openxmlformats.org/package/2006/relationships"><Relationship Id="rId2" Type="http://schemas.openxmlformats.org/officeDocument/2006/relationships/oleObject" Target="file:///D:\Centralizuota\L.&#381;labiui\&#302;forminimo%20trukm&#279;s%20(m&#279;nesio%20padieniui)\2019-01\IM,%20EK%20&#303;forminimo%20laikai%202018-12%20ir%20palyginimas%202017%2009-12%20ir%202018%2001-12%20(LMDS).xlsx" TargetMode="External"/><Relationship Id="rId1" Type="http://schemas.openxmlformats.org/officeDocument/2006/relationships/themeOverride" Target="../theme/themeOverride11.xml"/></Relationships>
</file>

<file path=ppt/charts/_rels/chart17.xml.rels><?xml version="1.0" encoding="UTF-8" standalone="yes"?>
<Relationships xmlns="http://schemas.openxmlformats.org/package/2006/relationships"><Relationship Id="rId2" Type="http://schemas.openxmlformats.org/officeDocument/2006/relationships/oleObject" Target="file:///D:\Centralizuota\L.&#381;labiui\&#302;forminimo%20trukm&#279;s%20(m&#279;nesio%20padieniui)\2019-01\IM,%20EK%20&#303;forminimo%20laikai%202018-12%20ir%20palyginimas%202017%2009-12%20ir%202018%2001-12%20(LMDS).xlsx" TargetMode="External"/><Relationship Id="rId1" Type="http://schemas.openxmlformats.org/officeDocument/2006/relationships/themeOverride" Target="../theme/themeOverride12.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3.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4.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5.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image" Target="../media/image13.jpeg"/></Relationships>
</file>

<file path=ppt/charts/_rels/chart4.xml.rels><?xml version="1.0" encoding="UTF-8" standalone="yes"?>
<Relationships xmlns="http://schemas.openxmlformats.org/package/2006/relationships"><Relationship Id="rId3" Type="http://schemas.openxmlformats.org/officeDocument/2006/relationships/oleObject" Target="file:///C:\Users\MD0208\Documents\muitine\Laidumas\PAZYMOS\2019-02-27\Book2.xlsx" TargetMode="External"/><Relationship Id="rId2" Type="http://schemas.openxmlformats.org/officeDocument/2006/relationships/image" Target="../media/image13.jpeg"/><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file:///C:\Users\MD0277\Desktop\IM,%20EK%20&#303;forminimo%20laikai%202019-01,02.xlsx"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oleObject" Target="file:///C:\Users\MD0277\Desktop\IM,%20EK%20&#303;forminimo%20laikai%202019-01,02.xlsx" TargetMode="External"/><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oleObject" Target="file:///C:\Users\MD0277\Desktop\IM,%20EK%20&#303;forminimo%20laikai%202019-01,02.xlsx" TargetMode="External"/><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1" Type="http://schemas.openxmlformats.org/officeDocument/2006/relationships/oleObject" Target="file:///C:\Users\MD0277\Desktop\IM,%20EK%20&#303;forminimo%20laikai%202019-01,02.xlsx" TargetMode="External"/></Relationships>
</file>

<file path=ppt/charts/_rels/chart9.xml.rels><?xml version="1.0" encoding="UTF-8" standalone="yes"?>
<Relationships xmlns="http://schemas.openxmlformats.org/package/2006/relationships"><Relationship Id="rId2" Type="http://schemas.openxmlformats.org/officeDocument/2006/relationships/oleObject" Target="file:///C:\Users\MD0277\Desktop\IM,%20EK%20&#303;forminimo%20laikai%202019-01,02.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'[duomenys dovilei.xlsx]Viso'!$A$2</c:f>
              <c:strCache>
                <c:ptCount val="1"/>
                <c:pt idx="0">
                  <c:v>Lavoriškių kelio postas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'[duomenys dovilei.xlsx]Viso'!$C$1:$P$1</c:f>
              <c:numCache>
                <c:formatCode>mmm\-yy</c:formatCode>
                <c:ptCount val="14"/>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numCache>
            </c:numRef>
          </c:cat>
          <c:val>
            <c:numRef>
              <c:f>'[duomenys dovilei.xlsx]Viso'!$C$2:$P$2</c:f>
              <c:numCache>
                <c:formatCode>General</c:formatCode>
                <c:ptCount val="14"/>
                <c:pt idx="0">
                  <c:v>48</c:v>
                </c:pt>
                <c:pt idx="1">
                  <c:v>49</c:v>
                </c:pt>
                <c:pt idx="2">
                  <c:v>69</c:v>
                </c:pt>
                <c:pt idx="3">
                  <c:v>56</c:v>
                </c:pt>
                <c:pt idx="4">
                  <c:v>42</c:v>
                </c:pt>
                <c:pt idx="5">
                  <c:v>40</c:v>
                </c:pt>
                <c:pt idx="6">
                  <c:v>37</c:v>
                </c:pt>
                <c:pt idx="7">
                  <c:v>31</c:v>
                </c:pt>
                <c:pt idx="8">
                  <c:v>36</c:v>
                </c:pt>
                <c:pt idx="9">
                  <c:v>36</c:v>
                </c:pt>
                <c:pt idx="10">
                  <c:v>52</c:v>
                </c:pt>
                <c:pt idx="11">
                  <c:v>41</c:v>
                </c:pt>
                <c:pt idx="12">
                  <c:v>45</c:v>
                </c:pt>
                <c:pt idx="13">
                  <c:v>88</c:v>
                </c:pt>
              </c:numCache>
            </c:numRef>
          </c:val>
          <c:extLst>
            <c:ext xmlns:c16="http://schemas.microsoft.com/office/drawing/2014/chart" uri="{C3380CC4-5D6E-409C-BE32-E72D297353CC}">
              <c16:uniqueId val="{00000000-E7B3-4ABB-A90C-EF6FC556F6BA}"/>
            </c:ext>
          </c:extLst>
        </c:ser>
        <c:ser>
          <c:idx val="1"/>
          <c:order val="1"/>
          <c:tx>
            <c:strRef>
              <c:f>'[duomenys dovilei.xlsx]Viso'!$A$3</c:f>
              <c:strCache>
                <c:ptCount val="1"/>
                <c:pt idx="0">
                  <c:v>Medininkų kelio postas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'[duomenys dovilei.xlsx]Viso'!$C$1:$P$1</c:f>
              <c:numCache>
                <c:formatCode>mmm\-yy</c:formatCode>
                <c:ptCount val="14"/>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numCache>
            </c:numRef>
          </c:cat>
          <c:val>
            <c:numRef>
              <c:f>'[duomenys dovilei.xlsx]Viso'!$C$3:$P$3</c:f>
              <c:numCache>
                <c:formatCode>General</c:formatCode>
                <c:ptCount val="14"/>
                <c:pt idx="0">
                  <c:v>71</c:v>
                </c:pt>
                <c:pt idx="1">
                  <c:v>63</c:v>
                </c:pt>
                <c:pt idx="2">
                  <c:v>72</c:v>
                </c:pt>
                <c:pt idx="3">
                  <c:v>83</c:v>
                </c:pt>
                <c:pt idx="4">
                  <c:v>90</c:v>
                </c:pt>
                <c:pt idx="5">
                  <c:v>130</c:v>
                </c:pt>
                <c:pt idx="6">
                  <c:v>108</c:v>
                </c:pt>
                <c:pt idx="7">
                  <c:v>81</c:v>
                </c:pt>
                <c:pt idx="8">
                  <c:v>78</c:v>
                </c:pt>
                <c:pt idx="9">
                  <c:v>108</c:v>
                </c:pt>
                <c:pt idx="10">
                  <c:v>107</c:v>
                </c:pt>
                <c:pt idx="11">
                  <c:v>101</c:v>
                </c:pt>
                <c:pt idx="12">
                  <c:v>162</c:v>
                </c:pt>
                <c:pt idx="13">
                  <c:v>198</c:v>
                </c:pt>
              </c:numCache>
            </c:numRef>
          </c:val>
          <c:extLst>
            <c:ext xmlns:c16="http://schemas.microsoft.com/office/drawing/2014/chart" uri="{C3380CC4-5D6E-409C-BE32-E72D297353CC}">
              <c16:uniqueId val="{00000001-E7B3-4ABB-A90C-EF6FC556F6BA}"/>
            </c:ext>
          </c:extLst>
        </c:ser>
        <c:ser>
          <c:idx val="2"/>
          <c:order val="2"/>
          <c:tx>
            <c:strRef>
              <c:f>'[duomenys dovilei.xlsx]Viso'!$A$4</c:f>
              <c:strCache>
                <c:ptCount val="1"/>
                <c:pt idx="0">
                  <c:v>Raigardo kelio postas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'[duomenys dovilei.xlsx]Viso'!$C$1:$P$1</c:f>
              <c:numCache>
                <c:formatCode>mmm\-yy</c:formatCode>
                <c:ptCount val="14"/>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numCache>
            </c:numRef>
          </c:cat>
          <c:val>
            <c:numRef>
              <c:f>'[duomenys dovilei.xlsx]Viso'!$C$4:$P$4</c:f>
              <c:numCache>
                <c:formatCode>General</c:formatCode>
                <c:ptCount val="14"/>
                <c:pt idx="0">
                  <c:v>28</c:v>
                </c:pt>
                <c:pt idx="1">
                  <c:v>40</c:v>
                </c:pt>
                <c:pt idx="2">
                  <c:v>47</c:v>
                </c:pt>
                <c:pt idx="3">
                  <c:v>53</c:v>
                </c:pt>
                <c:pt idx="4">
                  <c:v>29</c:v>
                </c:pt>
                <c:pt idx="5">
                  <c:v>34</c:v>
                </c:pt>
                <c:pt idx="6">
                  <c:v>42</c:v>
                </c:pt>
                <c:pt idx="7">
                  <c:v>70</c:v>
                </c:pt>
                <c:pt idx="8">
                  <c:v>64</c:v>
                </c:pt>
                <c:pt idx="9">
                  <c:v>55</c:v>
                </c:pt>
                <c:pt idx="10">
                  <c:v>62</c:v>
                </c:pt>
                <c:pt idx="11">
                  <c:v>38</c:v>
                </c:pt>
                <c:pt idx="12">
                  <c:v>61</c:v>
                </c:pt>
                <c:pt idx="13">
                  <c:v>78</c:v>
                </c:pt>
              </c:numCache>
            </c:numRef>
          </c:val>
          <c:extLst>
            <c:ext xmlns:c16="http://schemas.microsoft.com/office/drawing/2014/chart" uri="{C3380CC4-5D6E-409C-BE32-E72D297353CC}">
              <c16:uniqueId val="{00000002-E7B3-4ABB-A90C-EF6FC556F6BA}"/>
            </c:ext>
          </c:extLst>
        </c:ser>
        <c:ser>
          <c:idx val="3"/>
          <c:order val="3"/>
          <c:tx>
            <c:strRef>
              <c:f>'[duomenys dovilei.xlsx]Viso'!$A$5</c:f>
              <c:strCache>
                <c:ptCount val="1"/>
                <c:pt idx="0">
                  <c:v>Šalčininkų kelio postas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'[duomenys dovilei.xlsx]Viso'!$C$1:$P$1</c:f>
              <c:numCache>
                <c:formatCode>mmm\-yy</c:formatCode>
                <c:ptCount val="14"/>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numCache>
            </c:numRef>
          </c:cat>
          <c:val>
            <c:numRef>
              <c:f>'[duomenys dovilei.xlsx]Viso'!$C$5:$P$5</c:f>
              <c:numCache>
                <c:formatCode>General</c:formatCode>
                <c:ptCount val="14"/>
                <c:pt idx="0">
                  <c:v>65</c:v>
                </c:pt>
                <c:pt idx="1">
                  <c:v>81</c:v>
                </c:pt>
                <c:pt idx="2">
                  <c:v>104</c:v>
                </c:pt>
                <c:pt idx="3">
                  <c:v>86</c:v>
                </c:pt>
                <c:pt idx="4">
                  <c:v>70</c:v>
                </c:pt>
                <c:pt idx="5">
                  <c:v>72</c:v>
                </c:pt>
                <c:pt idx="6">
                  <c:v>60</c:v>
                </c:pt>
                <c:pt idx="7">
                  <c:v>62</c:v>
                </c:pt>
                <c:pt idx="8">
                  <c:v>58</c:v>
                </c:pt>
                <c:pt idx="9">
                  <c:v>72</c:v>
                </c:pt>
                <c:pt idx="10">
                  <c:v>76</c:v>
                </c:pt>
                <c:pt idx="11">
                  <c:v>50</c:v>
                </c:pt>
                <c:pt idx="12">
                  <c:v>78</c:v>
                </c:pt>
                <c:pt idx="13">
                  <c:v>141</c:v>
                </c:pt>
              </c:numCache>
            </c:numRef>
          </c:val>
          <c:extLst>
            <c:ext xmlns:c16="http://schemas.microsoft.com/office/drawing/2014/chart" uri="{C3380CC4-5D6E-409C-BE32-E72D297353CC}">
              <c16:uniqueId val="{00000003-E7B3-4ABB-A90C-EF6FC556F6BA}"/>
            </c:ext>
          </c:extLst>
        </c:ser>
        <c:ser>
          <c:idx val="4"/>
          <c:order val="4"/>
          <c:tx>
            <c:strRef>
              <c:f>'[duomenys dovilei.xlsx]Viso'!$A$6</c:f>
              <c:strCache>
                <c:ptCount val="1"/>
                <c:pt idx="0">
                  <c:v>Šumsko kelio postas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'[duomenys dovilei.xlsx]Viso'!$C$1:$P$1</c:f>
              <c:numCache>
                <c:formatCode>mmm\-yy</c:formatCode>
                <c:ptCount val="14"/>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numCache>
            </c:numRef>
          </c:cat>
          <c:val>
            <c:numRef>
              <c:f>'[duomenys dovilei.xlsx]Viso'!$C$6:$P$6</c:f>
              <c:numCache>
                <c:formatCode>General</c:formatCode>
                <c:ptCount val="14"/>
                <c:pt idx="0">
                  <c:v>0</c:v>
                </c:pt>
                <c:pt idx="1">
                  <c:v>1</c:v>
                </c:pt>
                <c:pt idx="2">
                  <c:v>0</c:v>
                </c:pt>
                <c:pt idx="3">
                  <c:v>0</c:v>
                </c:pt>
                <c:pt idx="4">
                  <c:v>0</c:v>
                </c:pt>
                <c:pt idx="5">
                  <c:v>0</c:v>
                </c:pt>
                <c:pt idx="6">
                  <c:v>7</c:v>
                </c:pt>
                <c:pt idx="7">
                  <c:v>9</c:v>
                </c:pt>
                <c:pt idx="8">
                  <c:v>7</c:v>
                </c:pt>
                <c:pt idx="9">
                  <c:v>3</c:v>
                </c:pt>
                <c:pt idx="10">
                  <c:v>4</c:v>
                </c:pt>
                <c:pt idx="11">
                  <c:v>0</c:v>
                </c:pt>
                <c:pt idx="12">
                  <c:v>6</c:v>
                </c:pt>
                <c:pt idx="13">
                  <c:v>2</c:v>
                </c:pt>
              </c:numCache>
            </c:numRef>
          </c:val>
          <c:extLst>
            <c:ext xmlns:c16="http://schemas.microsoft.com/office/drawing/2014/chart" uri="{C3380CC4-5D6E-409C-BE32-E72D297353CC}">
              <c16:uniqueId val="{00000004-E7B3-4ABB-A90C-EF6FC556F6BA}"/>
            </c:ext>
          </c:extLst>
        </c:ser>
        <c:dLbls>
          <c:showLegendKey val="0"/>
          <c:showVal val="0"/>
          <c:showCatName val="0"/>
          <c:showSerName val="0"/>
          <c:showPercent val="0"/>
          <c:showBubbleSize val="0"/>
        </c:dLbls>
        <c:gapWidth val="219"/>
        <c:overlap val="-27"/>
        <c:axId val="112776320"/>
        <c:axId val="112777856"/>
      </c:barChart>
      <c:dateAx>
        <c:axId val="11277632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2777856"/>
        <c:crosses val="autoZero"/>
        <c:auto val="1"/>
        <c:lblOffset val="100"/>
        <c:baseTimeUnit val="months"/>
      </c:dateAx>
      <c:valAx>
        <c:axId val="112777856"/>
        <c:scaling>
          <c:orientation val="minMax"/>
          <c:max val="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776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858110659067499E-2"/>
          <c:y val="0.50722839506172845"/>
          <c:w val="0.91601678098638128"/>
          <c:h val="0.36462746913580246"/>
        </c:manualLayout>
      </c:layout>
      <c:barChart>
        <c:barDir val="col"/>
        <c:grouping val="clustered"/>
        <c:varyColors val="0"/>
        <c:ser>
          <c:idx val="1"/>
          <c:order val="1"/>
          <c:tx>
            <c:strRef>
              <c:f>LTM_1!$B$11</c:f>
              <c:strCache>
                <c:ptCount val="1"/>
                <c:pt idx="0">
                  <c:v>Eksporto deklaracijos įforminimo, kai buvo taikytas prekių tikrinimas, trukmė (VIDUTINĖ 04:06)</c:v>
                </c:pt>
              </c:strCache>
            </c:strRef>
          </c:tx>
          <c:spPr>
            <a:solidFill>
              <a:srgbClr val="C0504D"/>
            </a:solidFill>
            <a:ln w="28575" cap="rnd">
              <a:noFill/>
              <a:round/>
            </a:ln>
            <a:effectLst/>
          </c:spPr>
          <c:invertIfNegative val="0"/>
          <c:cat>
            <c:strRef>
              <c:f>LTM_1!$E$6:$AI$6</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LTM_1!$E$11:$AI$11</c:f>
              <c:numCache>
                <c:formatCode>[hh]:mm</c:formatCode>
                <c:ptCount val="31"/>
                <c:pt idx="0">
                  <c:v>0</c:v>
                </c:pt>
                <c:pt idx="1">
                  <c:v>0</c:v>
                </c:pt>
                <c:pt idx="2">
                  <c:v>8.1539351851851793E-2</c:v>
                </c:pt>
                <c:pt idx="3">
                  <c:v>7.6481481481481497E-2</c:v>
                </c:pt>
                <c:pt idx="4">
                  <c:v>0</c:v>
                </c:pt>
                <c:pt idx="5">
                  <c:v>0</c:v>
                </c:pt>
                <c:pt idx="6">
                  <c:v>0</c:v>
                </c:pt>
                <c:pt idx="7">
                  <c:v>8.8553240740740696E-2</c:v>
                </c:pt>
                <c:pt idx="8">
                  <c:v>0</c:v>
                </c:pt>
                <c:pt idx="9">
                  <c:v>0.10505787037037</c:v>
                </c:pt>
                <c:pt idx="10">
                  <c:v>9.8946759259259304E-2</c:v>
                </c:pt>
                <c:pt idx="11">
                  <c:v>0</c:v>
                </c:pt>
                <c:pt idx="12">
                  <c:v>0</c:v>
                </c:pt>
                <c:pt idx="13">
                  <c:v>5.2951388888888902E-2</c:v>
                </c:pt>
                <c:pt idx="14">
                  <c:v>8.9259259259259302E-2</c:v>
                </c:pt>
                <c:pt idx="15">
                  <c:v>0.467592592592593</c:v>
                </c:pt>
                <c:pt idx="16">
                  <c:v>0.14222800925925899</c:v>
                </c:pt>
                <c:pt idx="17">
                  <c:v>0.40777006172839497</c:v>
                </c:pt>
                <c:pt idx="18">
                  <c:v>0</c:v>
                </c:pt>
                <c:pt idx="19">
                  <c:v>0</c:v>
                </c:pt>
                <c:pt idx="20">
                  <c:v>2.4062500000000001E-2</c:v>
                </c:pt>
                <c:pt idx="21">
                  <c:v>0</c:v>
                </c:pt>
                <c:pt idx="22">
                  <c:v>9.9131944444444398E-2</c:v>
                </c:pt>
                <c:pt idx="23">
                  <c:v>3.1712962962962998E-2</c:v>
                </c:pt>
                <c:pt idx="24">
                  <c:v>0.30420910493827202</c:v>
                </c:pt>
                <c:pt idx="25">
                  <c:v>0</c:v>
                </c:pt>
                <c:pt idx="26">
                  <c:v>0</c:v>
                </c:pt>
                <c:pt idx="27">
                  <c:v>8.8553240740740696E-2</c:v>
                </c:pt>
                <c:pt idx="28">
                  <c:v>0.274713541666667</c:v>
                </c:pt>
                <c:pt idx="29">
                  <c:v>6.2669753086419797E-2</c:v>
                </c:pt>
                <c:pt idx="30">
                  <c:v>0.13660879629629599</c:v>
                </c:pt>
              </c:numCache>
            </c:numRef>
          </c:val>
          <c:extLst>
            <c:ext xmlns:c16="http://schemas.microsoft.com/office/drawing/2014/chart" uri="{C3380CC4-5D6E-409C-BE32-E72D297353CC}">
              <c16:uniqueId val="{00000001-F492-4383-8BFB-5838E4C03240}"/>
            </c:ext>
          </c:extLst>
        </c:ser>
        <c:ser>
          <c:idx val="0"/>
          <c:order val="2"/>
          <c:tx>
            <c:strRef>
              <c:f>LTM_1!$B$10</c:f>
              <c:strCache>
                <c:ptCount val="1"/>
                <c:pt idx="0">
                  <c:v>Eksporto deklaracijos įforminimo, kai buvo taikytas dokumentinis tikrinimas, trukmė (VIDUTINĖ 00:57)</c:v>
                </c:pt>
              </c:strCache>
            </c:strRef>
          </c:tx>
          <c:spPr>
            <a:solidFill>
              <a:srgbClr val="FFC000"/>
            </a:solidFill>
            <a:ln w="28575" cap="rnd">
              <a:noFill/>
              <a:round/>
            </a:ln>
            <a:effectLst/>
          </c:spPr>
          <c:invertIfNegative val="0"/>
          <c:cat>
            <c:strRef>
              <c:f>LTM_1!$E$6:$AI$6</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LTM_1!$E$10:$AI$10</c:f>
              <c:numCache>
                <c:formatCode>[hh]:mm</c:formatCode>
                <c:ptCount val="31"/>
                <c:pt idx="0">
                  <c:v>0</c:v>
                </c:pt>
                <c:pt idx="1">
                  <c:v>0</c:v>
                </c:pt>
                <c:pt idx="2">
                  <c:v>5.6192129629629599E-2</c:v>
                </c:pt>
                <c:pt idx="3">
                  <c:v>0</c:v>
                </c:pt>
                <c:pt idx="4">
                  <c:v>0</c:v>
                </c:pt>
                <c:pt idx="5">
                  <c:v>4.30208333333333E-2</c:v>
                </c:pt>
                <c:pt idx="6">
                  <c:v>4.6666666666666697E-2</c:v>
                </c:pt>
                <c:pt idx="7">
                  <c:v>0</c:v>
                </c:pt>
                <c:pt idx="8">
                  <c:v>0</c:v>
                </c:pt>
                <c:pt idx="9">
                  <c:v>0</c:v>
                </c:pt>
                <c:pt idx="10">
                  <c:v>2.82349537037037E-2</c:v>
                </c:pt>
                <c:pt idx="11">
                  <c:v>0</c:v>
                </c:pt>
                <c:pt idx="12">
                  <c:v>0</c:v>
                </c:pt>
                <c:pt idx="13">
                  <c:v>2.6869212962963001E-2</c:v>
                </c:pt>
                <c:pt idx="14">
                  <c:v>2.78125E-2</c:v>
                </c:pt>
                <c:pt idx="15">
                  <c:v>0</c:v>
                </c:pt>
                <c:pt idx="16">
                  <c:v>0</c:v>
                </c:pt>
                <c:pt idx="17">
                  <c:v>2.2291666666666699E-2</c:v>
                </c:pt>
                <c:pt idx="18">
                  <c:v>0</c:v>
                </c:pt>
                <c:pt idx="19">
                  <c:v>0</c:v>
                </c:pt>
                <c:pt idx="20">
                  <c:v>4.1990740740740697E-2</c:v>
                </c:pt>
                <c:pt idx="21">
                  <c:v>5.6631944444444401E-2</c:v>
                </c:pt>
                <c:pt idx="22">
                  <c:v>0</c:v>
                </c:pt>
                <c:pt idx="23">
                  <c:v>0</c:v>
                </c:pt>
                <c:pt idx="24">
                  <c:v>0</c:v>
                </c:pt>
                <c:pt idx="25">
                  <c:v>0.10078703703703699</c:v>
                </c:pt>
                <c:pt idx="26">
                  <c:v>0</c:v>
                </c:pt>
                <c:pt idx="27">
                  <c:v>0</c:v>
                </c:pt>
                <c:pt idx="28">
                  <c:v>0</c:v>
                </c:pt>
                <c:pt idx="29">
                  <c:v>0</c:v>
                </c:pt>
                <c:pt idx="30">
                  <c:v>2.59837962962963E-2</c:v>
                </c:pt>
              </c:numCache>
            </c:numRef>
          </c:val>
          <c:extLst>
            <c:ext xmlns:c16="http://schemas.microsoft.com/office/drawing/2014/chart" uri="{C3380CC4-5D6E-409C-BE32-E72D297353CC}">
              <c16:uniqueId val="{00000000-F492-4383-8BFB-5838E4C03240}"/>
            </c:ext>
          </c:extLst>
        </c:ser>
        <c:ser>
          <c:idx val="2"/>
          <c:order val="3"/>
          <c:tx>
            <c:strRef>
              <c:f>LTM_1!$B$12</c:f>
              <c:strCache>
                <c:ptCount val="1"/>
                <c:pt idx="0">
                  <c:v>Eksporto deklaracijos įforminimo, kai muitinio įforminimo metu nebuvo taikytas muitinis tikrinimas, trukmė (VIDUTINĖ 00:09)</c:v>
                </c:pt>
              </c:strCache>
            </c:strRef>
          </c:tx>
          <c:spPr>
            <a:solidFill>
              <a:srgbClr val="9BBB59">
                <a:lumMod val="75000"/>
              </a:srgbClr>
            </a:solidFill>
            <a:ln w="28575" cap="rnd">
              <a:noFill/>
              <a:round/>
            </a:ln>
            <a:effectLst/>
          </c:spPr>
          <c:invertIfNegative val="0"/>
          <c:cat>
            <c:strRef>
              <c:f>LTM_1!$E$6:$AI$6</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LTM_1!$E$12:$AI$12</c:f>
              <c:numCache>
                <c:formatCode>[hh]:mm</c:formatCode>
                <c:ptCount val="31"/>
                <c:pt idx="0">
                  <c:v>4.6412037037037003E-3</c:v>
                </c:pt>
                <c:pt idx="1">
                  <c:v>4.7738852679495101E-3</c:v>
                </c:pt>
                <c:pt idx="2">
                  <c:v>5.56706706706707E-3</c:v>
                </c:pt>
                <c:pt idx="3">
                  <c:v>4.9401147098515497E-3</c:v>
                </c:pt>
                <c:pt idx="4">
                  <c:v>5.80409356725146E-3</c:v>
                </c:pt>
                <c:pt idx="5">
                  <c:v>4.6932870370370401E-3</c:v>
                </c:pt>
                <c:pt idx="6">
                  <c:v>1.6972403215973202E-2</c:v>
                </c:pt>
                <c:pt idx="7">
                  <c:v>5.1455217236467199E-3</c:v>
                </c:pt>
                <c:pt idx="8">
                  <c:v>5.0302895981087503E-3</c:v>
                </c:pt>
                <c:pt idx="9">
                  <c:v>7.6267931664058403E-3</c:v>
                </c:pt>
                <c:pt idx="10">
                  <c:v>4.74790320098492E-3</c:v>
                </c:pt>
                <c:pt idx="11">
                  <c:v>4.7689043209876497E-3</c:v>
                </c:pt>
                <c:pt idx="12">
                  <c:v>4.6906052393857296E-3</c:v>
                </c:pt>
                <c:pt idx="13">
                  <c:v>5.8117170479302796E-3</c:v>
                </c:pt>
                <c:pt idx="14">
                  <c:v>6.95871097683787E-3</c:v>
                </c:pt>
                <c:pt idx="15">
                  <c:v>6.4485830527497203E-3</c:v>
                </c:pt>
                <c:pt idx="16">
                  <c:v>5.1196808510638302E-3</c:v>
                </c:pt>
                <c:pt idx="17">
                  <c:v>5.3476661593099897E-3</c:v>
                </c:pt>
                <c:pt idx="18">
                  <c:v>4.8125849473326498E-3</c:v>
                </c:pt>
                <c:pt idx="19">
                  <c:v>4.7818287037036996E-3</c:v>
                </c:pt>
                <c:pt idx="20">
                  <c:v>5.0801940639269398E-3</c:v>
                </c:pt>
                <c:pt idx="21">
                  <c:v>6.3464315181518197E-3</c:v>
                </c:pt>
                <c:pt idx="22">
                  <c:v>5.1366573836046803E-3</c:v>
                </c:pt>
                <c:pt idx="23">
                  <c:v>5.3470144824311503E-3</c:v>
                </c:pt>
                <c:pt idx="24">
                  <c:v>5.3492587161942003E-3</c:v>
                </c:pt>
                <c:pt idx="25">
                  <c:v>5.2795584045584E-3</c:v>
                </c:pt>
                <c:pt idx="26">
                  <c:v>5.0048043326345196E-3</c:v>
                </c:pt>
                <c:pt idx="27">
                  <c:v>5.7380584950029404E-3</c:v>
                </c:pt>
                <c:pt idx="28">
                  <c:v>5.77801372308948E-3</c:v>
                </c:pt>
                <c:pt idx="29">
                  <c:v>5.42939502845163E-3</c:v>
                </c:pt>
                <c:pt idx="30">
                  <c:v>6.1439283735106702E-3</c:v>
                </c:pt>
              </c:numCache>
            </c:numRef>
          </c:val>
          <c:extLst>
            <c:ext xmlns:c16="http://schemas.microsoft.com/office/drawing/2014/chart" uri="{C3380CC4-5D6E-409C-BE32-E72D297353CC}">
              <c16:uniqueId val="{00000002-F492-4383-8BFB-5838E4C03240}"/>
            </c:ext>
          </c:extLst>
        </c:ser>
        <c:dLbls>
          <c:showLegendKey val="0"/>
          <c:showVal val="0"/>
          <c:showCatName val="0"/>
          <c:showSerName val="0"/>
          <c:showPercent val="0"/>
          <c:showBubbleSize val="0"/>
        </c:dLbls>
        <c:gapWidth val="30"/>
        <c:overlap val="50"/>
        <c:axId val="102338560"/>
        <c:axId val="102340480"/>
      </c:barChart>
      <c:lineChart>
        <c:grouping val="standard"/>
        <c:varyColors val="0"/>
        <c:ser>
          <c:idx val="3"/>
          <c:order val="0"/>
          <c:tx>
            <c:strRef>
              <c:f>LTM_1!$B$14</c:f>
              <c:strCache>
                <c:ptCount val="1"/>
                <c:pt idx="0">
                  <c:v>Vidutinė mėnesio eksporto deklaracijų įforminimo trukmė</c:v>
                </c:pt>
              </c:strCache>
            </c:strRef>
          </c:tx>
          <c:spPr>
            <a:ln w="25400">
              <a:solidFill>
                <a:sysClr val="windowText" lastClr="000000">
                  <a:lumMod val="75000"/>
                  <a:lumOff val="25000"/>
                </a:sysClr>
              </a:solidFill>
              <a:prstDash val="dash"/>
            </a:ln>
          </c:spPr>
          <c:marker>
            <c:symbol val="none"/>
          </c:marker>
          <c:dLbls>
            <c:dLbl>
              <c:idx val="29"/>
              <c:layout>
                <c:manualLayout>
                  <c:x val="2.7617951668584578E-2"/>
                  <c:y val="-1.04004160166406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DFC-4864-B0C2-624EF061176E}"/>
                </c:ext>
              </c:extLst>
            </c:dLbl>
            <c:spPr>
              <a:noFill/>
              <a:ln>
                <a:noFill/>
              </a:ln>
              <a:effectLst/>
            </c:spPr>
            <c:txPr>
              <a:bodyPr/>
              <a:lstStyle/>
              <a:p>
                <a:pPr>
                  <a:defRPr sz="700" b="1">
                    <a:latin typeface="Times New Roman" panose="02020603050405020304" pitchFamily="18" charset="0"/>
                    <a:cs typeface="Times New Roman" panose="02020603050405020304" pitchFamily="18"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LTM_1!$E$14:$AI$14</c:f>
              <c:numCache>
                <c:formatCode>h:mm</c:formatCode>
                <c:ptCount val="31"/>
                <c:pt idx="0">
                  <c:v>6.9444444444444441E-3</c:v>
                </c:pt>
                <c:pt idx="1">
                  <c:v>6.9444444444444441E-3</c:v>
                </c:pt>
                <c:pt idx="2">
                  <c:v>6.9444444444444441E-3</c:v>
                </c:pt>
                <c:pt idx="3">
                  <c:v>6.9444444444444441E-3</c:v>
                </c:pt>
                <c:pt idx="4">
                  <c:v>6.9444444444444441E-3</c:v>
                </c:pt>
                <c:pt idx="5">
                  <c:v>6.9444444444444441E-3</c:v>
                </c:pt>
                <c:pt idx="6">
                  <c:v>6.9444444444444441E-3</c:v>
                </c:pt>
                <c:pt idx="7">
                  <c:v>6.9444444444444441E-3</c:v>
                </c:pt>
                <c:pt idx="8">
                  <c:v>6.9444444444444441E-3</c:v>
                </c:pt>
                <c:pt idx="9">
                  <c:v>6.9444444444444441E-3</c:v>
                </c:pt>
                <c:pt idx="10">
                  <c:v>6.9444444444444441E-3</c:v>
                </c:pt>
                <c:pt idx="11">
                  <c:v>6.9444444444444441E-3</c:v>
                </c:pt>
                <c:pt idx="12">
                  <c:v>6.9444444444444441E-3</c:v>
                </c:pt>
                <c:pt idx="13">
                  <c:v>6.9444444444444441E-3</c:v>
                </c:pt>
                <c:pt idx="14">
                  <c:v>6.9444444444444441E-3</c:v>
                </c:pt>
                <c:pt idx="15">
                  <c:v>6.9444444444444441E-3</c:v>
                </c:pt>
                <c:pt idx="16">
                  <c:v>6.9444444444444441E-3</c:v>
                </c:pt>
                <c:pt idx="17">
                  <c:v>6.9444444444444441E-3</c:v>
                </c:pt>
                <c:pt idx="18">
                  <c:v>6.9444444444444441E-3</c:v>
                </c:pt>
                <c:pt idx="19">
                  <c:v>6.9444444444444441E-3</c:v>
                </c:pt>
                <c:pt idx="20">
                  <c:v>6.9444444444444441E-3</c:v>
                </c:pt>
                <c:pt idx="21">
                  <c:v>6.9444444444444441E-3</c:v>
                </c:pt>
                <c:pt idx="22">
                  <c:v>6.9444444444444441E-3</c:v>
                </c:pt>
                <c:pt idx="23">
                  <c:v>6.9444444444444441E-3</c:v>
                </c:pt>
                <c:pt idx="24">
                  <c:v>6.9444444444444441E-3</c:v>
                </c:pt>
                <c:pt idx="25">
                  <c:v>6.9444444444444441E-3</c:v>
                </c:pt>
                <c:pt idx="26">
                  <c:v>6.9444444444444441E-3</c:v>
                </c:pt>
                <c:pt idx="27">
                  <c:v>6.9444444444444441E-3</c:v>
                </c:pt>
                <c:pt idx="28">
                  <c:v>6.9444444444444441E-3</c:v>
                </c:pt>
                <c:pt idx="29">
                  <c:v>6.9444444444444441E-3</c:v>
                </c:pt>
                <c:pt idx="30">
                  <c:v>6.9444444444444441E-3</c:v>
                </c:pt>
              </c:numCache>
            </c:numRef>
          </c:val>
          <c:smooth val="0"/>
          <c:extLst>
            <c:ext xmlns:c16="http://schemas.microsoft.com/office/drawing/2014/chart" uri="{C3380CC4-5D6E-409C-BE32-E72D297353CC}">
              <c16:uniqueId val="{00000001-FDFC-4864-B0C2-624EF061176E}"/>
            </c:ext>
          </c:extLst>
        </c:ser>
        <c:dLbls>
          <c:showLegendKey val="0"/>
          <c:showVal val="0"/>
          <c:showCatName val="0"/>
          <c:showSerName val="0"/>
          <c:showPercent val="0"/>
          <c:showBubbleSize val="0"/>
        </c:dLbls>
        <c:hiLowLines/>
        <c:marker val="1"/>
        <c:smooth val="0"/>
        <c:axId val="102338560"/>
        <c:axId val="102340480"/>
      </c:lineChart>
      <c:catAx>
        <c:axId val="102338560"/>
        <c:scaling>
          <c:orientation val="minMax"/>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lt-LT" sz="900">
                    <a:latin typeface="Times New Roman" panose="02020603050405020304" pitchFamily="18" charset="0"/>
                    <a:cs typeface="Times New Roman" panose="02020603050405020304" pitchFamily="18" charset="0"/>
                  </a:rPr>
                  <a:t>2019 m. sausis </a:t>
                </a:r>
                <a:endParaRPr lang="lt-LT" sz="900">
                  <a:effectLst/>
                </a:endParaRPr>
              </a:p>
            </c:rich>
          </c:tx>
          <c:layout>
            <c:manualLayout>
              <c:xMode val="edge"/>
              <c:yMode val="edge"/>
              <c:x val="0.45413663194444442"/>
              <c:y val="0.93593148148148153"/>
            </c:manualLayout>
          </c:layout>
          <c:overlay val="0"/>
        </c:title>
        <c:numFmt formatCode="General" sourceLinked="1"/>
        <c:majorTickMark val="none"/>
        <c:minorTickMark val="none"/>
        <c:tickLblPos val="nextTo"/>
        <c:spPr>
          <a:noFill/>
          <a:ln w="9525" cap="flat" cmpd="sng" algn="ctr">
            <a:solidFill>
              <a:sysClr val="windowText" lastClr="000000">
                <a:lumMod val="50000"/>
                <a:lumOff val="50000"/>
              </a:sysClr>
            </a:solidFill>
            <a:round/>
          </a:ln>
          <a:effectLst/>
        </c:spPr>
        <c:txPr>
          <a:bodyPr rot="-60000000" spcFirstLastPara="1" vertOverflow="ellipsis" vert="horz" wrap="square" anchor="ctr" anchorCtr="1"/>
          <a:lstStyle/>
          <a:p>
            <a:pPr>
              <a:defRPr sz="7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02340480"/>
        <c:crosses val="autoZero"/>
        <c:auto val="1"/>
        <c:lblAlgn val="ctr"/>
        <c:lblOffset val="100"/>
        <c:noMultiLvlLbl val="1"/>
      </c:catAx>
      <c:valAx>
        <c:axId val="102340480"/>
        <c:scaling>
          <c:orientation val="minMax"/>
          <c:max val="0.14583300000000002"/>
          <c:min val="0"/>
        </c:scaling>
        <c:delete val="0"/>
        <c:axPos val="l"/>
        <c:majorGridlines>
          <c:spPr>
            <a:ln w="9525" cap="flat" cmpd="sng" algn="ctr">
              <a:noFill/>
              <a:round/>
            </a:ln>
            <a:effectLst/>
          </c:spPr>
        </c:majorGridlines>
        <c:numFmt formatCode="[hh]:mm" sourceLinked="0"/>
        <c:majorTickMark val="out"/>
        <c:minorTickMark val="none"/>
        <c:tickLblPos val="nextTo"/>
        <c:spPr>
          <a:noFill/>
          <a:ln>
            <a:solidFill>
              <a:sysClr val="windowText" lastClr="000000">
                <a:lumMod val="75000"/>
                <a:lumOff val="25000"/>
              </a:sysClr>
            </a:solid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02338560"/>
        <c:crosses val="autoZero"/>
        <c:crossBetween val="between"/>
        <c:majorUnit val="4.1666700000000008E-2"/>
      </c:valAx>
      <c:spPr>
        <a:noFill/>
        <a:ln>
          <a:noFill/>
        </a:ln>
        <a:effectLst/>
      </c:spPr>
    </c:plotArea>
    <c:plotVisOnly val="1"/>
    <c:dispBlanksAs val="gap"/>
    <c:showDLblsOverMax val="0"/>
  </c:chart>
  <c:spPr>
    <a:solidFill>
      <a:sysClr val="window" lastClr="FFFFFF"/>
    </a:solidFill>
    <a:ln w="9525" cap="flat" cmpd="sng" algn="ctr">
      <a:noFill/>
      <a:round/>
    </a:ln>
    <a:effectLst/>
  </c:spPr>
  <c:txPr>
    <a:bodyPr/>
    <a:lstStyle/>
    <a:p>
      <a:pPr>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1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lt-LT" sz="1100" b="1" i="0" baseline="0">
                <a:effectLst/>
              </a:rPr>
              <a:t>Eksporto deklaracijų </a:t>
            </a:r>
            <a:r>
              <a:rPr lang="lt-LT" sz="1100" b="1" i="0" u="none" strike="noStrike" baseline="0">
                <a:effectLst/>
              </a:rPr>
              <a:t>vidutinė įforminimo trukmė </a:t>
            </a:r>
            <a:r>
              <a:rPr lang="lt-LT" sz="1100" b="1" i="0" baseline="0">
                <a:effectLst/>
              </a:rPr>
              <a:t>Klaipėdos krovinių poste „Centras“ (LTLC0100), </a:t>
            </a:r>
            <a:r>
              <a:rPr lang="en-US" sz="1100" b="1" i="0" baseline="0">
                <a:effectLst/>
              </a:rPr>
              <a:t>hh:mm</a:t>
            </a:r>
            <a:r>
              <a:rPr lang="lt-LT" sz="1100" b="1" i="0" baseline="0">
                <a:effectLst/>
              </a:rPr>
              <a:t> </a:t>
            </a:r>
            <a:endParaRPr lang="lt-LT" sz="1100">
              <a:effectLst/>
            </a:endParaRPr>
          </a:p>
          <a:p>
            <a:pPr marL="0" marR="0" indent="0" algn="ctr" defTabSz="914400" rtl="0" eaLnBrk="1" fontAlgn="auto" latinLnBrk="0" hangingPunct="1">
              <a:lnSpc>
                <a:spcPct val="100000"/>
              </a:lnSpc>
              <a:spcBef>
                <a:spcPts val="0"/>
              </a:spcBef>
              <a:spcAft>
                <a:spcPts val="0"/>
              </a:spcAft>
              <a:buClrTx/>
              <a:buSzTx/>
              <a:buFontTx/>
              <a:buNone/>
              <a:tabLst/>
              <a:defRPr sz="11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sz="1100" b="1">
              <a:solidFill>
                <a:sysClr val="windowText" lastClr="000000"/>
              </a:solidFill>
              <a:latin typeface="Times New Roman" panose="02020603050405020304" pitchFamily="18" charset="0"/>
              <a:cs typeface="Times New Roman" panose="02020603050405020304" pitchFamily="18" charset="0"/>
            </a:endParaRPr>
          </a:p>
        </c:rich>
      </c:tx>
      <c:layout>
        <c:manualLayout>
          <c:xMode val="edge"/>
          <c:yMode val="edge"/>
          <c:x val="0.12173940972222222"/>
          <c:y val="0"/>
        </c:manualLayout>
      </c:layout>
      <c:overlay val="0"/>
      <c:spPr>
        <a:noFill/>
        <a:ln>
          <a:noFill/>
        </a:ln>
        <a:effectLst/>
      </c:spPr>
    </c:title>
    <c:autoTitleDeleted val="0"/>
    <c:plotArea>
      <c:layout>
        <c:manualLayout>
          <c:layoutTarget val="inner"/>
          <c:xMode val="edge"/>
          <c:yMode val="edge"/>
          <c:x val="5.1599305555555558E-2"/>
          <c:y val="0.56786203737955576"/>
          <c:w val="0.91601678098638128"/>
          <c:h val="0.39744015219574064"/>
        </c:manualLayout>
      </c:layout>
      <c:barChart>
        <c:barDir val="col"/>
        <c:grouping val="clustered"/>
        <c:varyColors val="0"/>
        <c:ser>
          <c:idx val="1"/>
          <c:order val="1"/>
          <c:tx>
            <c:strRef>
              <c:f>LTM_1!$B$11</c:f>
              <c:strCache>
                <c:ptCount val="1"/>
                <c:pt idx="0">
                  <c:v>Eksporto deklaracijos įforminimo, kai buvo taikytas prekių tikrinimas, trukmė (VIDUTINĖ 04:06)</c:v>
                </c:pt>
              </c:strCache>
            </c:strRef>
          </c:tx>
          <c:spPr>
            <a:solidFill>
              <a:srgbClr val="C0504D"/>
            </a:solidFill>
            <a:ln w="28575" cap="rnd">
              <a:noFill/>
              <a:round/>
            </a:ln>
            <a:effectLst/>
          </c:spPr>
          <c:invertIfNegative val="0"/>
          <c:cat>
            <c:strRef>
              <c:f>LTM_1!$E$6:$AI$6</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LTM_1!$E$11:$AI$11</c:f>
              <c:numCache>
                <c:formatCode>[hh]:mm</c:formatCode>
                <c:ptCount val="31"/>
                <c:pt idx="0">
                  <c:v>0</c:v>
                </c:pt>
                <c:pt idx="1">
                  <c:v>0</c:v>
                </c:pt>
                <c:pt idx="2">
                  <c:v>8.1539351851851793E-2</c:v>
                </c:pt>
                <c:pt idx="3">
                  <c:v>7.6481481481481497E-2</c:v>
                </c:pt>
                <c:pt idx="4">
                  <c:v>0</c:v>
                </c:pt>
                <c:pt idx="5">
                  <c:v>0</c:v>
                </c:pt>
                <c:pt idx="6">
                  <c:v>0</c:v>
                </c:pt>
                <c:pt idx="7">
                  <c:v>8.8553240740740696E-2</c:v>
                </c:pt>
                <c:pt idx="8">
                  <c:v>0</c:v>
                </c:pt>
                <c:pt idx="9">
                  <c:v>0.10505787037037</c:v>
                </c:pt>
                <c:pt idx="10">
                  <c:v>9.8946759259259304E-2</c:v>
                </c:pt>
                <c:pt idx="11">
                  <c:v>0</c:v>
                </c:pt>
                <c:pt idx="12">
                  <c:v>0</c:v>
                </c:pt>
                <c:pt idx="13">
                  <c:v>5.2951388888888902E-2</c:v>
                </c:pt>
                <c:pt idx="14">
                  <c:v>8.9259259259259302E-2</c:v>
                </c:pt>
                <c:pt idx="15">
                  <c:v>0.467592592592593</c:v>
                </c:pt>
                <c:pt idx="16">
                  <c:v>0.14222800925925899</c:v>
                </c:pt>
                <c:pt idx="17">
                  <c:v>0.40777006172839497</c:v>
                </c:pt>
                <c:pt idx="18">
                  <c:v>0</c:v>
                </c:pt>
                <c:pt idx="19">
                  <c:v>0</c:v>
                </c:pt>
                <c:pt idx="20">
                  <c:v>2.4062500000000001E-2</c:v>
                </c:pt>
                <c:pt idx="21">
                  <c:v>0</c:v>
                </c:pt>
                <c:pt idx="22">
                  <c:v>9.9131944444444398E-2</c:v>
                </c:pt>
                <c:pt idx="23">
                  <c:v>3.1712962962962998E-2</c:v>
                </c:pt>
                <c:pt idx="24">
                  <c:v>0.30420910493827202</c:v>
                </c:pt>
                <c:pt idx="25">
                  <c:v>0</c:v>
                </c:pt>
                <c:pt idx="26">
                  <c:v>0</c:v>
                </c:pt>
                <c:pt idx="27">
                  <c:v>8.8553240740740696E-2</c:v>
                </c:pt>
                <c:pt idx="28">
                  <c:v>0.274713541666667</c:v>
                </c:pt>
                <c:pt idx="29">
                  <c:v>6.2669753086419797E-2</c:v>
                </c:pt>
                <c:pt idx="30">
                  <c:v>0.13660879629629599</c:v>
                </c:pt>
              </c:numCache>
            </c:numRef>
          </c:val>
          <c:extLst>
            <c:ext xmlns:c16="http://schemas.microsoft.com/office/drawing/2014/chart" uri="{C3380CC4-5D6E-409C-BE32-E72D297353CC}">
              <c16:uniqueId val="{00000001-F492-4383-8BFB-5838E4C03240}"/>
            </c:ext>
          </c:extLst>
        </c:ser>
        <c:ser>
          <c:idx val="0"/>
          <c:order val="2"/>
          <c:tx>
            <c:strRef>
              <c:f>LTM_1!$B$10</c:f>
              <c:strCache>
                <c:ptCount val="1"/>
                <c:pt idx="0">
                  <c:v>Eksporto deklaracijos įforminimo, kai buvo taikytas dokumentinis tikrinimas, trukmė (VIDUTINĖ 00:57)</c:v>
                </c:pt>
              </c:strCache>
            </c:strRef>
          </c:tx>
          <c:spPr>
            <a:solidFill>
              <a:srgbClr val="FFC000"/>
            </a:solidFill>
            <a:ln w="28575" cap="rnd">
              <a:noFill/>
              <a:round/>
            </a:ln>
            <a:effectLst/>
          </c:spPr>
          <c:invertIfNegative val="0"/>
          <c:cat>
            <c:strRef>
              <c:f>LTM_1!$E$6:$AI$6</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LTM_1!$E$10:$AI$10</c:f>
              <c:numCache>
                <c:formatCode>[hh]:mm</c:formatCode>
                <c:ptCount val="31"/>
                <c:pt idx="0">
                  <c:v>0</c:v>
                </c:pt>
                <c:pt idx="1">
                  <c:v>0</c:v>
                </c:pt>
                <c:pt idx="2">
                  <c:v>5.6192129629629599E-2</c:v>
                </c:pt>
                <c:pt idx="3">
                  <c:v>0</c:v>
                </c:pt>
                <c:pt idx="4">
                  <c:v>0</c:v>
                </c:pt>
                <c:pt idx="5">
                  <c:v>4.30208333333333E-2</c:v>
                </c:pt>
                <c:pt idx="6">
                  <c:v>4.6666666666666697E-2</c:v>
                </c:pt>
                <c:pt idx="7">
                  <c:v>0</c:v>
                </c:pt>
                <c:pt idx="8">
                  <c:v>0</c:v>
                </c:pt>
                <c:pt idx="9">
                  <c:v>0</c:v>
                </c:pt>
                <c:pt idx="10">
                  <c:v>2.82349537037037E-2</c:v>
                </c:pt>
                <c:pt idx="11">
                  <c:v>0</c:v>
                </c:pt>
                <c:pt idx="12">
                  <c:v>0</c:v>
                </c:pt>
                <c:pt idx="13">
                  <c:v>2.6869212962963001E-2</c:v>
                </c:pt>
                <c:pt idx="14">
                  <c:v>2.78125E-2</c:v>
                </c:pt>
                <c:pt idx="15">
                  <c:v>0</c:v>
                </c:pt>
                <c:pt idx="16">
                  <c:v>0</c:v>
                </c:pt>
                <c:pt idx="17">
                  <c:v>2.2291666666666699E-2</c:v>
                </c:pt>
                <c:pt idx="18">
                  <c:v>0</c:v>
                </c:pt>
                <c:pt idx="19">
                  <c:v>0</c:v>
                </c:pt>
                <c:pt idx="20">
                  <c:v>4.1990740740740697E-2</c:v>
                </c:pt>
                <c:pt idx="21">
                  <c:v>5.6631944444444401E-2</c:v>
                </c:pt>
                <c:pt idx="22">
                  <c:v>0</c:v>
                </c:pt>
                <c:pt idx="23">
                  <c:v>0</c:v>
                </c:pt>
                <c:pt idx="24">
                  <c:v>0</c:v>
                </c:pt>
                <c:pt idx="25">
                  <c:v>0.10078703703703699</c:v>
                </c:pt>
                <c:pt idx="26">
                  <c:v>0</c:v>
                </c:pt>
                <c:pt idx="27">
                  <c:v>0</c:v>
                </c:pt>
                <c:pt idx="28">
                  <c:v>0</c:v>
                </c:pt>
                <c:pt idx="29">
                  <c:v>0</c:v>
                </c:pt>
                <c:pt idx="30">
                  <c:v>2.59837962962963E-2</c:v>
                </c:pt>
              </c:numCache>
            </c:numRef>
          </c:val>
          <c:extLst>
            <c:ext xmlns:c16="http://schemas.microsoft.com/office/drawing/2014/chart" uri="{C3380CC4-5D6E-409C-BE32-E72D297353CC}">
              <c16:uniqueId val="{00000000-F492-4383-8BFB-5838E4C03240}"/>
            </c:ext>
          </c:extLst>
        </c:ser>
        <c:ser>
          <c:idx val="2"/>
          <c:order val="3"/>
          <c:tx>
            <c:strRef>
              <c:f>LTM_1!$B$12</c:f>
              <c:strCache>
                <c:ptCount val="1"/>
                <c:pt idx="0">
                  <c:v>Eksporto deklaracijos įforminimo, kai muitinio įforminimo metu nebuvo taikytas muitinis tikrinimas, trukmė (VIDUTINĖ 00:09)</c:v>
                </c:pt>
              </c:strCache>
            </c:strRef>
          </c:tx>
          <c:spPr>
            <a:solidFill>
              <a:srgbClr val="9BBB59">
                <a:lumMod val="75000"/>
              </a:srgbClr>
            </a:solidFill>
            <a:ln w="28575" cap="rnd">
              <a:noFill/>
              <a:round/>
            </a:ln>
            <a:effectLst/>
          </c:spPr>
          <c:invertIfNegative val="0"/>
          <c:cat>
            <c:strRef>
              <c:f>LTM_1!$E$6:$AI$6</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LTM_1!$E$12:$AI$12</c:f>
              <c:numCache>
                <c:formatCode>[hh]:mm</c:formatCode>
                <c:ptCount val="31"/>
                <c:pt idx="0">
                  <c:v>4.6412037037037003E-3</c:v>
                </c:pt>
                <c:pt idx="1">
                  <c:v>4.7738852679495101E-3</c:v>
                </c:pt>
                <c:pt idx="2">
                  <c:v>5.56706706706707E-3</c:v>
                </c:pt>
                <c:pt idx="3">
                  <c:v>4.9401147098515497E-3</c:v>
                </c:pt>
                <c:pt idx="4">
                  <c:v>5.80409356725146E-3</c:v>
                </c:pt>
                <c:pt idx="5">
                  <c:v>4.6932870370370401E-3</c:v>
                </c:pt>
                <c:pt idx="6">
                  <c:v>1.6972403215973202E-2</c:v>
                </c:pt>
                <c:pt idx="7">
                  <c:v>5.1455217236467199E-3</c:v>
                </c:pt>
                <c:pt idx="8">
                  <c:v>5.0302895981087503E-3</c:v>
                </c:pt>
                <c:pt idx="9">
                  <c:v>7.6267931664058403E-3</c:v>
                </c:pt>
                <c:pt idx="10">
                  <c:v>4.74790320098492E-3</c:v>
                </c:pt>
                <c:pt idx="11">
                  <c:v>4.7689043209876497E-3</c:v>
                </c:pt>
                <c:pt idx="12">
                  <c:v>4.6906052393857296E-3</c:v>
                </c:pt>
                <c:pt idx="13">
                  <c:v>5.8117170479302796E-3</c:v>
                </c:pt>
                <c:pt idx="14">
                  <c:v>6.95871097683787E-3</c:v>
                </c:pt>
                <c:pt idx="15">
                  <c:v>6.4485830527497203E-3</c:v>
                </c:pt>
                <c:pt idx="16">
                  <c:v>5.1196808510638302E-3</c:v>
                </c:pt>
                <c:pt idx="17">
                  <c:v>5.3476661593099897E-3</c:v>
                </c:pt>
                <c:pt idx="18">
                  <c:v>4.8125849473326498E-3</c:v>
                </c:pt>
                <c:pt idx="19">
                  <c:v>4.7818287037036996E-3</c:v>
                </c:pt>
                <c:pt idx="20">
                  <c:v>5.0801940639269398E-3</c:v>
                </c:pt>
                <c:pt idx="21">
                  <c:v>6.3464315181518197E-3</c:v>
                </c:pt>
                <c:pt idx="22">
                  <c:v>5.1366573836046803E-3</c:v>
                </c:pt>
                <c:pt idx="23">
                  <c:v>5.3470144824311503E-3</c:v>
                </c:pt>
                <c:pt idx="24">
                  <c:v>5.3492587161942003E-3</c:v>
                </c:pt>
                <c:pt idx="25">
                  <c:v>5.2795584045584E-3</c:v>
                </c:pt>
                <c:pt idx="26">
                  <c:v>5.0048043326345196E-3</c:v>
                </c:pt>
                <c:pt idx="27">
                  <c:v>5.7380584950029404E-3</c:v>
                </c:pt>
                <c:pt idx="28">
                  <c:v>5.77801372308948E-3</c:v>
                </c:pt>
                <c:pt idx="29">
                  <c:v>5.42939502845163E-3</c:v>
                </c:pt>
                <c:pt idx="30">
                  <c:v>6.1439283735106702E-3</c:v>
                </c:pt>
              </c:numCache>
            </c:numRef>
          </c:val>
          <c:extLst>
            <c:ext xmlns:c16="http://schemas.microsoft.com/office/drawing/2014/chart" uri="{C3380CC4-5D6E-409C-BE32-E72D297353CC}">
              <c16:uniqueId val="{00000002-F492-4383-8BFB-5838E4C03240}"/>
            </c:ext>
          </c:extLst>
        </c:ser>
        <c:dLbls>
          <c:showLegendKey val="0"/>
          <c:showVal val="0"/>
          <c:showCatName val="0"/>
          <c:showSerName val="0"/>
          <c:showPercent val="0"/>
          <c:showBubbleSize val="0"/>
        </c:dLbls>
        <c:gapWidth val="30"/>
        <c:overlap val="50"/>
        <c:axId val="102783232"/>
        <c:axId val="102797312"/>
      </c:barChart>
      <c:lineChart>
        <c:grouping val="standard"/>
        <c:varyColors val="0"/>
        <c:ser>
          <c:idx val="3"/>
          <c:order val="0"/>
          <c:tx>
            <c:strRef>
              <c:f>LTM_1!$B$14</c:f>
              <c:strCache>
                <c:ptCount val="1"/>
                <c:pt idx="0">
                  <c:v>Vidutinė mėnesio eksporto deklaracijų įforminimo trukmė</c:v>
                </c:pt>
              </c:strCache>
            </c:strRef>
          </c:tx>
          <c:spPr>
            <a:ln w="25400">
              <a:solidFill>
                <a:sysClr val="windowText" lastClr="000000">
                  <a:lumMod val="75000"/>
                  <a:lumOff val="25000"/>
                </a:sysClr>
              </a:solidFill>
              <a:prstDash val="dash"/>
            </a:ln>
          </c:spPr>
          <c:marker>
            <c:symbol val="none"/>
          </c:marker>
          <c:dLbls>
            <c:dLbl>
              <c:idx val="29"/>
              <c:layout>
                <c:manualLayout>
                  <c:x val="2.7617951668584578E-2"/>
                  <c:y val="-1.04004160166406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2A-48CF-B61B-E5551CCA0F54}"/>
                </c:ext>
              </c:extLst>
            </c:dLbl>
            <c:spPr>
              <a:noFill/>
              <a:ln>
                <a:noFill/>
              </a:ln>
              <a:effectLst/>
            </c:spPr>
            <c:txPr>
              <a:bodyPr/>
              <a:lstStyle/>
              <a:p>
                <a:pPr>
                  <a:defRPr sz="700" b="1">
                    <a:latin typeface="Times New Roman" panose="02020603050405020304" pitchFamily="18" charset="0"/>
                    <a:cs typeface="Times New Roman" panose="02020603050405020304" pitchFamily="18"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LTM_1!$E$14:$AI$14</c:f>
              <c:numCache>
                <c:formatCode>h:mm</c:formatCode>
                <c:ptCount val="31"/>
                <c:pt idx="0">
                  <c:v>6.9444444444444441E-3</c:v>
                </c:pt>
                <c:pt idx="1">
                  <c:v>6.9444444444444441E-3</c:v>
                </c:pt>
                <c:pt idx="2">
                  <c:v>6.9444444444444441E-3</c:v>
                </c:pt>
                <c:pt idx="3">
                  <c:v>6.9444444444444441E-3</c:v>
                </c:pt>
                <c:pt idx="4">
                  <c:v>6.9444444444444441E-3</c:v>
                </c:pt>
                <c:pt idx="5">
                  <c:v>6.9444444444444441E-3</c:v>
                </c:pt>
                <c:pt idx="6">
                  <c:v>6.9444444444444441E-3</c:v>
                </c:pt>
                <c:pt idx="7">
                  <c:v>6.9444444444444441E-3</c:v>
                </c:pt>
                <c:pt idx="8">
                  <c:v>6.9444444444444441E-3</c:v>
                </c:pt>
                <c:pt idx="9">
                  <c:v>6.9444444444444441E-3</c:v>
                </c:pt>
                <c:pt idx="10">
                  <c:v>6.9444444444444441E-3</c:v>
                </c:pt>
                <c:pt idx="11">
                  <c:v>6.9444444444444441E-3</c:v>
                </c:pt>
                <c:pt idx="12">
                  <c:v>6.9444444444444441E-3</c:v>
                </c:pt>
                <c:pt idx="13">
                  <c:v>6.9444444444444441E-3</c:v>
                </c:pt>
                <c:pt idx="14">
                  <c:v>6.9444444444444441E-3</c:v>
                </c:pt>
                <c:pt idx="15">
                  <c:v>6.9444444444444441E-3</c:v>
                </c:pt>
                <c:pt idx="16">
                  <c:v>6.9444444444444441E-3</c:v>
                </c:pt>
                <c:pt idx="17">
                  <c:v>6.9444444444444441E-3</c:v>
                </c:pt>
                <c:pt idx="18">
                  <c:v>6.9444444444444441E-3</c:v>
                </c:pt>
                <c:pt idx="19">
                  <c:v>6.9444444444444441E-3</c:v>
                </c:pt>
                <c:pt idx="20">
                  <c:v>6.9444444444444441E-3</c:v>
                </c:pt>
                <c:pt idx="21">
                  <c:v>6.9444444444444441E-3</c:v>
                </c:pt>
                <c:pt idx="22">
                  <c:v>6.9444444444444441E-3</c:v>
                </c:pt>
                <c:pt idx="23">
                  <c:v>6.9444444444444441E-3</c:v>
                </c:pt>
                <c:pt idx="24">
                  <c:v>6.9444444444444441E-3</c:v>
                </c:pt>
                <c:pt idx="25">
                  <c:v>6.9444444444444441E-3</c:v>
                </c:pt>
                <c:pt idx="26">
                  <c:v>6.9444444444444441E-3</c:v>
                </c:pt>
                <c:pt idx="27">
                  <c:v>6.9444444444444441E-3</c:v>
                </c:pt>
                <c:pt idx="28">
                  <c:v>6.9444444444444441E-3</c:v>
                </c:pt>
                <c:pt idx="29">
                  <c:v>6.9444444444444441E-3</c:v>
                </c:pt>
                <c:pt idx="30">
                  <c:v>6.9444444444444441E-3</c:v>
                </c:pt>
              </c:numCache>
            </c:numRef>
          </c:val>
          <c:smooth val="0"/>
          <c:extLst>
            <c:ext xmlns:c16="http://schemas.microsoft.com/office/drawing/2014/chart" uri="{C3380CC4-5D6E-409C-BE32-E72D297353CC}">
              <c16:uniqueId val="{00000001-1C2A-48CF-B61B-E5551CCA0F54}"/>
            </c:ext>
          </c:extLst>
        </c:ser>
        <c:dLbls>
          <c:showLegendKey val="0"/>
          <c:showVal val="0"/>
          <c:showCatName val="0"/>
          <c:showSerName val="0"/>
          <c:showPercent val="0"/>
          <c:showBubbleSize val="0"/>
        </c:dLbls>
        <c:hiLowLines/>
        <c:marker val="1"/>
        <c:smooth val="0"/>
        <c:axId val="102783232"/>
        <c:axId val="102797312"/>
      </c:lineChart>
      <c:catAx>
        <c:axId val="102783232"/>
        <c:scaling>
          <c:orientation val="minMax"/>
        </c:scaling>
        <c:delete val="1"/>
        <c:axPos val="b"/>
        <c:numFmt formatCode="General" sourceLinked="1"/>
        <c:majorTickMark val="none"/>
        <c:minorTickMark val="none"/>
        <c:tickLblPos val="nextTo"/>
        <c:crossAx val="102797312"/>
        <c:crosses val="autoZero"/>
        <c:auto val="1"/>
        <c:lblAlgn val="ctr"/>
        <c:lblOffset val="100"/>
        <c:noMultiLvlLbl val="1"/>
      </c:catAx>
      <c:valAx>
        <c:axId val="102797312"/>
        <c:scaling>
          <c:orientation val="minMax"/>
          <c:max val="0.49000000000000005"/>
          <c:min val="0.25"/>
        </c:scaling>
        <c:delete val="0"/>
        <c:axPos val="l"/>
        <c:majorGridlines>
          <c:spPr>
            <a:ln w="9525" cap="flat" cmpd="sng" algn="ctr">
              <a:noFill/>
              <a:round/>
            </a:ln>
            <a:effectLst/>
          </c:spPr>
        </c:majorGridlines>
        <c:numFmt formatCode="[hh]:mm" sourceLinked="0"/>
        <c:majorTickMark val="out"/>
        <c:minorTickMark val="none"/>
        <c:tickLblPos val="nextTo"/>
        <c:spPr>
          <a:noFill/>
          <a:ln>
            <a:solidFill>
              <a:sysClr val="windowText" lastClr="000000">
                <a:lumMod val="75000"/>
                <a:lumOff val="25000"/>
              </a:sysClr>
            </a:solid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02783232"/>
        <c:crosses val="autoZero"/>
        <c:crossBetween val="between"/>
        <c:majorUnit val="8.3333000000000018E-2"/>
      </c:valAx>
      <c:spPr>
        <a:noFill/>
        <a:ln>
          <a:noFill/>
        </a:ln>
        <a:effectLst/>
      </c:spPr>
    </c:plotArea>
    <c:legend>
      <c:legendPos val="r"/>
      <c:layout>
        <c:manualLayout>
          <c:xMode val="edge"/>
          <c:yMode val="edge"/>
          <c:x val="0"/>
          <c:y val="0.26737620884637742"/>
          <c:w val="0.99616417337936325"/>
          <c:h val="0.24315172012894362"/>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575037551781605E-2"/>
          <c:y val="0.32742999187204536"/>
          <c:w val="0.933625056773976"/>
          <c:h val="0.54723956639684679"/>
        </c:manualLayout>
      </c:layout>
      <c:barChart>
        <c:barDir val="col"/>
        <c:grouping val="clustered"/>
        <c:varyColors val="0"/>
        <c:ser>
          <c:idx val="1"/>
          <c:order val="1"/>
          <c:tx>
            <c:strRef>
              <c:f>VTM_1!$B$9</c:f>
              <c:strCache>
                <c:ptCount val="1"/>
                <c:pt idx="0">
                  <c:v>Importo deklaracijos įforminimo, kai buvo taikytas prekių tikrinimas, trukmė (VIDUTINĖ 05:19)</c:v>
                </c:pt>
              </c:strCache>
            </c:strRef>
          </c:tx>
          <c:spPr>
            <a:solidFill>
              <a:srgbClr val="C35855"/>
            </a:solidFill>
            <a:ln w="28575" cap="rnd">
              <a:noFill/>
              <a:round/>
            </a:ln>
            <a:effectLst/>
          </c:spPr>
          <c:invertIfNegative val="0"/>
          <c:cat>
            <c:strRef>
              <c:f>VTM_1!$E$7:$AI$7</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VTM_1!$E$9:$AI$9</c:f>
              <c:numCache>
                <c:formatCode>[hh]:mm</c:formatCode>
                <c:ptCount val="31"/>
                <c:pt idx="1">
                  <c:v>0.15384149029982361</c:v>
                </c:pt>
                <c:pt idx="2">
                  <c:v>0.21992082281144781</c:v>
                </c:pt>
                <c:pt idx="3">
                  <c:v>0.20661348848848846</c:v>
                </c:pt>
                <c:pt idx="4">
                  <c:v>0.11148148148148147</c:v>
                </c:pt>
                <c:pt idx="6">
                  <c:v>0.16690972222222222</c:v>
                </c:pt>
                <c:pt idx="7">
                  <c:v>0.27704424353598894</c:v>
                </c:pt>
                <c:pt idx="8">
                  <c:v>0.32504783950617283</c:v>
                </c:pt>
                <c:pt idx="9">
                  <c:v>0.142985585016835</c:v>
                </c:pt>
                <c:pt idx="10">
                  <c:v>0.240701108305275</c:v>
                </c:pt>
                <c:pt idx="13">
                  <c:v>0.10992816091954022</c:v>
                </c:pt>
                <c:pt idx="14">
                  <c:v>0.30590633903133913</c:v>
                </c:pt>
                <c:pt idx="15">
                  <c:v>0.23609154541446209</c:v>
                </c:pt>
                <c:pt idx="16">
                  <c:v>0.22036127645502648</c:v>
                </c:pt>
                <c:pt idx="17">
                  <c:v>0.19436008725071224</c:v>
                </c:pt>
                <c:pt idx="18">
                  <c:v>0.51396296296296295</c:v>
                </c:pt>
                <c:pt idx="19">
                  <c:v>0.45600694444444445</c:v>
                </c:pt>
                <c:pt idx="20">
                  <c:v>0.25783201706608566</c:v>
                </c:pt>
                <c:pt idx="21">
                  <c:v>0.2471552802802803</c:v>
                </c:pt>
                <c:pt idx="22">
                  <c:v>0.24453228869895538</c:v>
                </c:pt>
                <c:pt idx="23">
                  <c:v>0.20813320707070704</c:v>
                </c:pt>
                <c:pt idx="24">
                  <c:v>0.25581631263616567</c:v>
                </c:pt>
                <c:pt idx="25">
                  <c:v>1.3570023148148149</c:v>
                </c:pt>
                <c:pt idx="26">
                  <c:v>3.215277777777778E-2</c:v>
                </c:pt>
                <c:pt idx="27">
                  <c:v>0.1504723324514991</c:v>
                </c:pt>
                <c:pt idx="28">
                  <c:v>0.25179072117892554</c:v>
                </c:pt>
                <c:pt idx="29">
                  <c:v>0.18446707818930039</c:v>
                </c:pt>
                <c:pt idx="30">
                  <c:v>0.20760300925925926</c:v>
                </c:pt>
              </c:numCache>
            </c:numRef>
          </c:val>
          <c:extLst>
            <c:ext xmlns:c16="http://schemas.microsoft.com/office/drawing/2014/chart" uri="{C3380CC4-5D6E-409C-BE32-E72D297353CC}">
              <c16:uniqueId val="{00000001-F492-4383-8BFB-5838E4C03240}"/>
            </c:ext>
          </c:extLst>
        </c:ser>
        <c:ser>
          <c:idx val="0"/>
          <c:order val="2"/>
          <c:tx>
            <c:strRef>
              <c:f>VTM_1!$B$8</c:f>
              <c:strCache>
                <c:ptCount val="1"/>
                <c:pt idx="0">
                  <c:v>Importo deklaracijos įforminimo, kai buvo taikytas dokumentinis tikrinimas, trukmė (VIDUTINĖ 01:07) </c:v>
                </c:pt>
              </c:strCache>
            </c:strRef>
          </c:tx>
          <c:spPr>
            <a:solidFill>
              <a:srgbClr val="FFC000"/>
            </a:solidFill>
            <a:ln w="28575" cap="rnd">
              <a:noFill/>
              <a:round/>
            </a:ln>
            <a:effectLst/>
          </c:spPr>
          <c:invertIfNegative val="0"/>
          <c:cat>
            <c:strRef>
              <c:f>VTM_1!$E$7:$AI$7</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VTM_1!$E$8:$AI$8</c:f>
              <c:numCache>
                <c:formatCode>[hh]:mm</c:formatCode>
                <c:ptCount val="31"/>
                <c:pt idx="0">
                  <c:v>2.6699735449735452E-2</c:v>
                </c:pt>
                <c:pt idx="1">
                  <c:v>4.8864969135802475E-2</c:v>
                </c:pt>
                <c:pt idx="2">
                  <c:v>5.5145453289109997E-2</c:v>
                </c:pt>
                <c:pt idx="3">
                  <c:v>4.5782260435038247E-2</c:v>
                </c:pt>
                <c:pt idx="4">
                  <c:v>2.1695601851851851E-2</c:v>
                </c:pt>
                <c:pt idx="5">
                  <c:v>8.8052983539094656E-3</c:v>
                </c:pt>
                <c:pt idx="6">
                  <c:v>4.1011097820308325E-2</c:v>
                </c:pt>
                <c:pt idx="7">
                  <c:v>4.5012962962962949E-2</c:v>
                </c:pt>
                <c:pt idx="8">
                  <c:v>5.312736550419031E-2</c:v>
                </c:pt>
                <c:pt idx="9">
                  <c:v>3.8693086883876356E-2</c:v>
                </c:pt>
                <c:pt idx="10">
                  <c:v>4.2558963983668714E-2</c:v>
                </c:pt>
                <c:pt idx="11">
                  <c:v>1.5252314814814812E-2</c:v>
                </c:pt>
                <c:pt idx="12">
                  <c:v>2.4483796296296299E-2</c:v>
                </c:pt>
                <c:pt idx="13">
                  <c:v>3.6787965254858813E-2</c:v>
                </c:pt>
                <c:pt idx="14">
                  <c:v>3.9828970157207572E-2</c:v>
                </c:pt>
                <c:pt idx="15">
                  <c:v>4.0532968574635217E-2</c:v>
                </c:pt>
                <c:pt idx="16">
                  <c:v>6.6141949926900617E-2</c:v>
                </c:pt>
                <c:pt idx="17">
                  <c:v>4.3420271416454624E-2</c:v>
                </c:pt>
                <c:pt idx="18">
                  <c:v>2.5890625000000007E-2</c:v>
                </c:pt>
                <c:pt idx="19">
                  <c:v>1.5899470899470903E-2</c:v>
                </c:pt>
                <c:pt idx="20">
                  <c:v>4.6616959652889603E-2</c:v>
                </c:pt>
                <c:pt idx="21">
                  <c:v>5.1106184309309313E-2</c:v>
                </c:pt>
                <c:pt idx="22">
                  <c:v>4.7971948099415185E-2</c:v>
                </c:pt>
                <c:pt idx="23">
                  <c:v>5.1125420875420859E-2</c:v>
                </c:pt>
                <c:pt idx="24">
                  <c:v>4.3188436528131237E-2</c:v>
                </c:pt>
                <c:pt idx="25">
                  <c:v>7.0502645502645497E-2</c:v>
                </c:pt>
                <c:pt idx="26">
                  <c:v>1.0159465020576134E-2</c:v>
                </c:pt>
                <c:pt idx="27">
                  <c:v>4.8842538759689948E-2</c:v>
                </c:pt>
                <c:pt idx="28">
                  <c:v>5.453918038408781E-2</c:v>
                </c:pt>
                <c:pt idx="29">
                  <c:v>6.5884483273596153E-2</c:v>
                </c:pt>
                <c:pt idx="30">
                  <c:v>4.8145214992389641E-2</c:v>
                </c:pt>
              </c:numCache>
            </c:numRef>
          </c:val>
          <c:extLst>
            <c:ext xmlns:c16="http://schemas.microsoft.com/office/drawing/2014/chart" uri="{C3380CC4-5D6E-409C-BE32-E72D297353CC}">
              <c16:uniqueId val="{00000000-F492-4383-8BFB-5838E4C03240}"/>
            </c:ext>
          </c:extLst>
        </c:ser>
        <c:ser>
          <c:idx val="2"/>
          <c:order val="3"/>
          <c:tx>
            <c:strRef>
              <c:f>VTM_1!$B$10</c:f>
              <c:strCache>
                <c:ptCount val="1"/>
                <c:pt idx="0">
                  <c:v>Importo deklaracijos įforminimo, kai muitinio įforminimo metu nebuvo taikytas muitinis tikrinimas, trukmė (VIDUTINĖ 00:16)</c:v>
                </c:pt>
              </c:strCache>
            </c:strRef>
          </c:tx>
          <c:spPr>
            <a:solidFill>
              <a:srgbClr val="9BBB59">
                <a:lumMod val="75000"/>
              </a:srgbClr>
            </a:solidFill>
            <a:ln w="28575" cap="rnd">
              <a:noFill/>
              <a:round/>
            </a:ln>
            <a:effectLst/>
          </c:spPr>
          <c:invertIfNegative val="0"/>
          <c:cat>
            <c:strRef>
              <c:f>VTM_1!$E$7:$AI$7</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VTM_1!$E$10:$AI$10</c:f>
              <c:numCache>
                <c:formatCode>[hh]:mm</c:formatCode>
                <c:ptCount val="31"/>
                <c:pt idx="0">
                  <c:v>1.3314610566448804E-2</c:v>
                </c:pt>
                <c:pt idx="1">
                  <c:v>1.2095065956367418E-2</c:v>
                </c:pt>
                <c:pt idx="2">
                  <c:v>1.0916145833333382E-2</c:v>
                </c:pt>
                <c:pt idx="3">
                  <c:v>9.3518123498925465E-3</c:v>
                </c:pt>
                <c:pt idx="4">
                  <c:v>1.2877397486772479E-2</c:v>
                </c:pt>
                <c:pt idx="5">
                  <c:v>9.6078593474426856E-3</c:v>
                </c:pt>
                <c:pt idx="6">
                  <c:v>1.0461214196303699E-2</c:v>
                </c:pt>
                <c:pt idx="7">
                  <c:v>1.1105173761423748E-2</c:v>
                </c:pt>
                <c:pt idx="8">
                  <c:v>1.2250222731322376E-2</c:v>
                </c:pt>
                <c:pt idx="9">
                  <c:v>1.0322636529841949E-2</c:v>
                </c:pt>
                <c:pt idx="10">
                  <c:v>1.0533910988027299E-2</c:v>
                </c:pt>
                <c:pt idx="11">
                  <c:v>1.4170593584656083E-2</c:v>
                </c:pt>
                <c:pt idx="12">
                  <c:v>8.4401041666666669E-3</c:v>
                </c:pt>
                <c:pt idx="13">
                  <c:v>1.2293326693227075E-2</c:v>
                </c:pt>
                <c:pt idx="14">
                  <c:v>1.2819751657521713E-2</c:v>
                </c:pt>
                <c:pt idx="15">
                  <c:v>1.1983862856466689E-2</c:v>
                </c:pt>
                <c:pt idx="16">
                  <c:v>1.1026182851752558E-2</c:v>
                </c:pt>
                <c:pt idx="17">
                  <c:v>1.1954470147404934E-2</c:v>
                </c:pt>
                <c:pt idx="18">
                  <c:v>1.2103553101294063E-2</c:v>
                </c:pt>
                <c:pt idx="19">
                  <c:v>1.1583820662768035E-2</c:v>
                </c:pt>
                <c:pt idx="20">
                  <c:v>1.0884347442680763E-2</c:v>
                </c:pt>
                <c:pt idx="21">
                  <c:v>1.1513648007144281E-2</c:v>
                </c:pt>
                <c:pt idx="22">
                  <c:v>1.1382592112838281E-2</c:v>
                </c:pt>
                <c:pt idx="23">
                  <c:v>1.1169970718581827E-2</c:v>
                </c:pt>
                <c:pt idx="24">
                  <c:v>1.1083398033126291E-2</c:v>
                </c:pt>
                <c:pt idx="25">
                  <c:v>1.0647652116402114E-2</c:v>
                </c:pt>
                <c:pt idx="26">
                  <c:v>8.5244236583522353E-3</c:v>
                </c:pt>
                <c:pt idx="27">
                  <c:v>1.1538947870208751E-2</c:v>
                </c:pt>
                <c:pt idx="28">
                  <c:v>1.1996963986599643E-2</c:v>
                </c:pt>
                <c:pt idx="29">
                  <c:v>1.285126910126908E-2</c:v>
                </c:pt>
                <c:pt idx="30">
                  <c:v>1.0659531963470314E-2</c:v>
                </c:pt>
              </c:numCache>
            </c:numRef>
          </c:val>
          <c:extLst>
            <c:ext xmlns:c16="http://schemas.microsoft.com/office/drawing/2014/chart" uri="{C3380CC4-5D6E-409C-BE32-E72D297353CC}">
              <c16:uniqueId val="{00000002-F492-4383-8BFB-5838E4C03240}"/>
            </c:ext>
          </c:extLst>
        </c:ser>
        <c:dLbls>
          <c:showLegendKey val="0"/>
          <c:showVal val="0"/>
          <c:showCatName val="0"/>
          <c:showSerName val="0"/>
          <c:showPercent val="0"/>
          <c:showBubbleSize val="0"/>
        </c:dLbls>
        <c:gapWidth val="30"/>
        <c:overlap val="50"/>
        <c:axId val="32590080"/>
        <c:axId val="32596352"/>
      </c:barChart>
      <c:lineChart>
        <c:grouping val="standard"/>
        <c:varyColors val="0"/>
        <c:ser>
          <c:idx val="3"/>
          <c:order val="0"/>
          <c:tx>
            <c:strRef>
              <c:f>VTM_1!$B$14</c:f>
              <c:strCache>
                <c:ptCount val="1"/>
                <c:pt idx="0">
                  <c:v>Vidutinė mėnesio importo deklaracijų įforminimo trukmė</c:v>
                </c:pt>
              </c:strCache>
            </c:strRef>
          </c:tx>
          <c:spPr>
            <a:ln w="25400">
              <a:solidFill>
                <a:sysClr val="windowText" lastClr="000000">
                  <a:lumMod val="75000"/>
                  <a:lumOff val="25000"/>
                </a:sysClr>
              </a:solidFill>
              <a:prstDash val="dash"/>
            </a:ln>
          </c:spPr>
          <c:marker>
            <c:symbol val="none"/>
          </c:marker>
          <c:dLbls>
            <c:dLbl>
              <c:idx val="29"/>
              <c:layout>
                <c:manualLayout>
                  <c:x val="0"/>
                  <c:y val="-5.74373456790123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80-4142-8629-3D941AB5BA99}"/>
                </c:ext>
              </c:extLst>
            </c:dLbl>
            <c:spPr>
              <a:noFill/>
              <a:ln>
                <a:noFill/>
              </a:ln>
              <a:effectLst/>
            </c:spPr>
            <c:txPr>
              <a:bodyPr/>
              <a:lstStyle/>
              <a:p>
                <a:pPr>
                  <a:defRPr sz="700" b="1">
                    <a:latin typeface="Times New Roman" panose="02020603050405020304" pitchFamily="18" charset="0"/>
                    <a:cs typeface="Times New Roman" panose="02020603050405020304" pitchFamily="18"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VTM_1!$E$7:$AI$7</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VTM_1!$E$14:$AI$14</c:f>
              <c:numCache>
                <c:formatCode>h:mm</c:formatCode>
                <c:ptCount val="31"/>
                <c:pt idx="0">
                  <c:v>6.8726851851851858E-2</c:v>
                </c:pt>
                <c:pt idx="1">
                  <c:v>6.8726851851851858E-2</c:v>
                </c:pt>
                <c:pt idx="2">
                  <c:v>6.87268518518519E-2</c:v>
                </c:pt>
                <c:pt idx="3">
                  <c:v>6.87268518518519E-2</c:v>
                </c:pt>
                <c:pt idx="4">
                  <c:v>6.87268518518519E-2</c:v>
                </c:pt>
                <c:pt idx="5">
                  <c:v>6.87268518518519E-2</c:v>
                </c:pt>
                <c:pt idx="6">
                  <c:v>6.87268518518519E-2</c:v>
                </c:pt>
                <c:pt idx="7">
                  <c:v>6.87268518518519E-2</c:v>
                </c:pt>
                <c:pt idx="8">
                  <c:v>6.87268518518519E-2</c:v>
                </c:pt>
                <c:pt idx="9">
                  <c:v>6.87268518518519E-2</c:v>
                </c:pt>
                <c:pt idx="10">
                  <c:v>6.87268518518519E-2</c:v>
                </c:pt>
                <c:pt idx="11">
                  <c:v>6.87268518518519E-2</c:v>
                </c:pt>
                <c:pt idx="12">
                  <c:v>6.87268518518519E-2</c:v>
                </c:pt>
                <c:pt idx="13">
                  <c:v>6.87268518518519E-2</c:v>
                </c:pt>
                <c:pt idx="14">
                  <c:v>6.87268518518519E-2</c:v>
                </c:pt>
                <c:pt idx="15">
                  <c:v>6.87268518518519E-2</c:v>
                </c:pt>
                <c:pt idx="16">
                  <c:v>6.87268518518519E-2</c:v>
                </c:pt>
                <c:pt idx="17">
                  <c:v>6.87268518518519E-2</c:v>
                </c:pt>
                <c:pt idx="18">
                  <c:v>6.87268518518519E-2</c:v>
                </c:pt>
                <c:pt idx="19">
                  <c:v>6.87268518518519E-2</c:v>
                </c:pt>
                <c:pt idx="20">
                  <c:v>6.87268518518519E-2</c:v>
                </c:pt>
                <c:pt idx="21">
                  <c:v>6.87268518518519E-2</c:v>
                </c:pt>
                <c:pt idx="22">
                  <c:v>6.87268518518519E-2</c:v>
                </c:pt>
                <c:pt idx="23">
                  <c:v>6.87268518518519E-2</c:v>
                </c:pt>
                <c:pt idx="24">
                  <c:v>6.87268518518519E-2</c:v>
                </c:pt>
                <c:pt idx="25">
                  <c:v>6.87268518518519E-2</c:v>
                </c:pt>
                <c:pt idx="26">
                  <c:v>6.87268518518519E-2</c:v>
                </c:pt>
                <c:pt idx="27">
                  <c:v>6.87268518518519E-2</c:v>
                </c:pt>
                <c:pt idx="28">
                  <c:v>6.87268518518519E-2</c:v>
                </c:pt>
                <c:pt idx="29">
                  <c:v>6.87268518518519E-2</c:v>
                </c:pt>
                <c:pt idx="30">
                  <c:v>6.87268518518519E-2</c:v>
                </c:pt>
              </c:numCache>
            </c:numRef>
          </c:val>
          <c:smooth val="0"/>
          <c:extLst>
            <c:ext xmlns:c16="http://schemas.microsoft.com/office/drawing/2014/chart" uri="{C3380CC4-5D6E-409C-BE32-E72D297353CC}">
              <c16:uniqueId val="{00000001-2980-4142-8629-3D941AB5BA99}"/>
            </c:ext>
          </c:extLst>
        </c:ser>
        <c:dLbls>
          <c:showLegendKey val="0"/>
          <c:showVal val="0"/>
          <c:showCatName val="0"/>
          <c:showSerName val="0"/>
          <c:showPercent val="0"/>
          <c:showBubbleSize val="0"/>
        </c:dLbls>
        <c:hiLowLines/>
        <c:marker val="1"/>
        <c:smooth val="0"/>
        <c:axId val="32590080"/>
        <c:axId val="32596352"/>
      </c:lineChart>
      <c:catAx>
        <c:axId val="32590080"/>
        <c:scaling>
          <c:orientation val="minMax"/>
        </c:scaling>
        <c:delete val="0"/>
        <c:axPos val="b"/>
        <c:title>
          <c:tx>
            <c:rich>
              <a:bodyPr/>
              <a:lstStyle/>
              <a:p>
                <a:pPr>
                  <a:defRPr sz="1000">
                    <a:latin typeface="Times New Roman" panose="02020603050405020304" pitchFamily="18" charset="0"/>
                    <a:cs typeface="Times New Roman" panose="02020603050405020304" pitchFamily="18" charset="0"/>
                  </a:defRPr>
                </a:pPr>
                <a:r>
                  <a:rPr lang="lt-LT" sz="1000">
                    <a:latin typeface="Times New Roman" panose="02020603050405020304" pitchFamily="18" charset="0"/>
                    <a:cs typeface="Times New Roman" panose="02020603050405020304" pitchFamily="18" charset="0"/>
                  </a:rPr>
                  <a:t>201</a:t>
                </a:r>
                <a:r>
                  <a:rPr lang="en-US" sz="1000">
                    <a:latin typeface="Times New Roman" panose="02020603050405020304" pitchFamily="18" charset="0"/>
                    <a:cs typeface="Times New Roman" panose="02020603050405020304" pitchFamily="18" charset="0"/>
                  </a:rPr>
                  <a:t>9</a:t>
                </a:r>
                <a:r>
                  <a:rPr lang="lt-LT" sz="1000">
                    <a:latin typeface="Times New Roman" panose="02020603050405020304" pitchFamily="18" charset="0"/>
                    <a:cs typeface="Times New Roman" panose="02020603050405020304" pitchFamily="18" charset="0"/>
                  </a:rPr>
                  <a:t> </a:t>
                </a:r>
                <a:r>
                  <a:rPr lang="ru-RU" sz="1000" baseline="0">
                    <a:latin typeface="Times New Roman" panose="02020603050405020304" pitchFamily="18" charset="0"/>
                    <a:cs typeface="Times New Roman" panose="02020603050405020304" pitchFamily="18" charset="0"/>
                  </a:rPr>
                  <a:t> </a:t>
                </a:r>
                <a:r>
                  <a:rPr lang="lt-LT" sz="1000" baseline="0">
                    <a:latin typeface="Times New Roman" panose="02020603050405020304" pitchFamily="18" charset="0"/>
                    <a:cs typeface="Times New Roman" panose="02020603050405020304" pitchFamily="18" charset="0"/>
                  </a:rPr>
                  <a:t>m. </a:t>
                </a:r>
                <a:r>
                  <a:rPr lang="en-US" sz="1000" baseline="0">
                    <a:latin typeface="Times New Roman" panose="02020603050405020304" pitchFamily="18" charset="0"/>
                    <a:cs typeface="Times New Roman" panose="02020603050405020304" pitchFamily="18" charset="0"/>
                  </a:rPr>
                  <a:t>sausi</a:t>
                </a:r>
                <a:r>
                  <a:rPr lang="lt-LT" sz="1000" baseline="0">
                    <a:latin typeface="Times New Roman" panose="02020603050405020304" pitchFamily="18" charset="0"/>
                    <a:cs typeface="Times New Roman" panose="02020603050405020304" pitchFamily="18" charset="0"/>
                  </a:rPr>
                  <a:t>s</a:t>
                </a:r>
                <a:endParaRPr lang="lt-LT" sz="1000">
                  <a:latin typeface="Times New Roman" panose="02020603050405020304" pitchFamily="18" charset="0"/>
                  <a:cs typeface="Times New Roman" panose="02020603050405020304" pitchFamily="18" charset="0"/>
                </a:endParaRPr>
              </a:p>
            </c:rich>
          </c:tx>
          <c:layout>
            <c:manualLayout>
              <c:xMode val="edge"/>
              <c:yMode val="edge"/>
              <c:x val="0.41795954861111112"/>
              <c:y val="0.94040000000000001"/>
            </c:manualLayout>
          </c:layout>
          <c:overlay val="0"/>
        </c:title>
        <c:numFmt formatCode="General" sourceLinked="1"/>
        <c:majorTickMark val="none"/>
        <c:minorTickMark val="none"/>
        <c:tickLblPos val="nextTo"/>
        <c:spPr>
          <a:noFill/>
          <a:ln w="9525" cap="flat" cmpd="sng" algn="ctr">
            <a:solidFill>
              <a:sysClr val="windowText" lastClr="000000">
                <a:lumMod val="50000"/>
                <a:lumOff val="50000"/>
              </a:sysClr>
            </a:solidFill>
            <a:round/>
          </a:ln>
          <a:effectLst/>
        </c:spPr>
        <c:txPr>
          <a:bodyPr rot="-60000000" spcFirstLastPara="1" vertOverflow="ellipsis" vert="horz" wrap="square" anchor="ctr" anchorCtr="1"/>
          <a:lstStyle/>
          <a:p>
            <a:pPr>
              <a:defRPr sz="7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32596352"/>
        <c:crosses val="autoZero"/>
        <c:auto val="1"/>
        <c:lblAlgn val="ctr"/>
        <c:lblOffset val="100"/>
        <c:noMultiLvlLbl val="1"/>
      </c:catAx>
      <c:valAx>
        <c:axId val="32596352"/>
        <c:scaling>
          <c:orientation val="minMax"/>
          <c:max val="0.58333299999999999"/>
          <c:min val="0"/>
        </c:scaling>
        <c:delete val="0"/>
        <c:axPos val="l"/>
        <c:majorGridlines>
          <c:spPr>
            <a:ln w="9525" cap="flat" cmpd="sng" algn="ctr">
              <a:noFill/>
              <a:round/>
            </a:ln>
            <a:effectLst/>
          </c:spPr>
        </c:majorGridlines>
        <c:numFmt formatCode="[hh]:mm" sourceLinked="0"/>
        <c:majorTickMark val="out"/>
        <c:minorTickMark val="none"/>
        <c:tickLblPos val="nextTo"/>
        <c:spPr>
          <a:noFill/>
          <a:ln>
            <a:solidFill>
              <a:sysClr val="windowText" lastClr="000000">
                <a:lumMod val="75000"/>
                <a:lumOff val="25000"/>
              </a:sysClr>
            </a:solid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2590080"/>
        <c:crosses val="autoZero"/>
        <c:crossBetween val="between"/>
        <c:majorUnit val="8.3333000000000018E-2"/>
      </c:valAx>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a:pPr>
            <a:r>
              <a:rPr lang="lt-LT" sz="1100" b="1" i="0" baseline="0">
                <a:effectLst/>
                <a:latin typeface="Times New Roman" panose="02020603050405020304" pitchFamily="18" charset="0"/>
                <a:cs typeface="Times New Roman" panose="02020603050405020304" pitchFamily="18" charset="0"/>
              </a:rPr>
              <a:t>Importo deklaracijų vidutinė įforminimo trukmė Vilniaus krovinių poste „Centras“ (LTVC0100), </a:t>
            </a:r>
            <a:r>
              <a:rPr lang="en-US" sz="1100" b="1" i="0" baseline="0">
                <a:effectLst/>
                <a:latin typeface="Times New Roman" panose="02020603050405020304" pitchFamily="18" charset="0"/>
                <a:cs typeface="Times New Roman" panose="02020603050405020304" pitchFamily="18" charset="0"/>
              </a:rPr>
              <a:t>hh:mm</a:t>
            </a:r>
            <a:r>
              <a:rPr lang="lt-LT" sz="1100" b="1" i="0" baseline="0">
                <a:effectLst/>
                <a:latin typeface="Times New Roman" panose="02020603050405020304" pitchFamily="18" charset="0"/>
                <a:cs typeface="Times New Roman" panose="02020603050405020304" pitchFamily="18" charset="0"/>
              </a:rPr>
              <a:t> </a:t>
            </a:r>
            <a:endParaRPr lang="lt-LT" sz="1100">
              <a:effectLst/>
              <a:latin typeface="Times New Roman" panose="02020603050405020304" pitchFamily="18" charset="0"/>
              <a:cs typeface="Times New Roman" panose="02020603050405020304" pitchFamily="18" charset="0"/>
            </a:endParaRPr>
          </a:p>
        </c:rich>
      </c:tx>
      <c:layout>
        <c:manualLayout>
          <c:xMode val="edge"/>
          <c:yMode val="edge"/>
          <c:x val="0.11949045138888889"/>
          <c:y val="0"/>
        </c:manualLayout>
      </c:layout>
      <c:overlay val="0"/>
    </c:title>
    <c:autoTitleDeleted val="0"/>
    <c:plotArea>
      <c:layout>
        <c:manualLayout>
          <c:layoutTarget val="inner"/>
          <c:xMode val="edge"/>
          <c:yMode val="edge"/>
          <c:x val="5.1604901960784315E-2"/>
          <c:y val="0.48159452795673269"/>
          <c:w val="0.93563246832074409"/>
          <c:h val="0.29449964209019325"/>
        </c:manualLayout>
      </c:layout>
      <c:barChart>
        <c:barDir val="col"/>
        <c:grouping val="clustered"/>
        <c:varyColors val="0"/>
        <c:ser>
          <c:idx val="1"/>
          <c:order val="1"/>
          <c:tx>
            <c:strRef>
              <c:f>VTM_1!$B$9</c:f>
              <c:strCache>
                <c:ptCount val="1"/>
                <c:pt idx="0">
                  <c:v>Importo deklaracijos įforminimo, kai buvo taikytas prekių tikrinimas, trukmė (VIDUTINĖ 05:19)</c:v>
                </c:pt>
              </c:strCache>
            </c:strRef>
          </c:tx>
          <c:spPr>
            <a:solidFill>
              <a:srgbClr val="C35855"/>
            </a:solidFill>
            <a:ln w="28575" cap="rnd">
              <a:noFill/>
              <a:round/>
            </a:ln>
            <a:effectLst/>
          </c:spPr>
          <c:invertIfNegative val="0"/>
          <c:cat>
            <c:strRef>
              <c:f>VTM_1!$E$7:$AI$7</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VTM_1!$E$9:$AI$9</c:f>
              <c:numCache>
                <c:formatCode>[hh]:mm</c:formatCode>
                <c:ptCount val="31"/>
                <c:pt idx="1">
                  <c:v>0.15384149029982361</c:v>
                </c:pt>
                <c:pt idx="2">
                  <c:v>0.21992082281144781</c:v>
                </c:pt>
                <c:pt idx="3">
                  <c:v>0.20661348848848846</c:v>
                </c:pt>
                <c:pt idx="4">
                  <c:v>0.11148148148148147</c:v>
                </c:pt>
                <c:pt idx="6">
                  <c:v>0.16690972222222222</c:v>
                </c:pt>
                <c:pt idx="7">
                  <c:v>0.27704424353598894</c:v>
                </c:pt>
                <c:pt idx="8">
                  <c:v>0.32504783950617283</c:v>
                </c:pt>
                <c:pt idx="9">
                  <c:v>0.142985585016835</c:v>
                </c:pt>
                <c:pt idx="10">
                  <c:v>0.240701108305275</c:v>
                </c:pt>
                <c:pt idx="13">
                  <c:v>0.10992816091954022</c:v>
                </c:pt>
                <c:pt idx="14">
                  <c:v>0.30590633903133913</c:v>
                </c:pt>
                <c:pt idx="15">
                  <c:v>0.23609154541446209</c:v>
                </c:pt>
                <c:pt idx="16">
                  <c:v>0.22036127645502648</c:v>
                </c:pt>
                <c:pt idx="17">
                  <c:v>0.19436008725071224</c:v>
                </c:pt>
                <c:pt idx="18">
                  <c:v>0.51396296296296295</c:v>
                </c:pt>
                <c:pt idx="19">
                  <c:v>0.45600694444444445</c:v>
                </c:pt>
                <c:pt idx="20">
                  <c:v>0.25783201706608566</c:v>
                </c:pt>
                <c:pt idx="21">
                  <c:v>0.2471552802802803</c:v>
                </c:pt>
                <c:pt idx="22">
                  <c:v>0.24453228869895538</c:v>
                </c:pt>
                <c:pt idx="23">
                  <c:v>0.20813320707070704</c:v>
                </c:pt>
                <c:pt idx="24">
                  <c:v>0.25581631263616567</c:v>
                </c:pt>
                <c:pt idx="25">
                  <c:v>1.3570023148148149</c:v>
                </c:pt>
                <c:pt idx="26">
                  <c:v>3.215277777777778E-2</c:v>
                </c:pt>
                <c:pt idx="27">
                  <c:v>0.1504723324514991</c:v>
                </c:pt>
                <c:pt idx="28">
                  <c:v>0.25179072117892554</c:v>
                </c:pt>
                <c:pt idx="29">
                  <c:v>0.18446707818930039</c:v>
                </c:pt>
                <c:pt idx="30">
                  <c:v>0.20760300925925926</c:v>
                </c:pt>
              </c:numCache>
            </c:numRef>
          </c:val>
          <c:extLst>
            <c:ext xmlns:c16="http://schemas.microsoft.com/office/drawing/2014/chart" uri="{C3380CC4-5D6E-409C-BE32-E72D297353CC}">
              <c16:uniqueId val="{00000001-F492-4383-8BFB-5838E4C03240}"/>
            </c:ext>
          </c:extLst>
        </c:ser>
        <c:ser>
          <c:idx val="0"/>
          <c:order val="2"/>
          <c:tx>
            <c:strRef>
              <c:f>VTM_1!$B$8</c:f>
              <c:strCache>
                <c:ptCount val="1"/>
                <c:pt idx="0">
                  <c:v>Importo deklaracijos įforminimo, kai buvo taikytas dokumentinis tikrinimas, trukmė (VIDUTINĖ 01:07) </c:v>
                </c:pt>
              </c:strCache>
            </c:strRef>
          </c:tx>
          <c:spPr>
            <a:solidFill>
              <a:srgbClr val="FFC000"/>
            </a:solidFill>
            <a:ln w="28575" cap="rnd">
              <a:noFill/>
              <a:round/>
            </a:ln>
            <a:effectLst/>
          </c:spPr>
          <c:invertIfNegative val="0"/>
          <c:cat>
            <c:strRef>
              <c:f>VTM_1!$E$7:$AI$7</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VTM_1!$E$8:$AI$8</c:f>
              <c:numCache>
                <c:formatCode>[hh]:mm</c:formatCode>
                <c:ptCount val="31"/>
                <c:pt idx="0">
                  <c:v>2.6699735449735452E-2</c:v>
                </c:pt>
                <c:pt idx="1">
                  <c:v>4.8864969135802475E-2</c:v>
                </c:pt>
                <c:pt idx="2">
                  <c:v>5.5145453289109997E-2</c:v>
                </c:pt>
                <c:pt idx="3">
                  <c:v>4.5782260435038247E-2</c:v>
                </c:pt>
                <c:pt idx="4">
                  <c:v>2.1695601851851851E-2</c:v>
                </c:pt>
                <c:pt idx="5">
                  <c:v>8.8052983539094656E-3</c:v>
                </c:pt>
                <c:pt idx="6">
                  <c:v>4.1011097820308325E-2</c:v>
                </c:pt>
                <c:pt idx="7">
                  <c:v>4.5012962962962949E-2</c:v>
                </c:pt>
                <c:pt idx="8">
                  <c:v>5.312736550419031E-2</c:v>
                </c:pt>
                <c:pt idx="9">
                  <c:v>3.8693086883876356E-2</c:v>
                </c:pt>
                <c:pt idx="10">
                  <c:v>4.2558963983668714E-2</c:v>
                </c:pt>
                <c:pt idx="11">
                  <c:v>1.5252314814814812E-2</c:v>
                </c:pt>
                <c:pt idx="12">
                  <c:v>2.4483796296296299E-2</c:v>
                </c:pt>
                <c:pt idx="13">
                  <c:v>3.6787965254858813E-2</c:v>
                </c:pt>
                <c:pt idx="14">
                  <c:v>3.9828970157207572E-2</c:v>
                </c:pt>
                <c:pt idx="15">
                  <c:v>4.0532968574635217E-2</c:v>
                </c:pt>
                <c:pt idx="16">
                  <c:v>6.6141949926900617E-2</c:v>
                </c:pt>
                <c:pt idx="17">
                  <c:v>4.3420271416454624E-2</c:v>
                </c:pt>
                <c:pt idx="18">
                  <c:v>2.5890625000000007E-2</c:v>
                </c:pt>
                <c:pt idx="19">
                  <c:v>1.5899470899470903E-2</c:v>
                </c:pt>
                <c:pt idx="20">
                  <c:v>4.6616959652889603E-2</c:v>
                </c:pt>
                <c:pt idx="21">
                  <c:v>5.1106184309309313E-2</c:v>
                </c:pt>
                <c:pt idx="22">
                  <c:v>4.7971948099415185E-2</c:v>
                </c:pt>
                <c:pt idx="23">
                  <c:v>5.1125420875420859E-2</c:v>
                </c:pt>
                <c:pt idx="24">
                  <c:v>4.3188436528131237E-2</c:v>
                </c:pt>
                <c:pt idx="25">
                  <c:v>7.0502645502645497E-2</c:v>
                </c:pt>
                <c:pt idx="26">
                  <c:v>1.0159465020576134E-2</c:v>
                </c:pt>
                <c:pt idx="27">
                  <c:v>4.8842538759689948E-2</c:v>
                </c:pt>
                <c:pt idx="28">
                  <c:v>5.453918038408781E-2</c:v>
                </c:pt>
                <c:pt idx="29">
                  <c:v>6.5884483273596153E-2</c:v>
                </c:pt>
                <c:pt idx="30">
                  <c:v>4.8145214992389641E-2</c:v>
                </c:pt>
              </c:numCache>
            </c:numRef>
          </c:val>
          <c:extLst>
            <c:ext xmlns:c16="http://schemas.microsoft.com/office/drawing/2014/chart" uri="{C3380CC4-5D6E-409C-BE32-E72D297353CC}">
              <c16:uniqueId val="{00000000-F492-4383-8BFB-5838E4C03240}"/>
            </c:ext>
          </c:extLst>
        </c:ser>
        <c:ser>
          <c:idx val="2"/>
          <c:order val="3"/>
          <c:tx>
            <c:strRef>
              <c:f>VTM_1!$B$10</c:f>
              <c:strCache>
                <c:ptCount val="1"/>
                <c:pt idx="0">
                  <c:v>Importo deklaracijos įforminimo, kai muitinio įforminimo metu nebuvo taikytas muitinis tikrinimas, trukmė (VIDUTINĖ 00:16)</c:v>
                </c:pt>
              </c:strCache>
            </c:strRef>
          </c:tx>
          <c:spPr>
            <a:solidFill>
              <a:srgbClr val="9BBB59">
                <a:lumMod val="75000"/>
              </a:srgbClr>
            </a:solidFill>
            <a:ln w="28575" cap="rnd">
              <a:noFill/>
              <a:round/>
            </a:ln>
            <a:effectLst/>
          </c:spPr>
          <c:invertIfNegative val="0"/>
          <c:cat>
            <c:strRef>
              <c:f>VTM_1!$E$7:$AI$7</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VTM_1!$E$10:$AI$10</c:f>
              <c:numCache>
                <c:formatCode>[hh]:mm</c:formatCode>
                <c:ptCount val="31"/>
                <c:pt idx="0">
                  <c:v>1.3314610566448804E-2</c:v>
                </c:pt>
                <c:pt idx="1">
                  <c:v>1.2095065956367418E-2</c:v>
                </c:pt>
                <c:pt idx="2">
                  <c:v>1.0916145833333382E-2</c:v>
                </c:pt>
                <c:pt idx="3">
                  <c:v>9.3518123498925465E-3</c:v>
                </c:pt>
                <c:pt idx="4">
                  <c:v>1.2877397486772479E-2</c:v>
                </c:pt>
                <c:pt idx="5">
                  <c:v>9.6078593474426856E-3</c:v>
                </c:pt>
                <c:pt idx="6">
                  <c:v>1.0461214196303699E-2</c:v>
                </c:pt>
                <c:pt idx="7">
                  <c:v>1.1105173761423748E-2</c:v>
                </c:pt>
                <c:pt idx="8">
                  <c:v>1.2250222731322376E-2</c:v>
                </c:pt>
                <c:pt idx="9">
                  <c:v>1.0322636529841949E-2</c:v>
                </c:pt>
                <c:pt idx="10">
                  <c:v>1.0533910988027299E-2</c:v>
                </c:pt>
                <c:pt idx="11">
                  <c:v>1.4170593584656083E-2</c:v>
                </c:pt>
                <c:pt idx="12">
                  <c:v>8.4401041666666669E-3</c:v>
                </c:pt>
                <c:pt idx="13">
                  <c:v>1.2293326693227075E-2</c:v>
                </c:pt>
                <c:pt idx="14">
                  <c:v>1.2819751657521713E-2</c:v>
                </c:pt>
                <c:pt idx="15">
                  <c:v>1.1983862856466689E-2</c:v>
                </c:pt>
                <c:pt idx="16">
                  <c:v>1.1026182851752558E-2</c:v>
                </c:pt>
                <c:pt idx="17">
                  <c:v>1.1954470147404934E-2</c:v>
                </c:pt>
                <c:pt idx="18">
                  <c:v>1.2103553101294063E-2</c:v>
                </c:pt>
                <c:pt idx="19">
                  <c:v>1.1583820662768035E-2</c:v>
                </c:pt>
                <c:pt idx="20">
                  <c:v>1.0884347442680763E-2</c:v>
                </c:pt>
                <c:pt idx="21">
                  <c:v>1.1513648007144281E-2</c:v>
                </c:pt>
                <c:pt idx="22">
                  <c:v>1.1382592112838281E-2</c:v>
                </c:pt>
                <c:pt idx="23">
                  <c:v>1.1169970718581827E-2</c:v>
                </c:pt>
                <c:pt idx="24">
                  <c:v>1.1083398033126291E-2</c:v>
                </c:pt>
                <c:pt idx="25">
                  <c:v>1.0647652116402114E-2</c:v>
                </c:pt>
                <c:pt idx="26">
                  <c:v>8.5244236583522353E-3</c:v>
                </c:pt>
                <c:pt idx="27">
                  <c:v>1.1538947870208751E-2</c:v>
                </c:pt>
                <c:pt idx="28">
                  <c:v>1.1996963986599643E-2</c:v>
                </c:pt>
                <c:pt idx="29">
                  <c:v>1.285126910126908E-2</c:v>
                </c:pt>
                <c:pt idx="30">
                  <c:v>1.0659531963470314E-2</c:v>
                </c:pt>
              </c:numCache>
            </c:numRef>
          </c:val>
          <c:extLst>
            <c:ext xmlns:c16="http://schemas.microsoft.com/office/drawing/2014/chart" uri="{C3380CC4-5D6E-409C-BE32-E72D297353CC}">
              <c16:uniqueId val="{00000002-F492-4383-8BFB-5838E4C03240}"/>
            </c:ext>
          </c:extLst>
        </c:ser>
        <c:dLbls>
          <c:showLegendKey val="0"/>
          <c:showVal val="0"/>
          <c:showCatName val="0"/>
          <c:showSerName val="0"/>
          <c:showPercent val="0"/>
          <c:showBubbleSize val="0"/>
        </c:dLbls>
        <c:gapWidth val="30"/>
        <c:overlap val="50"/>
        <c:axId val="67522944"/>
        <c:axId val="67524480"/>
      </c:barChart>
      <c:lineChart>
        <c:grouping val="standard"/>
        <c:varyColors val="0"/>
        <c:ser>
          <c:idx val="3"/>
          <c:order val="0"/>
          <c:tx>
            <c:strRef>
              <c:f>VTM_1!$B$14</c:f>
              <c:strCache>
                <c:ptCount val="1"/>
                <c:pt idx="0">
                  <c:v>Vidutinė mėnesio importo deklaracijų įforminimo trukmė</c:v>
                </c:pt>
              </c:strCache>
            </c:strRef>
          </c:tx>
          <c:spPr>
            <a:ln w="25400">
              <a:solidFill>
                <a:sysClr val="windowText" lastClr="000000">
                  <a:lumMod val="75000"/>
                  <a:lumOff val="25000"/>
                </a:sysClr>
              </a:solidFill>
              <a:prstDash val="dash"/>
            </a:ln>
          </c:spPr>
          <c:marker>
            <c:symbol val="none"/>
          </c:marker>
          <c:dLbls>
            <c:dLbl>
              <c:idx val="29"/>
              <c:layout>
                <c:manualLayout>
                  <c:x val="0"/>
                  <c:y val="-5.74373456790123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FC9-4E93-AA1A-E4681A60FA6E}"/>
                </c:ext>
              </c:extLst>
            </c:dLbl>
            <c:spPr>
              <a:noFill/>
              <a:ln>
                <a:noFill/>
              </a:ln>
              <a:effectLst/>
            </c:spPr>
            <c:txPr>
              <a:bodyPr/>
              <a:lstStyle/>
              <a:p>
                <a:pPr>
                  <a:defRPr sz="700" b="1">
                    <a:latin typeface="Times New Roman" panose="02020603050405020304" pitchFamily="18" charset="0"/>
                    <a:cs typeface="Times New Roman" panose="02020603050405020304" pitchFamily="18"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VTM_1!$E$7:$AI$7</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VTM_1!$E$14:$AI$14</c:f>
              <c:numCache>
                <c:formatCode>h:mm</c:formatCode>
                <c:ptCount val="31"/>
                <c:pt idx="0">
                  <c:v>6.8726851851851858E-2</c:v>
                </c:pt>
                <c:pt idx="1">
                  <c:v>6.8726851851851858E-2</c:v>
                </c:pt>
                <c:pt idx="2">
                  <c:v>6.87268518518519E-2</c:v>
                </c:pt>
                <c:pt idx="3">
                  <c:v>6.87268518518519E-2</c:v>
                </c:pt>
                <c:pt idx="4">
                  <c:v>6.87268518518519E-2</c:v>
                </c:pt>
                <c:pt idx="5">
                  <c:v>6.87268518518519E-2</c:v>
                </c:pt>
                <c:pt idx="6">
                  <c:v>6.87268518518519E-2</c:v>
                </c:pt>
                <c:pt idx="7">
                  <c:v>6.87268518518519E-2</c:v>
                </c:pt>
                <c:pt idx="8">
                  <c:v>6.87268518518519E-2</c:v>
                </c:pt>
                <c:pt idx="9">
                  <c:v>6.87268518518519E-2</c:v>
                </c:pt>
                <c:pt idx="10">
                  <c:v>6.87268518518519E-2</c:v>
                </c:pt>
                <c:pt idx="11">
                  <c:v>6.87268518518519E-2</c:v>
                </c:pt>
                <c:pt idx="12">
                  <c:v>6.87268518518519E-2</c:v>
                </c:pt>
                <c:pt idx="13">
                  <c:v>6.87268518518519E-2</c:v>
                </c:pt>
                <c:pt idx="14">
                  <c:v>6.87268518518519E-2</c:v>
                </c:pt>
                <c:pt idx="15">
                  <c:v>6.87268518518519E-2</c:v>
                </c:pt>
                <c:pt idx="16">
                  <c:v>6.87268518518519E-2</c:v>
                </c:pt>
                <c:pt idx="17">
                  <c:v>6.87268518518519E-2</c:v>
                </c:pt>
                <c:pt idx="18">
                  <c:v>6.87268518518519E-2</c:v>
                </c:pt>
                <c:pt idx="19">
                  <c:v>6.87268518518519E-2</c:v>
                </c:pt>
                <c:pt idx="20">
                  <c:v>6.87268518518519E-2</c:v>
                </c:pt>
                <c:pt idx="21">
                  <c:v>6.87268518518519E-2</c:v>
                </c:pt>
                <c:pt idx="22">
                  <c:v>6.87268518518519E-2</c:v>
                </c:pt>
                <c:pt idx="23">
                  <c:v>6.87268518518519E-2</c:v>
                </c:pt>
                <c:pt idx="24">
                  <c:v>6.87268518518519E-2</c:v>
                </c:pt>
                <c:pt idx="25">
                  <c:v>6.87268518518519E-2</c:v>
                </c:pt>
                <c:pt idx="26">
                  <c:v>6.87268518518519E-2</c:v>
                </c:pt>
                <c:pt idx="27">
                  <c:v>6.87268518518519E-2</c:v>
                </c:pt>
                <c:pt idx="28">
                  <c:v>6.87268518518519E-2</c:v>
                </c:pt>
                <c:pt idx="29">
                  <c:v>6.87268518518519E-2</c:v>
                </c:pt>
                <c:pt idx="30">
                  <c:v>6.87268518518519E-2</c:v>
                </c:pt>
              </c:numCache>
            </c:numRef>
          </c:val>
          <c:smooth val="0"/>
          <c:extLst>
            <c:ext xmlns:c16="http://schemas.microsoft.com/office/drawing/2014/chart" uri="{C3380CC4-5D6E-409C-BE32-E72D297353CC}">
              <c16:uniqueId val="{00000001-3FC9-4E93-AA1A-E4681A60FA6E}"/>
            </c:ext>
          </c:extLst>
        </c:ser>
        <c:dLbls>
          <c:showLegendKey val="0"/>
          <c:showVal val="0"/>
          <c:showCatName val="0"/>
          <c:showSerName val="0"/>
          <c:showPercent val="0"/>
          <c:showBubbleSize val="0"/>
        </c:dLbls>
        <c:hiLowLines/>
        <c:marker val="1"/>
        <c:smooth val="0"/>
        <c:axId val="67522944"/>
        <c:axId val="67524480"/>
      </c:lineChart>
      <c:catAx>
        <c:axId val="67522944"/>
        <c:scaling>
          <c:orientation val="minMax"/>
        </c:scaling>
        <c:delete val="1"/>
        <c:axPos val="b"/>
        <c:numFmt formatCode="General" sourceLinked="1"/>
        <c:majorTickMark val="none"/>
        <c:minorTickMark val="none"/>
        <c:tickLblPos val="nextTo"/>
        <c:crossAx val="67524480"/>
        <c:crosses val="autoZero"/>
        <c:auto val="1"/>
        <c:lblAlgn val="ctr"/>
        <c:lblOffset val="100"/>
        <c:noMultiLvlLbl val="1"/>
      </c:catAx>
      <c:valAx>
        <c:axId val="67524480"/>
        <c:scaling>
          <c:orientation val="minMax"/>
          <c:max val="1.4166669999999999"/>
          <c:min val="1.25"/>
        </c:scaling>
        <c:delete val="0"/>
        <c:axPos val="l"/>
        <c:majorGridlines>
          <c:spPr>
            <a:ln w="9525" cap="flat" cmpd="sng" algn="ctr">
              <a:noFill/>
              <a:round/>
            </a:ln>
            <a:effectLst/>
          </c:spPr>
        </c:majorGridlines>
        <c:numFmt formatCode="[hh]:mm" sourceLinked="0"/>
        <c:majorTickMark val="out"/>
        <c:minorTickMark val="none"/>
        <c:tickLblPos val="nextTo"/>
        <c:spPr>
          <a:noFill/>
          <a:ln>
            <a:solidFill>
              <a:sysClr val="windowText" lastClr="000000">
                <a:lumMod val="75000"/>
                <a:lumOff val="25000"/>
              </a:sysClr>
            </a:solid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7522944"/>
        <c:crosses val="autoZero"/>
        <c:crossBetween val="between"/>
        <c:majorUnit val="8.3333000000000018E-2"/>
        <c:minorUnit val="8.3333000000000018E-2"/>
      </c:valAx>
    </c:plotArea>
    <c:legend>
      <c:legendPos val="t"/>
      <c:layout>
        <c:manualLayout>
          <c:xMode val="edge"/>
          <c:yMode val="edge"/>
          <c:x val="0"/>
          <c:y val="0.25802020202020204"/>
          <c:w val="1"/>
          <c:h val="0.20844913253767808"/>
        </c:manualLayout>
      </c:layout>
      <c:overlay val="0"/>
      <c:txPr>
        <a:bodyPr/>
        <a:lstStyle/>
        <a:p>
          <a:pPr>
            <a:defRPr sz="6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Times New Roman" panose="02020603050405020304" pitchFamily="18" charset="0"/>
                <a:cs typeface="Times New Roman" panose="02020603050405020304" pitchFamily="18" charset="0"/>
              </a:defRPr>
            </a:pPr>
            <a:r>
              <a:rPr lang="lt-LT" sz="1200">
                <a:latin typeface="Times New Roman" panose="02020603050405020304" pitchFamily="18" charset="0"/>
                <a:cs typeface="Times New Roman" panose="02020603050405020304" pitchFamily="18" charset="0"/>
              </a:rPr>
              <a:t>Įforminta importo deklaracijų</a:t>
            </a:r>
          </a:p>
        </c:rich>
      </c:tx>
      <c:layout>
        <c:manualLayout>
          <c:xMode val="edge"/>
          <c:yMode val="edge"/>
          <c:x val="0.19332421159048735"/>
          <c:y val="7.9375000000000001E-2"/>
        </c:manualLayout>
      </c:layout>
      <c:overlay val="0"/>
    </c:title>
    <c:autoTitleDeleted val="0"/>
    <c:plotArea>
      <c:layout>
        <c:manualLayout>
          <c:layoutTarget val="inner"/>
          <c:xMode val="edge"/>
          <c:yMode val="edge"/>
          <c:x val="4.1499638141871832E-2"/>
          <c:y val="0.3030454861111111"/>
          <c:w val="0.44657527777777778"/>
          <c:h val="0.55821909722222218"/>
        </c:manualLayout>
      </c:layout>
      <c:pieChart>
        <c:varyColors val="1"/>
        <c:ser>
          <c:idx val="0"/>
          <c:order val="0"/>
          <c:explosion val="7"/>
          <c:dPt>
            <c:idx val="0"/>
            <c:bubble3D val="0"/>
            <c:spPr>
              <a:solidFill>
                <a:srgbClr val="FFFF99"/>
              </a:solidFill>
            </c:spPr>
            <c:extLst>
              <c:ext xmlns:c16="http://schemas.microsoft.com/office/drawing/2014/chart" uri="{C3380CC4-5D6E-409C-BE32-E72D297353CC}">
                <c16:uniqueId val="{00000001-1190-4B7C-B45F-962A04C1D47D}"/>
              </c:ext>
            </c:extLst>
          </c:dPt>
          <c:dLbls>
            <c:dLbl>
              <c:idx val="1"/>
              <c:layout>
                <c:manualLayout>
                  <c:x val="-0.14849629629629629"/>
                  <c:y val="4.5476190476190475E-4"/>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1190-4B7C-B45F-962A04C1D47D}"/>
                </c:ext>
              </c:extLst>
            </c:dLbl>
            <c:spPr>
              <a:noFill/>
              <a:ln>
                <a:noFill/>
              </a:ln>
              <a:effectLst/>
            </c:spPr>
            <c:txPr>
              <a:bodyPr/>
              <a:lstStyle/>
              <a:p>
                <a:pPr>
                  <a:defRPr sz="800">
                    <a:solidFill>
                      <a:sysClr val="windowText" lastClr="000000"/>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1"/>
            <c:showBubbleSize val="0"/>
            <c:showLeaderLines val="1"/>
            <c:leaderLines>
              <c:spPr>
                <a:ln>
                  <a:noFill/>
                </a:ln>
              </c:spPr>
            </c:leaderLines>
            <c:extLst>
              <c:ext xmlns:c15="http://schemas.microsoft.com/office/drawing/2012/chart" uri="{CE6537A1-D6FC-4f65-9D91-7224C49458BB}"/>
            </c:extLst>
          </c:dLbls>
          <c:cat>
            <c:strRef>
              <c:f>VTM_1!$B$2:$B$4</c:f>
              <c:strCache>
                <c:ptCount val="3"/>
                <c:pt idx="0">
                  <c:v>kai buvo taikytas dokumentinis tikrinimas</c:v>
                </c:pt>
                <c:pt idx="1">
                  <c:v>kai buvo taikytas prekių tikrinimas</c:v>
                </c:pt>
                <c:pt idx="2">
                  <c:v>Importo deklaracijos įforminimo, kai muitinio įforminimo metu nebuvo taikytas muitinis tikrinimas,trukmė</c:v>
                </c:pt>
              </c:strCache>
            </c:strRef>
          </c:cat>
          <c:val>
            <c:numRef>
              <c:f>VTM_1!$C$2:$C$4</c:f>
              <c:numCache>
                <c:formatCode>#\ ##0</c:formatCode>
                <c:ptCount val="3"/>
                <c:pt idx="0">
                  <c:v>3637</c:v>
                </c:pt>
                <c:pt idx="1">
                  <c:v>1184</c:v>
                </c:pt>
                <c:pt idx="2">
                  <c:v>12042</c:v>
                </c:pt>
              </c:numCache>
            </c:numRef>
          </c:val>
          <c:extLst>
            <c:ext xmlns:c16="http://schemas.microsoft.com/office/drawing/2014/chart" uri="{C3380CC4-5D6E-409C-BE32-E72D297353CC}">
              <c16:uniqueId val="{00000003-1190-4B7C-B45F-962A04C1D47D}"/>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54173861111111121"/>
          <c:y val="0.24778333333333333"/>
          <c:w val="0.4062070987654321"/>
          <c:h val="0.71005198412698411"/>
        </c:manualLayout>
      </c:layout>
      <c:overlay val="0"/>
      <c:txPr>
        <a:bodyPr/>
        <a:lstStyle/>
        <a:p>
          <a:pPr rtl="0">
            <a:defRPr sz="8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Times New Roman" panose="02020603050405020304" pitchFamily="18" charset="0"/>
                <a:cs typeface="Times New Roman" panose="02020603050405020304" pitchFamily="18" charset="0"/>
              </a:defRPr>
            </a:pPr>
            <a:r>
              <a:rPr lang="lt-LT" sz="1200">
                <a:latin typeface="Times New Roman" panose="02020603050405020304" pitchFamily="18" charset="0"/>
                <a:cs typeface="Times New Roman" panose="02020603050405020304" pitchFamily="18" charset="0"/>
              </a:rPr>
              <a:t>Įforminta </a:t>
            </a:r>
            <a:r>
              <a:rPr lang="en-US" sz="1200">
                <a:latin typeface="Times New Roman" panose="02020603050405020304" pitchFamily="18" charset="0"/>
                <a:cs typeface="Times New Roman" panose="02020603050405020304" pitchFamily="18" charset="0"/>
              </a:rPr>
              <a:t>eksporto</a:t>
            </a:r>
            <a:r>
              <a:rPr lang="lt-LT" sz="1200">
                <a:latin typeface="Times New Roman" panose="02020603050405020304" pitchFamily="18" charset="0"/>
                <a:cs typeface="Times New Roman" panose="02020603050405020304" pitchFamily="18" charset="0"/>
              </a:rPr>
              <a:t> deklaracijų</a:t>
            </a:r>
          </a:p>
        </c:rich>
      </c:tx>
      <c:layout>
        <c:manualLayout>
          <c:xMode val="edge"/>
          <c:yMode val="edge"/>
          <c:x val="0.19332421159048735"/>
          <c:y val="7.9375000000000001E-2"/>
        </c:manualLayout>
      </c:layout>
      <c:overlay val="0"/>
    </c:title>
    <c:autoTitleDeleted val="0"/>
    <c:plotArea>
      <c:layout>
        <c:manualLayout>
          <c:layoutTarget val="inner"/>
          <c:xMode val="edge"/>
          <c:yMode val="edge"/>
          <c:x val="4.1499638141871832E-2"/>
          <c:y val="0.3030454861111111"/>
          <c:w val="0.44657527777777778"/>
          <c:h val="0.55821909722222218"/>
        </c:manualLayout>
      </c:layout>
      <c:pieChart>
        <c:varyColors val="1"/>
        <c:ser>
          <c:idx val="0"/>
          <c:order val="0"/>
          <c:explosion val="7"/>
          <c:dPt>
            <c:idx val="0"/>
            <c:bubble3D val="0"/>
            <c:spPr>
              <a:solidFill>
                <a:srgbClr val="FFFF99"/>
              </a:solidFill>
            </c:spPr>
            <c:extLst>
              <c:ext xmlns:c16="http://schemas.microsoft.com/office/drawing/2014/chart" uri="{C3380CC4-5D6E-409C-BE32-E72D297353CC}">
                <c16:uniqueId val="{00000001-CBFE-4AD4-B4EA-D09B5A5FEA26}"/>
              </c:ext>
            </c:extLst>
          </c:dPt>
          <c:dLbls>
            <c:dLbl>
              <c:idx val="0"/>
              <c:layout>
                <c:manualLayout>
                  <c:x val="-0.10469135802469136"/>
                  <c:y val="3.4772222222222225E-2"/>
                </c:manualLayout>
              </c:layout>
              <c:numFmt formatCode="0.0%" sourceLinked="0"/>
              <c:spPr/>
              <c:txPr>
                <a:bodyPr/>
                <a:lstStyle/>
                <a:p>
                  <a:pPr>
                    <a:defRPr sz="800">
                      <a:solidFill>
                        <a:sysClr val="windowText" lastClr="000000"/>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BFE-4AD4-B4EA-D09B5A5FEA26}"/>
                </c:ext>
              </c:extLst>
            </c:dLbl>
            <c:dLbl>
              <c:idx val="1"/>
              <c:layout>
                <c:manualLayout>
                  <c:x val="8.2769135802469168E-2"/>
                  <c:y val="3.0692857142857143E-2"/>
                </c:manualLayout>
              </c:layout>
              <c:numFmt formatCode="0.0%" sourceLinked="0"/>
              <c:spPr/>
              <c:txPr>
                <a:bodyPr/>
                <a:lstStyle/>
                <a:p>
                  <a:pPr>
                    <a:defRPr sz="800">
                      <a:solidFill>
                        <a:sysClr val="windowText" lastClr="000000"/>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CBFE-4AD4-B4EA-D09B5A5FEA26}"/>
                </c:ext>
              </c:extLst>
            </c:dLbl>
            <c:dLbl>
              <c:idx val="2"/>
              <c:numFmt formatCode="0.0%" sourceLinked="0"/>
              <c:spPr/>
              <c:txPr>
                <a:bodyPr/>
                <a:lstStyle/>
                <a:p>
                  <a:pPr>
                    <a:defRPr sz="800">
                      <a:solidFill>
                        <a:sysClr val="windowText" lastClr="000000"/>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1"/>
              <c:showBubbleSize val="0"/>
              <c:extLst>
                <c:ext xmlns:c16="http://schemas.microsoft.com/office/drawing/2014/chart" uri="{C3380CC4-5D6E-409C-BE32-E72D297353CC}">
                  <c16:uniqueId val="{00000003-CBFE-4AD4-B4EA-D09B5A5FEA26}"/>
                </c:ext>
              </c:extLst>
            </c:dLbl>
            <c:spPr>
              <a:noFill/>
              <a:ln>
                <a:noFill/>
              </a:ln>
              <a:effectLst/>
            </c:spPr>
            <c:txPr>
              <a:bodyPr/>
              <a:lstStyle/>
              <a:p>
                <a:pPr>
                  <a:defRPr sz="800">
                    <a:solidFill>
                      <a:sysClr val="windowText" lastClr="000000"/>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1"/>
            <c:showBubbleSize val="0"/>
            <c:showLeaderLines val="1"/>
            <c:extLst>
              <c:ext xmlns:c15="http://schemas.microsoft.com/office/drawing/2012/chart" uri="{CE6537A1-D6FC-4f65-9D91-7224C49458BB}"/>
            </c:extLst>
          </c:dLbls>
          <c:cat>
            <c:strRef>
              <c:f>VTM_1!$M$2:$M$4</c:f>
              <c:strCache>
                <c:ptCount val="3"/>
                <c:pt idx="0">
                  <c:v>kai buvo taikytas dokumentinis tikrinimas</c:v>
                </c:pt>
                <c:pt idx="1">
                  <c:v>kai buvo taikytas prekių tikrinimas</c:v>
                </c:pt>
                <c:pt idx="2">
                  <c:v>Eksporto deklaracijos įforminimo, kai muitinio įforminimo metu nebuvo taikytas muitinis tikrinimas, trukmė</c:v>
                </c:pt>
              </c:strCache>
            </c:strRef>
          </c:cat>
          <c:val>
            <c:numRef>
              <c:f>VTM_1!$N$2:$N$4</c:f>
              <c:numCache>
                <c:formatCode>#\ ##0</c:formatCode>
                <c:ptCount val="3"/>
                <c:pt idx="0">
                  <c:v>103</c:v>
                </c:pt>
                <c:pt idx="1">
                  <c:v>129</c:v>
                </c:pt>
                <c:pt idx="2">
                  <c:v>16717</c:v>
                </c:pt>
              </c:numCache>
            </c:numRef>
          </c:val>
          <c:extLst>
            <c:ext xmlns:c16="http://schemas.microsoft.com/office/drawing/2014/chart" uri="{C3380CC4-5D6E-409C-BE32-E72D297353CC}">
              <c16:uniqueId val="{00000004-CBFE-4AD4-B4EA-D09B5A5FEA26}"/>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54173861111111121"/>
          <c:y val="0.18730714285714287"/>
          <c:w val="0.43364537037037038"/>
          <c:h val="0.75540912698412699"/>
        </c:manualLayout>
      </c:layout>
      <c:overlay val="0"/>
      <c:txPr>
        <a:bodyPr/>
        <a:lstStyle/>
        <a:p>
          <a:pPr>
            <a:defRPr sz="8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15081699346405E-2"/>
          <c:y val="0.37103919753086417"/>
          <c:w val="0.92016715686274508"/>
          <c:h val="0.48889104938271605"/>
        </c:manualLayout>
      </c:layout>
      <c:barChart>
        <c:barDir val="col"/>
        <c:grouping val="clustered"/>
        <c:varyColors val="0"/>
        <c:ser>
          <c:idx val="1"/>
          <c:order val="1"/>
          <c:tx>
            <c:strRef>
              <c:f>VTM_1!$B$12</c:f>
              <c:strCache>
                <c:ptCount val="1"/>
                <c:pt idx="0">
                  <c:v>Eksporto deklaracijos įforminimo, kai buvo taikytas prekių tikrinimas, trukmė (VIDUTINĖ 02:25)</c:v>
                </c:pt>
              </c:strCache>
            </c:strRef>
          </c:tx>
          <c:spPr>
            <a:solidFill>
              <a:srgbClr val="C0504D"/>
            </a:solidFill>
            <a:ln w="28575" cap="rnd">
              <a:noFill/>
              <a:round/>
            </a:ln>
            <a:effectLst/>
          </c:spPr>
          <c:invertIfNegative val="0"/>
          <c:cat>
            <c:strRef>
              <c:f>VTM_1!$E$7:$AI$7</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VTM_1!$E$12:$AI$12</c:f>
              <c:numCache>
                <c:formatCode>[hh]:mm</c:formatCode>
                <c:ptCount val="31"/>
                <c:pt idx="1">
                  <c:v>1.8090277777777778E-2</c:v>
                </c:pt>
                <c:pt idx="2">
                  <c:v>5.2939814814814821E-2</c:v>
                </c:pt>
                <c:pt idx="3">
                  <c:v>0.14073302469135801</c:v>
                </c:pt>
                <c:pt idx="4">
                  <c:v>2.0844907407407406E-2</c:v>
                </c:pt>
                <c:pt idx="5">
                  <c:v>3.0659722222222224E-2</c:v>
                </c:pt>
                <c:pt idx="6">
                  <c:v>2.0675154320987654E-2</c:v>
                </c:pt>
                <c:pt idx="7">
                  <c:v>0.10877893518518519</c:v>
                </c:pt>
                <c:pt idx="8">
                  <c:v>4.4155092592592593E-2</c:v>
                </c:pt>
                <c:pt idx="9">
                  <c:v>9.7592592592592592E-2</c:v>
                </c:pt>
                <c:pt idx="10">
                  <c:v>6.1648148148148139E-2</c:v>
                </c:pt>
                <c:pt idx="11">
                  <c:v>1.4409722222222221E-2</c:v>
                </c:pt>
                <c:pt idx="13">
                  <c:v>0.11328703703703703</c:v>
                </c:pt>
                <c:pt idx="14">
                  <c:v>0.28903935185185187</c:v>
                </c:pt>
                <c:pt idx="15">
                  <c:v>7.8004115226337448E-2</c:v>
                </c:pt>
                <c:pt idx="16">
                  <c:v>0.46339699074074076</c:v>
                </c:pt>
                <c:pt idx="17">
                  <c:v>5.7948495370370376E-2</c:v>
                </c:pt>
                <c:pt idx="18">
                  <c:v>2.2019675925925929E-2</c:v>
                </c:pt>
                <c:pt idx="20">
                  <c:v>0.12333333333333332</c:v>
                </c:pt>
                <c:pt idx="21">
                  <c:v>3.9184027777777776E-2</c:v>
                </c:pt>
                <c:pt idx="22">
                  <c:v>0.11056382275132273</c:v>
                </c:pt>
                <c:pt idx="23">
                  <c:v>4.3472222222222225E-2</c:v>
                </c:pt>
                <c:pt idx="24">
                  <c:v>8.9225589225589222E-2</c:v>
                </c:pt>
                <c:pt idx="25">
                  <c:v>0.21995949074074073</c:v>
                </c:pt>
                <c:pt idx="27">
                  <c:v>6.0574845679012342E-2</c:v>
                </c:pt>
                <c:pt idx="28">
                  <c:v>4.2496141975308634E-2</c:v>
                </c:pt>
                <c:pt idx="29">
                  <c:v>0.24101562499999998</c:v>
                </c:pt>
                <c:pt idx="30">
                  <c:v>8.3844907407407424E-2</c:v>
                </c:pt>
              </c:numCache>
            </c:numRef>
          </c:val>
          <c:extLst>
            <c:ext xmlns:c16="http://schemas.microsoft.com/office/drawing/2014/chart" uri="{C3380CC4-5D6E-409C-BE32-E72D297353CC}">
              <c16:uniqueId val="{00000001-F492-4383-8BFB-5838E4C03240}"/>
            </c:ext>
          </c:extLst>
        </c:ser>
        <c:ser>
          <c:idx val="0"/>
          <c:order val="2"/>
          <c:tx>
            <c:strRef>
              <c:f>VTM_1!$B$11</c:f>
              <c:strCache>
                <c:ptCount val="1"/>
                <c:pt idx="0">
                  <c:v>Eksporto deklaracijos įforminimo, kai buvo taikytas dokumentinis tikrinimas, trukmė (VIDUTINĖ 01:39)</c:v>
                </c:pt>
              </c:strCache>
            </c:strRef>
          </c:tx>
          <c:spPr>
            <a:solidFill>
              <a:srgbClr val="FFC000"/>
            </a:solidFill>
            <a:ln w="28575" cap="rnd">
              <a:noFill/>
              <a:round/>
            </a:ln>
            <a:effectLst/>
          </c:spPr>
          <c:invertIfNegative val="0"/>
          <c:cat>
            <c:strRef>
              <c:f>VTM_1!$E$7:$AI$7</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VTM_1!$E$11:$AI$11</c:f>
              <c:numCache>
                <c:formatCode>[hh]:mm</c:formatCode>
                <c:ptCount val="31"/>
                <c:pt idx="1">
                  <c:v>0.18695601851851851</c:v>
                </c:pt>
                <c:pt idx="2">
                  <c:v>7.5787037037037042E-2</c:v>
                </c:pt>
                <c:pt idx="3">
                  <c:v>0.12416666666666666</c:v>
                </c:pt>
                <c:pt idx="6">
                  <c:v>6.4884259259259267E-2</c:v>
                </c:pt>
                <c:pt idx="7">
                  <c:v>7.6869212962962966E-2</c:v>
                </c:pt>
                <c:pt idx="8">
                  <c:v>3.0868055555555555E-2</c:v>
                </c:pt>
                <c:pt idx="10">
                  <c:v>5.106192129629631E-2</c:v>
                </c:pt>
                <c:pt idx="13">
                  <c:v>3.5868055555555556E-2</c:v>
                </c:pt>
                <c:pt idx="15">
                  <c:v>7.9209104938271602E-2</c:v>
                </c:pt>
                <c:pt idx="16">
                  <c:v>5.2054398148148148E-2</c:v>
                </c:pt>
                <c:pt idx="17">
                  <c:v>2.6547067901234567E-2</c:v>
                </c:pt>
                <c:pt idx="20">
                  <c:v>1.5740740740740743E-2</c:v>
                </c:pt>
                <c:pt idx="21">
                  <c:v>5.8530092592592599E-2</c:v>
                </c:pt>
                <c:pt idx="22">
                  <c:v>8.7363425925925928E-2</c:v>
                </c:pt>
                <c:pt idx="24">
                  <c:v>7.2566137566137584E-2</c:v>
                </c:pt>
                <c:pt idx="28">
                  <c:v>2.6354166666666668E-2</c:v>
                </c:pt>
                <c:pt idx="29">
                  <c:v>8.7199074074074082E-2</c:v>
                </c:pt>
                <c:pt idx="30">
                  <c:v>5.761188271604939E-2</c:v>
                </c:pt>
              </c:numCache>
            </c:numRef>
          </c:val>
          <c:extLst>
            <c:ext xmlns:c16="http://schemas.microsoft.com/office/drawing/2014/chart" uri="{C3380CC4-5D6E-409C-BE32-E72D297353CC}">
              <c16:uniqueId val="{00000000-F492-4383-8BFB-5838E4C03240}"/>
            </c:ext>
          </c:extLst>
        </c:ser>
        <c:ser>
          <c:idx val="2"/>
          <c:order val="3"/>
          <c:tx>
            <c:strRef>
              <c:f>VTM_1!$B$13</c:f>
              <c:strCache>
                <c:ptCount val="1"/>
                <c:pt idx="0">
                  <c:v>Eksporto deklaracijos įforminimo, kai muitinio įforminimo metu nebuvo taikytas muitinis tikrinimas, trukmė (VIDUTINĖ 00:07)</c:v>
                </c:pt>
              </c:strCache>
            </c:strRef>
          </c:tx>
          <c:spPr>
            <a:solidFill>
              <a:srgbClr val="9BBB59">
                <a:lumMod val="75000"/>
              </a:srgbClr>
            </a:solidFill>
            <a:ln w="28575" cap="rnd">
              <a:noFill/>
              <a:round/>
            </a:ln>
            <a:effectLst/>
          </c:spPr>
          <c:invertIfNegative val="0"/>
          <c:cat>
            <c:strRef>
              <c:f>VTM_1!$E$7:$AI$7</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VTM_1!$E$13:$AI$13</c:f>
              <c:numCache>
                <c:formatCode>[hh]:mm</c:formatCode>
                <c:ptCount val="31"/>
                <c:pt idx="0">
                  <c:v>4.7708333333333335E-3</c:v>
                </c:pt>
                <c:pt idx="1">
                  <c:v>4.7763987391646976E-3</c:v>
                </c:pt>
                <c:pt idx="2">
                  <c:v>4.7619512068248068E-3</c:v>
                </c:pt>
                <c:pt idx="3">
                  <c:v>4.7158926504629632E-3</c:v>
                </c:pt>
                <c:pt idx="4">
                  <c:v>4.73889673571877E-3</c:v>
                </c:pt>
                <c:pt idx="5">
                  <c:v>4.9029558404558382E-3</c:v>
                </c:pt>
                <c:pt idx="6">
                  <c:v>4.8552808872305113E-3</c:v>
                </c:pt>
                <c:pt idx="7">
                  <c:v>4.7861689814814824E-3</c:v>
                </c:pt>
                <c:pt idx="8">
                  <c:v>4.8068174511316786E-3</c:v>
                </c:pt>
                <c:pt idx="9">
                  <c:v>4.7605820105820111E-3</c:v>
                </c:pt>
                <c:pt idx="10">
                  <c:v>4.8253122308354714E-3</c:v>
                </c:pt>
                <c:pt idx="11">
                  <c:v>4.7124918059652547E-3</c:v>
                </c:pt>
                <c:pt idx="12">
                  <c:v>4.634957378012932E-3</c:v>
                </c:pt>
                <c:pt idx="13">
                  <c:v>4.8333399851000439E-3</c:v>
                </c:pt>
                <c:pt idx="14">
                  <c:v>5.3235527193860504E-3</c:v>
                </c:pt>
                <c:pt idx="15">
                  <c:v>4.9042054427524051E-3</c:v>
                </c:pt>
                <c:pt idx="16">
                  <c:v>5.1001511715797537E-3</c:v>
                </c:pt>
                <c:pt idx="17">
                  <c:v>5.0423979156981116E-3</c:v>
                </c:pt>
                <c:pt idx="18">
                  <c:v>4.7041257417638691E-3</c:v>
                </c:pt>
                <c:pt idx="19">
                  <c:v>4.7624421296296356E-3</c:v>
                </c:pt>
                <c:pt idx="20">
                  <c:v>4.8639909162717125E-3</c:v>
                </c:pt>
                <c:pt idx="21">
                  <c:v>4.8610213896066656E-3</c:v>
                </c:pt>
                <c:pt idx="22">
                  <c:v>4.9149364010475207E-3</c:v>
                </c:pt>
                <c:pt idx="23">
                  <c:v>4.8682604450024465E-3</c:v>
                </c:pt>
                <c:pt idx="24">
                  <c:v>4.9476646428679924E-3</c:v>
                </c:pt>
                <c:pt idx="25">
                  <c:v>4.8466435185185114E-3</c:v>
                </c:pt>
                <c:pt idx="26">
                  <c:v>5.2446410451547467E-3</c:v>
                </c:pt>
                <c:pt idx="27">
                  <c:v>5.2374144102085426E-3</c:v>
                </c:pt>
                <c:pt idx="28">
                  <c:v>4.9735585709064431E-3</c:v>
                </c:pt>
                <c:pt idx="29">
                  <c:v>5.0090120460266289E-3</c:v>
                </c:pt>
                <c:pt idx="30">
                  <c:v>5.0448351175095569E-3</c:v>
                </c:pt>
              </c:numCache>
            </c:numRef>
          </c:val>
          <c:extLst>
            <c:ext xmlns:c16="http://schemas.microsoft.com/office/drawing/2014/chart" uri="{C3380CC4-5D6E-409C-BE32-E72D297353CC}">
              <c16:uniqueId val="{00000002-F492-4383-8BFB-5838E4C03240}"/>
            </c:ext>
          </c:extLst>
        </c:ser>
        <c:dLbls>
          <c:showLegendKey val="0"/>
          <c:showVal val="0"/>
          <c:showCatName val="0"/>
          <c:showSerName val="0"/>
          <c:showPercent val="0"/>
          <c:showBubbleSize val="0"/>
        </c:dLbls>
        <c:gapWidth val="30"/>
        <c:overlap val="50"/>
        <c:axId val="68063616"/>
        <c:axId val="68065536"/>
      </c:barChart>
      <c:lineChart>
        <c:grouping val="standard"/>
        <c:varyColors val="0"/>
        <c:ser>
          <c:idx val="3"/>
          <c:order val="0"/>
          <c:tx>
            <c:strRef>
              <c:f>VTM_1!$B$15</c:f>
              <c:strCache>
                <c:ptCount val="1"/>
                <c:pt idx="0">
                  <c:v>Vidutinė mėnesio eksporto deklaracijų įforminimo trukmė</c:v>
                </c:pt>
              </c:strCache>
            </c:strRef>
          </c:tx>
          <c:spPr>
            <a:ln w="25400">
              <a:solidFill>
                <a:sysClr val="windowText" lastClr="000000">
                  <a:lumMod val="75000"/>
                  <a:lumOff val="25000"/>
                </a:sysClr>
              </a:solidFill>
              <a:prstDash val="dash"/>
            </a:ln>
          </c:spPr>
          <c:marker>
            <c:symbol val="none"/>
          </c:marker>
          <c:dLbls>
            <c:dLbl>
              <c:idx val="29"/>
              <c:layout>
                <c:manualLayout>
                  <c:x val="5.5652777777777775E-3"/>
                  <c:y val="-3.1989107416366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DA-4E09-ADDD-6591BC408A02}"/>
                </c:ext>
              </c:extLst>
            </c:dLbl>
            <c:spPr>
              <a:noFill/>
              <a:ln>
                <a:noFill/>
              </a:ln>
              <a:effectLst/>
            </c:spPr>
            <c:txPr>
              <a:bodyPr/>
              <a:lstStyle/>
              <a:p>
                <a:pPr>
                  <a:defRPr sz="700" b="1">
                    <a:latin typeface="Times New Roman" panose="02020603050405020304" pitchFamily="18" charset="0"/>
                    <a:cs typeface="Times New Roman" panose="02020603050405020304" pitchFamily="18"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VTM_1!$E$7:$AI$7</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VTM_1!$E$15:$AI$15</c:f>
              <c:numCache>
                <c:formatCode>h:mm</c:formatCode>
                <c:ptCount val="31"/>
                <c:pt idx="0">
                  <c:v>6.122685185185185E-3</c:v>
                </c:pt>
                <c:pt idx="1">
                  <c:v>6.122685185185185E-3</c:v>
                </c:pt>
                <c:pt idx="2">
                  <c:v>6.1226851851851902E-3</c:v>
                </c:pt>
                <c:pt idx="3">
                  <c:v>6.1226851851851902E-3</c:v>
                </c:pt>
                <c:pt idx="4">
                  <c:v>6.1226851851851902E-3</c:v>
                </c:pt>
                <c:pt idx="5">
                  <c:v>6.1226851851851902E-3</c:v>
                </c:pt>
                <c:pt idx="6">
                  <c:v>6.1226851851851902E-3</c:v>
                </c:pt>
                <c:pt idx="7">
                  <c:v>6.1226851851851902E-3</c:v>
                </c:pt>
                <c:pt idx="8">
                  <c:v>6.1226851851851902E-3</c:v>
                </c:pt>
                <c:pt idx="9">
                  <c:v>6.1226851851851902E-3</c:v>
                </c:pt>
                <c:pt idx="10">
                  <c:v>6.1226851851851902E-3</c:v>
                </c:pt>
                <c:pt idx="11">
                  <c:v>6.1226851851851902E-3</c:v>
                </c:pt>
                <c:pt idx="12">
                  <c:v>6.1226851851851902E-3</c:v>
                </c:pt>
                <c:pt idx="13">
                  <c:v>6.1226851851851902E-3</c:v>
                </c:pt>
                <c:pt idx="14">
                  <c:v>6.1226851851851902E-3</c:v>
                </c:pt>
                <c:pt idx="15">
                  <c:v>6.1226851851851902E-3</c:v>
                </c:pt>
                <c:pt idx="16">
                  <c:v>6.1226851851851902E-3</c:v>
                </c:pt>
                <c:pt idx="17">
                  <c:v>6.1226851851851902E-3</c:v>
                </c:pt>
                <c:pt idx="18">
                  <c:v>6.1226851851851902E-3</c:v>
                </c:pt>
                <c:pt idx="19">
                  <c:v>6.1226851851851902E-3</c:v>
                </c:pt>
                <c:pt idx="20">
                  <c:v>6.1226851851851902E-3</c:v>
                </c:pt>
                <c:pt idx="21">
                  <c:v>6.1226851851851902E-3</c:v>
                </c:pt>
                <c:pt idx="22">
                  <c:v>6.1226851851851902E-3</c:v>
                </c:pt>
                <c:pt idx="23">
                  <c:v>6.1226851851851902E-3</c:v>
                </c:pt>
                <c:pt idx="24">
                  <c:v>6.1226851851851902E-3</c:v>
                </c:pt>
                <c:pt idx="25">
                  <c:v>6.1226851851851902E-3</c:v>
                </c:pt>
                <c:pt idx="26">
                  <c:v>6.1226851851851902E-3</c:v>
                </c:pt>
                <c:pt idx="27">
                  <c:v>6.1226851851851902E-3</c:v>
                </c:pt>
                <c:pt idx="28">
                  <c:v>6.1226851851851902E-3</c:v>
                </c:pt>
                <c:pt idx="29">
                  <c:v>6.1226851851851902E-3</c:v>
                </c:pt>
                <c:pt idx="30">
                  <c:v>6.1226851851851902E-3</c:v>
                </c:pt>
              </c:numCache>
            </c:numRef>
          </c:val>
          <c:smooth val="0"/>
          <c:extLst>
            <c:ext xmlns:c16="http://schemas.microsoft.com/office/drawing/2014/chart" uri="{C3380CC4-5D6E-409C-BE32-E72D297353CC}">
              <c16:uniqueId val="{00000001-94DA-4E09-ADDD-6591BC408A02}"/>
            </c:ext>
          </c:extLst>
        </c:ser>
        <c:dLbls>
          <c:showLegendKey val="0"/>
          <c:showVal val="0"/>
          <c:showCatName val="0"/>
          <c:showSerName val="0"/>
          <c:showPercent val="0"/>
          <c:showBubbleSize val="0"/>
        </c:dLbls>
        <c:hiLowLines/>
        <c:marker val="1"/>
        <c:smooth val="0"/>
        <c:axId val="68063616"/>
        <c:axId val="68065536"/>
      </c:lineChart>
      <c:catAx>
        <c:axId val="68063616"/>
        <c:scaling>
          <c:orientation val="minMax"/>
        </c:scaling>
        <c:delete val="0"/>
        <c:axPos val="b"/>
        <c:title>
          <c:tx>
            <c:rich>
              <a:bodyPr/>
              <a:lstStyle/>
              <a:p>
                <a:pPr>
                  <a:defRPr sz="1000">
                    <a:latin typeface="Times New Roman" panose="02020603050405020304" pitchFamily="18" charset="0"/>
                    <a:cs typeface="Times New Roman" panose="02020603050405020304" pitchFamily="18" charset="0"/>
                  </a:defRPr>
                </a:pPr>
                <a:r>
                  <a:rPr lang="lt-LT" sz="1000">
                    <a:latin typeface="Times New Roman" panose="02020603050405020304" pitchFamily="18" charset="0"/>
                    <a:cs typeface="Times New Roman" panose="02020603050405020304" pitchFamily="18" charset="0"/>
                  </a:rPr>
                  <a:t>201</a:t>
                </a:r>
                <a:r>
                  <a:rPr lang="en-US" sz="1000">
                    <a:latin typeface="Times New Roman" panose="02020603050405020304" pitchFamily="18" charset="0"/>
                    <a:cs typeface="Times New Roman" panose="02020603050405020304" pitchFamily="18" charset="0"/>
                  </a:rPr>
                  <a:t>9</a:t>
                </a:r>
                <a:r>
                  <a:rPr lang="lt-LT" sz="1000">
                    <a:latin typeface="Times New Roman" panose="02020603050405020304" pitchFamily="18" charset="0"/>
                    <a:cs typeface="Times New Roman" panose="02020603050405020304" pitchFamily="18" charset="0"/>
                  </a:rPr>
                  <a:t> m. </a:t>
                </a:r>
                <a:r>
                  <a:rPr lang="en-US" sz="1000">
                    <a:latin typeface="Times New Roman" panose="02020603050405020304" pitchFamily="18" charset="0"/>
                    <a:cs typeface="Times New Roman" panose="02020603050405020304" pitchFamily="18" charset="0"/>
                  </a:rPr>
                  <a:t>sausis</a:t>
                </a:r>
                <a:endParaRPr lang="lt-LT" sz="1000">
                  <a:latin typeface="Times New Roman" panose="02020603050405020304" pitchFamily="18" charset="0"/>
                  <a:cs typeface="Times New Roman" panose="02020603050405020304" pitchFamily="18" charset="0"/>
                </a:endParaRPr>
              </a:p>
            </c:rich>
          </c:tx>
          <c:layout>
            <c:manualLayout>
              <c:xMode val="edge"/>
              <c:yMode val="edge"/>
              <c:x val="0.45203415032679739"/>
              <c:y val="0.92427314814814809"/>
            </c:manualLayout>
          </c:layout>
          <c:overlay val="0"/>
        </c:title>
        <c:numFmt formatCode="General" sourceLinked="1"/>
        <c:majorTickMark val="none"/>
        <c:minorTickMark val="none"/>
        <c:tickLblPos val="nextTo"/>
        <c:spPr>
          <a:noFill/>
          <a:ln w="9525" cap="flat" cmpd="sng" algn="ctr">
            <a:solidFill>
              <a:sysClr val="windowText" lastClr="000000">
                <a:lumMod val="50000"/>
                <a:lumOff val="50000"/>
              </a:sysClr>
            </a:solidFill>
            <a:round/>
          </a:ln>
          <a:effectLst/>
        </c:spPr>
        <c:txPr>
          <a:bodyPr rot="-60000000" spcFirstLastPara="1" vertOverflow="ellipsis" vert="horz" wrap="square" anchor="ctr" anchorCtr="1"/>
          <a:lstStyle/>
          <a:p>
            <a:pPr>
              <a:defRPr sz="7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68065536"/>
        <c:crosses val="autoZero"/>
        <c:auto val="1"/>
        <c:lblAlgn val="ctr"/>
        <c:lblOffset val="100"/>
        <c:noMultiLvlLbl val="1"/>
      </c:catAx>
      <c:valAx>
        <c:axId val="68065536"/>
        <c:scaling>
          <c:orientation val="minMax"/>
          <c:max val="0.29200000000000004"/>
          <c:min val="0"/>
        </c:scaling>
        <c:delete val="0"/>
        <c:axPos val="l"/>
        <c:majorGridlines>
          <c:spPr>
            <a:ln w="9525" cap="flat" cmpd="sng" algn="ctr">
              <a:noFill/>
              <a:round/>
            </a:ln>
            <a:effectLst/>
          </c:spPr>
        </c:majorGridlines>
        <c:numFmt formatCode="[hh]:mm" sourceLinked="0"/>
        <c:majorTickMark val="out"/>
        <c:minorTickMark val="none"/>
        <c:tickLblPos val="nextTo"/>
        <c:spPr>
          <a:noFill/>
          <a:ln>
            <a:solidFill>
              <a:sysClr val="windowText" lastClr="000000">
                <a:lumMod val="75000"/>
                <a:lumOff val="25000"/>
              </a:sysClr>
            </a:solid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8063616"/>
        <c:crosses val="autoZero"/>
        <c:crossBetween val="between"/>
        <c:majorUnit val="4.166700000000001E-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a:pPr>
            <a:r>
              <a:rPr lang="en-US" sz="1100" b="1" i="0" baseline="0">
                <a:effectLst/>
                <a:latin typeface="Times New Roman" panose="02020603050405020304" pitchFamily="18" charset="0"/>
                <a:cs typeface="Times New Roman" panose="02020603050405020304" pitchFamily="18" charset="0"/>
              </a:rPr>
              <a:t>Eksporto</a:t>
            </a:r>
            <a:r>
              <a:rPr lang="lt-LT" sz="1100" b="1" i="0" baseline="0">
                <a:effectLst/>
                <a:latin typeface="Times New Roman" panose="02020603050405020304" pitchFamily="18" charset="0"/>
                <a:cs typeface="Times New Roman" panose="02020603050405020304" pitchFamily="18" charset="0"/>
              </a:rPr>
              <a:t> deklaracijų</a:t>
            </a:r>
            <a:r>
              <a:rPr lang="en-US" sz="1100" b="1" i="0" baseline="0">
                <a:effectLst/>
                <a:latin typeface="Times New Roman" panose="02020603050405020304" pitchFamily="18" charset="0"/>
                <a:cs typeface="Times New Roman" panose="02020603050405020304" pitchFamily="18" charset="0"/>
              </a:rPr>
              <a:t> </a:t>
            </a:r>
            <a:r>
              <a:rPr lang="lt-LT" sz="1100" b="1" i="0" baseline="0">
                <a:effectLst/>
                <a:latin typeface="Times New Roman" panose="02020603050405020304" pitchFamily="18" charset="0"/>
                <a:cs typeface="Times New Roman" panose="02020603050405020304" pitchFamily="18" charset="0"/>
              </a:rPr>
              <a:t> </a:t>
            </a:r>
            <a:r>
              <a:rPr lang="lt-LT" sz="1100" b="1" i="0" u="none" strike="noStrike" baseline="0">
                <a:effectLst/>
                <a:latin typeface="Times New Roman" panose="02020603050405020304" pitchFamily="18" charset="0"/>
                <a:cs typeface="Times New Roman" panose="02020603050405020304" pitchFamily="18" charset="0"/>
              </a:rPr>
              <a:t>vidutinė įforminimo trukmė </a:t>
            </a:r>
            <a:r>
              <a:rPr lang="lt-LT" sz="1100" b="1" i="0" baseline="0">
                <a:effectLst/>
                <a:latin typeface="Times New Roman" panose="02020603050405020304" pitchFamily="18" charset="0"/>
                <a:cs typeface="Times New Roman" panose="02020603050405020304" pitchFamily="18" charset="0"/>
              </a:rPr>
              <a:t>Vilniaus krovinių poste „Centras“ (LTVC0100),</a:t>
            </a:r>
            <a:r>
              <a:rPr lang="en-US" sz="1100" b="1" i="0" baseline="0">
                <a:effectLst/>
                <a:latin typeface="Times New Roman" panose="02020603050405020304" pitchFamily="18" charset="0"/>
                <a:cs typeface="Times New Roman" panose="02020603050405020304" pitchFamily="18" charset="0"/>
              </a:rPr>
              <a:t> hh:mm</a:t>
            </a:r>
            <a:r>
              <a:rPr lang="lt-LT" sz="1100" b="1" i="0" baseline="0">
                <a:effectLst/>
                <a:latin typeface="Times New Roman" panose="02020603050405020304" pitchFamily="18" charset="0"/>
                <a:cs typeface="Times New Roman" panose="02020603050405020304" pitchFamily="18" charset="0"/>
              </a:rPr>
              <a:t> </a:t>
            </a:r>
            <a:endParaRPr lang="lt-LT" sz="1100">
              <a:effectLst/>
              <a:latin typeface="Times New Roman" panose="02020603050405020304" pitchFamily="18" charset="0"/>
              <a:cs typeface="Times New Roman" panose="02020603050405020304" pitchFamily="18" charset="0"/>
            </a:endParaRPr>
          </a:p>
        </c:rich>
      </c:tx>
      <c:layout>
        <c:manualLayout>
          <c:xMode val="edge"/>
          <c:yMode val="edge"/>
          <c:x val="0.15503281249999998"/>
          <c:y val="0"/>
        </c:manualLayout>
      </c:layout>
      <c:overlay val="0"/>
    </c:title>
    <c:autoTitleDeleted val="0"/>
    <c:plotArea>
      <c:layout>
        <c:manualLayout>
          <c:layoutTarget val="inner"/>
          <c:xMode val="edge"/>
          <c:yMode val="edge"/>
          <c:x val="6.015081699346405E-2"/>
          <c:y val="0.58985536769199431"/>
          <c:w val="0.92222298238326772"/>
          <c:h val="0.29308698309227948"/>
        </c:manualLayout>
      </c:layout>
      <c:barChart>
        <c:barDir val="col"/>
        <c:grouping val="clustered"/>
        <c:varyColors val="0"/>
        <c:ser>
          <c:idx val="1"/>
          <c:order val="1"/>
          <c:tx>
            <c:strRef>
              <c:f>VTM_1!$B$12</c:f>
              <c:strCache>
                <c:ptCount val="1"/>
                <c:pt idx="0">
                  <c:v>Eksporto deklaracijos įforminimo, kai buvo taikytas prekių tikrinimas, trukmė (VIDUTINĖ 02:25)</c:v>
                </c:pt>
              </c:strCache>
            </c:strRef>
          </c:tx>
          <c:spPr>
            <a:solidFill>
              <a:srgbClr val="C0504D"/>
            </a:solidFill>
            <a:ln w="28575" cap="rnd">
              <a:noFill/>
              <a:round/>
            </a:ln>
            <a:effectLst/>
          </c:spPr>
          <c:invertIfNegative val="0"/>
          <c:cat>
            <c:strRef>
              <c:f>VTM_1!$E$7:$AI$7</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VTM_1!$E$12:$AI$12</c:f>
              <c:numCache>
                <c:formatCode>[hh]:mm</c:formatCode>
                <c:ptCount val="31"/>
                <c:pt idx="1">
                  <c:v>1.8090277777777778E-2</c:v>
                </c:pt>
                <c:pt idx="2">
                  <c:v>5.2939814814814821E-2</c:v>
                </c:pt>
                <c:pt idx="3">
                  <c:v>0.14073302469135801</c:v>
                </c:pt>
                <c:pt idx="4">
                  <c:v>2.0844907407407406E-2</c:v>
                </c:pt>
                <c:pt idx="5">
                  <c:v>3.0659722222222224E-2</c:v>
                </c:pt>
                <c:pt idx="6">
                  <c:v>2.0675154320987654E-2</c:v>
                </c:pt>
                <c:pt idx="7">
                  <c:v>0.10877893518518519</c:v>
                </c:pt>
                <c:pt idx="8">
                  <c:v>4.4155092592592593E-2</c:v>
                </c:pt>
                <c:pt idx="9">
                  <c:v>9.7592592592592592E-2</c:v>
                </c:pt>
                <c:pt idx="10">
                  <c:v>6.1648148148148139E-2</c:v>
                </c:pt>
                <c:pt idx="11">
                  <c:v>1.4409722222222221E-2</c:v>
                </c:pt>
                <c:pt idx="13">
                  <c:v>0.11328703703703703</c:v>
                </c:pt>
                <c:pt idx="14">
                  <c:v>0.28903935185185187</c:v>
                </c:pt>
                <c:pt idx="15">
                  <c:v>7.8004115226337448E-2</c:v>
                </c:pt>
                <c:pt idx="16">
                  <c:v>0.46339699074074076</c:v>
                </c:pt>
                <c:pt idx="17">
                  <c:v>5.7948495370370376E-2</c:v>
                </c:pt>
                <c:pt idx="18">
                  <c:v>2.2019675925925929E-2</c:v>
                </c:pt>
                <c:pt idx="20">
                  <c:v>0.12333333333333332</c:v>
                </c:pt>
                <c:pt idx="21">
                  <c:v>3.9184027777777776E-2</c:v>
                </c:pt>
                <c:pt idx="22">
                  <c:v>0.11056382275132273</c:v>
                </c:pt>
                <c:pt idx="23">
                  <c:v>4.3472222222222225E-2</c:v>
                </c:pt>
                <c:pt idx="24">
                  <c:v>8.9225589225589222E-2</c:v>
                </c:pt>
                <c:pt idx="25">
                  <c:v>0.21995949074074073</c:v>
                </c:pt>
                <c:pt idx="27">
                  <c:v>6.0574845679012342E-2</c:v>
                </c:pt>
                <c:pt idx="28">
                  <c:v>4.2496141975308634E-2</c:v>
                </c:pt>
                <c:pt idx="29">
                  <c:v>0.24101562499999998</c:v>
                </c:pt>
                <c:pt idx="30">
                  <c:v>8.3844907407407424E-2</c:v>
                </c:pt>
              </c:numCache>
            </c:numRef>
          </c:val>
          <c:extLst>
            <c:ext xmlns:c16="http://schemas.microsoft.com/office/drawing/2014/chart" uri="{C3380CC4-5D6E-409C-BE32-E72D297353CC}">
              <c16:uniqueId val="{00000001-F492-4383-8BFB-5838E4C03240}"/>
            </c:ext>
          </c:extLst>
        </c:ser>
        <c:ser>
          <c:idx val="0"/>
          <c:order val="2"/>
          <c:tx>
            <c:strRef>
              <c:f>VTM_1!$B$11</c:f>
              <c:strCache>
                <c:ptCount val="1"/>
                <c:pt idx="0">
                  <c:v>Eksporto deklaracijos įforminimo, kai buvo taikytas dokumentinis tikrinimas, trukmė (VIDUTINĖ 01:39)</c:v>
                </c:pt>
              </c:strCache>
            </c:strRef>
          </c:tx>
          <c:spPr>
            <a:solidFill>
              <a:srgbClr val="FFC000"/>
            </a:solidFill>
            <a:ln w="28575" cap="rnd">
              <a:noFill/>
              <a:round/>
            </a:ln>
            <a:effectLst/>
          </c:spPr>
          <c:invertIfNegative val="0"/>
          <c:cat>
            <c:strRef>
              <c:f>VTM_1!$E$7:$AI$7</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VTM_1!$E$11:$AI$11</c:f>
              <c:numCache>
                <c:formatCode>[hh]:mm</c:formatCode>
                <c:ptCount val="31"/>
                <c:pt idx="1">
                  <c:v>0.18695601851851851</c:v>
                </c:pt>
                <c:pt idx="2">
                  <c:v>7.5787037037037042E-2</c:v>
                </c:pt>
                <c:pt idx="3">
                  <c:v>0.12416666666666666</c:v>
                </c:pt>
                <c:pt idx="6">
                  <c:v>6.4884259259259267E-2</c:v>
                </c:pt>
                <c:pt idx="7">
                  <c:v>7.6869212962962966E-2</c:v>
                </c:pt>
                <c:pt idx="8">
                  <c:v>3.0868055555555555E-2</c:v>
                </c:pt>
                <c:pt idx="10">
                  <c:v>5.106192129629631E-2</c:v>
                </c:pt>
                <c:pt idx="13">
                  <c:v>3.5868055555555556E-2</c:v>
                </c:pt>
                <c:pt idx="15">
                  <c:v>7.9209104938271602E-2</c:v>
                </c:pt>
                <c:pt idx="16">
                  <c:v>5.2054398148148148E-2</c:v>
                </c:pt>
                <c:pt idx="17">
                  <c:v>2.6547067901234567E-2</c:v>
                </c:pt>
                <c:pt idx="20">
                  <c:v>1.5740740740740743E-2</c:v>
                </c:pt>
                <c:pt idx="21">
                  <c:v>5.8530092592592599E-2</c:v>
                </c:pt>
                <c:pt idx="22">
                  <c:v>8.7363425925925928E-2</c:v>
                </c:pt>
                <c:pt idx="24">
                  <c:v>7.2566137566137584E-2</c:v>
                </c:pt>
                <c:pt idx="28">
                  <c:v>2.6354166666666668E-2</c:v>
                </c:pt>
                <c:pt idx="29">
                  <c:v>8.7199074074074082E-2</c:v>
                </c:pt>
                <c:pt idx="30">
                  <c:v>5.761188271604939E-2</c:v>
                </c:pt>
              </c:numCache>
            </c:numRef>
          </c:val>
          <c:extLst>
            <c:ext xmlns:c16="http://schemas.microsoft.com/office/drawing/2014/chart" uri="{C3380CC4-5D6E-409C-BE32-E72D297353CC}">
              <c16:uniqueId val="{00000000-F492-4383-8BFB-5838E4C03240}"/>
            </c:ext>
          </c:extLst>
        </c:ser>
        <c:ser>
          <c:idx val="2"/>
          <c:order val="3"/>
          <c:tx>
            <c:strRef>
              <c:f>VTM_1!$B$13</c:f>
              <c:strCache>
                <c:ptCount val="1"/>
                <c:pt idx="0">
                  <c:v>Eksporto deklaracijos įforminimo, kai muitinio įforminimo metu nebuvo taikytas muitinis tikrinimas, trukmė (VIDUTINĖ 00:07)</c:v>
                </c:pt>
              </c:strCache>
            </c:strRef>
          </c:tx>
          <c:spPr>
            <a:solidFill>
              <a:srgbClr val="9BBB59">
                <a:lumMod val="75000"/>
              </a:srgbClr>
            </a:solidFill>
            <a:ln w="28575" cap="rnd">
              <a:noFill/>
              <a:round/>
            </a:ln>
            <a:effectLst/>
          </c:spPr>
          <c:invertIfNegative val="0"/>
          <c:cat>
            <c:strRef>
              <c:f>VTM_1!$E$7:$AI$7</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VTM_1!$E$13:$AI$13</c:f>
              <c:numCache>
                <c:formatCode>[hh]:mm</c:formatCode>
                <c:ptCount val="31"/>
                <c:pt idx="0">
                  <c:v>4.7708333333333335E-3</c:v>
                </c:pt>
                <c:pt idx="1">
                  <c:v>4.7763987391646976E-3</c:v>
                </c:pt>
                <c:pt idx="2">
                  <c:v>4.7619512068248068E-3</c:v>
                </c:pt>
                <c:pt idx="3">
                  <c:v>4.7158926504629632E-3</c:v>
                </c:pt>
                <c:pt idx="4">
                  <c:v>4.73889673571877E-3</c:v>
                </c:pt>
                <c:pt idx="5">
                  <c:v>4.9029558404558382E-3</c:v>
                </c:pt>
                <c:pt idx="6">
                  <c:v>4.8552808872305113E-3</c:v>
                </c:pt>
                <c:pt idx="7">
                  <c:v>4.7861689814814824E-3</c:v>
                </c:pt>
                <c:pt idx="8">
                  <c:v>4.8068174511316786E-3</c:v>
                </c:pt>
                <c:pt idx="9">
                  <c:v>4.7605820105820111E-3</c:v>
                </c:pt>
                <c:pt idx="10">
                  <c:v>4.8253122308354714E-3</c:v>
                </c:pt>
                <c:pt idx="11">
                  <c:v>4.7124918059652547E-3</c:v>
                </c:pt>
                <c:pt idx="12">
                  <c:v>4.634957378012932E-3</c:v>
                </c:pt>
                <c:pt idx="13">
                  <c:v>4.8333399851000439E-3</c:v>
                </c:pt>
                <c:pt idx="14">
                  <c:v>5.3235527193860504E-3</c:v>
                </c:pt>
                <c:pt idx="15">
                  <c:v>4.9042054427524051E-3</c:v>
                </c:pt>
                <c:pt idx="16">
                  <c:v>5.1001511715797537E-3</c:v>
                </c:pt>
                <c:pt idx="17">
                  <c:v>5.0423979156981116E-3</c:v>
                </c:pt>
                <c:pt idx="18">
                  <c:v>4.7041257417638691E-3</c:v>
                </c:pt>
                <c:pt idx="19">
                  <c:v>4.7624421296296356E-3</c:v>
                </c:pt>
                <c:pt idx="20">
                  <c:v>4.8639909162717125E-3</c:v>
                </c:pt>
                <c:pt idx="21">
                  <c:v>4.8610213896066656E-3</c:v>
                </c:pt>
                <c:pt idx="22">
                  <c:v>4.9149364010475207E-3</c:v>
                </c:pt>
                <c:pt idx="23">
                  <c:v>4.8682604450024465E-3</c:v>
                </c:pt>
                <c:pt idx="24">
                  <c:v>4.9476646428679924E-3</c:v>
                </c:pt>
                <c:pt idx="25">
                  <c:v>4.8466435185185114E-3</c:v>
                </c:pt>
                <c:pt idx="26">
                  <c:v>5.2446410451547467E-3</c:v>
                </c:pt>
                <c:pt idx="27">
                  <c:v>5.2374144102085426E-3</c:v>
                </c:pt>
                <c:pt idx="28">
                  <c:v>4.9735585709064431E-3</c:v>
                </c:pt>
                <c:pt idx="29">
                  <c:v>5.0090120460266289E-3</c:v>
                </c:pt>
                <c:pt idx="30">
                  <c:v>5.0448351175095569E-3</c:v>
                </c:pt>
              </c:numCache>
            </c:numRef>
          </c:val>
          <c:extLst>
            <c:ext xmlns:c16="http://schemas.microsoft.com/office/drawing/2014/chart" uri="{C3380CC4-5D6E-409C-BE32-E72D297353CC}">
              <c16:uniqueId val="{00000002-F492-4383-8BFB-5838E4C03240}"/>
            </c:ext>
          </c:extLst>
        </c:ser>
        <c:dLbls>
          <c:showLegendKey val="0"/>
          <c:showVal val="0"/>
          <c:showCatName val="0"/>
          <c:showSerName val="0"/>
          <c:showPercent val="0"/>
          <c:showBubbleSize val="0"/>
        </c:dLbls>
        <c:gapWidth val="30"/>
        <c:overlap val="50"/>
        <c:axId val="68081920"/>
        <c:axId val="68108288"/>
      </c:barChart>
      <c:lineChart>
        <c:grouping val="standard"/>
        <c:varyColors val="0"/>
        <c:ser>
          <c:idx val="3"/>
          <c:order val="0"/>
          <c:tx>
            <c:strRef>
              <c:f>VTM_1!$B$15</c:f>
              <c:strCache>
                <c:ptCount val="1"/>
                <c:pt idx="0">
                  <c:v>Vidutinė mėnesio eksporto deklaracijų įforminimo trukmė</c:v>
                </c:pt>
              </c:strCache>
            </c:strRef>
          </c:tx>
          <c:spPr>
            <a:ln w="25400">
              <a:solidFill>
                <a:sysClr val="windowText" lastClr="000000">
                  <a:lumMod val="75000"/>
                  <a:lumOff val="25000"/>
                </a:sysClr>
              </a:solidFill>
              <a:prstDash val="dash"/>
            </a:ln>
          </c:spPr>
          <c:marker>
            <c:symbol val="none"/>
          </c:marker>
          <c:dLbls>
            <c:dLbl>
              <c:idx val="29"/>
              <c:layout>
                <c:manualLayout>
                  <c:x val="5.5652777777777775E-3"/>
                  <c:y val="-3.1989107416366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00-4580-B8F0-76D89CCFE231}"/>
                </c:ext>
              </c:extLst>
            </c:dLbl>
            <c:spPr>
              <a:noFill/>
              <a:ln>
                <a:noFill/>
              </a:ln>
              <a:effectLst/>
            </c:spPr>
            <c:txPr>
              <a:bodyPr/>
              <a:lstStyle/>
              <a:p>
                <a:pPr>
                  <a:defRPr sz="700" b="1">
                    <a:latin typeface="Times New Roman" panose="02020603050405020304" pitchFamily="18" charset="0"/>
                    <a:cs typeface="Times New Roman" panose="02020603050405020304" pitchFamily="18"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VTM_1!$E$7:$AH$7</c:f>
              <c:strCach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strCache>
            </c:strRef>
          </c:cat>
          <c:val>
            <c:numRef>
              <c:f>VTM_1!$E$15:$AI$15</c:f>
              <c:numCache>
                <c:formatCode>h:mm</c:formatCode>
                <c:ptCount val="31"/>
                <c:pt idx="0">
                  <c:v>6.122685185185185E-3</c:v>
                </c:pt>
                <c:pt idx="1">
                  <c:v>6.122685185185185E-3</c:v>
                </c:pt>
                <c:pt idx="2">
                  <c:v>6.1226851851851902E-3</c:v>
                </c:pt>
                <c:pt idx="3">
                  <c:v>6.1226851851851902E-3</c:v>
                </c:pt>
                <c:pt idx="4">
                  <c:v>6.1226851851851902E-3</c:v>
                </c:pt>
                <c:pt idx="5">
                  <c:v>6.1226851851851902E-3</c:v>
                </c:pt>
                <c:pt idx="6">
                  <c:v>6.1226851851851902E-3</c:v>
                </c:pt>
                <c:pt idx="7">
                  <c:v>6.1226851851851902E-3</c:v>
                </c:pt>
                <c:pt idx="8">
                  <c:v>6.1226851851851902E-3</c:v>
                </c:pt>
                <c:pt idx="9">
                  <c:v>6.1226851851851902E-3</c:v>
                </c:pt>
                <c:pt idx="10">
                  <c:v>6.1226851851851902E-3</c:v>
                </c:pt>
                <c:pt idx="11">
                  <c:v>6.1226851851851902E-3</c:v>
                </c:pt>
                <c:pt idx="12">
                  <c:v>6.1226851851851902E-3</c:v>
                </c:pt>
                <c:pt idx="13">
                  <c:v>6.1226851851851902E-3</c:v>
                </c:pt>
                <c:pt idx="14">
                  <c:v>6.1226851851851902E-3</c:v>
                </c:pt>
                <c:pt idx="15">
                  <c:v>6.1226851851851902E-3</c:v>
                </c:pt>
                <c:pt idx="16">
                  <c:v>6.1226851851851902E-3</c:v>
                </c:pt>
                <c:pt idx="17">
                  <c:v>6.1226851851851902E-3</c:v>
                </c:pt>
                <c:pt idx="18">
                  <c:v>6.1226851851851902E-3</c:v>
                </c:pt>
                <c:pt idx="19">
                  <c:v>6.1226851851851902E-3</c:v>
                </c:pt>
                <c:pt idx="20">
                  <c:v>6.1226851851851902E-3</c:v>
                </c:pt>
                <c:pt idx="21">
                  <c:v>6.1226851851851902E-3</c:v>
                </c:pt>
                <c:pt idx="22">
                  <c:v>6.1226851851851902E-3</c:v>
                </c:pt>
                <c:pt idx="23">
                  <c:v>6.1226851851851902E-3</c:v>
                </c:pt>
                <c:pt idx="24">
                  <c:v>6.1226851851851902E-3</c:v>
                </c:pt>
                <c:pt idx="25">
                  <c:v>6.1226851851851902E-3</c:v>
                </c:pt>
                <c:pt idx="26">
                  <c:v>6.1226851851851902E-3</c:v>
                </c:pt>
                <c:pt idx="27">
                  <c:v>6.1226851851851902E-3</c:v>
                </c:pt>
                <c:pt idx="28">
                  <c:v>6.1226851851851902E-3</c:v>
                </c:pt>
                <c:pt idx="29">
                  <c:v>6.1226851851851902E-3</c:v>
                </c:pt>
                <c:pt idx="30">
                  <c:v>6.1226851851851902E-3</c:v>
                </c:pt>
              </c:numCache>
            </c:numRef>
          </c:val>
          <c:smooth val="0"/>
          <c:extLst>
            <c:ext xmlns:c16="http://schemas.microsoft.com/office/drawing/2014/chart" uri="{C3380CC4-5D6E-409C-BE32-E72D297353CC}">
              <c16:uniqueId val="{00000001-F200-4580-B8F0-76D89CCFE231}"/>
            </c:ext>
          </c:extLst>
        </c:ser>
        <c:dLbls>
          <c:showLegendKey val="0"/>
          <c:showVal val="0"/>
          <c:showCatName val="0"/>
          <c:showSerName val="0"/>
          <c:showPercent val="0"/>
          <c:showBubbleSize val="0"/>
        </c:dLbls>
        <c:hiLowLines/>
        <c:marker val="1"/>
        <c:smooth val="0"/>
        <c:axId val="68081920"/>
        <c:axId val="68108288"/>
      </c:lineChart>
      <c:catAx>
        <c:axId val="68081920"/>
        <c:scaling>
          <c:orientation val="minMax"/>
        </c:scaling>
        <c:delete val="1"/>
        <c:axPos val="b"/>
        <c:numFmt formatCode="General" sourceLinked="1"/>
        <c:majorTickMark val="none"/>
        <c:minorTickMark val="none"/>
        <c:tickLblPos val="nextTo"/>
        <c:crossAx val="68108288"/>
        <c:crosses val="autoZero"/>
        <c:auto val="1"/>
        <c:lblAlgn val="ctr"/>
        <c:lblOffset val="100"/>
        <c:noMultiLvlLbl val="1"/>
      </c:catAx>
      <c:valAx>
        <c:axId val="68108288"/>
        <c:scaling>
          <c:orientation val="minMax"/>
          <c:max val="0.50049999999999994"/>
          <c:min val="0.41667000000000004"/>
        </c:scaling>
        <c:delete val="0"/>
        <c:axPos val="l"/>
        <c:majorGridlines>
          <c:spPr>
            <a:ln w="9525" cap="flat" cmpd="sng" algn="ctr">
              <a:noFill/>
              <a:round/>
            </a:ln>
            <a:effectLst/>
          </c:spPr>
        </c:majorGridlines>
        <c:numFmt formatCode="[hh]:mm" sourceLinked="0"/>
        <c:majorTickMark val="out"/>
        <c:minorTickMark val="none"/>
        <c:tickLblPos val="nextTo"/>
        <c:spPr>
          <a:noFill/>
          <a:ln>
            <a:solidFill>
              <a:sysClr val="windowText" lastClr="000000">
                <a:lumMod val="75000"/>
                <a:lumOff val="25000"/>
              </a:sysClr>
            </a:solid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8081920"/>
        <c:crosses val="autoZero"/>
        <c:crossBetween val="between"/>
        <c:majorUnit val="4.166700000000001E-2"/>
      </c:valAx>
      <c:spPr>
        <a:noFill/>
        <a:ln>
          <a:noFill/>
        </a:ln>
        <a:effectLst/>
      </c:spPr>
    </c:plotArea>
    <c:legend>
      <c:legendPos val="t"/>
      <c:layout>
        <c:manualLayout>
          <c:xMode val="edge"/>
          <c:yMode val="edge"/>
          <c:x val="0"/>
          <c:y val="0.28881401507435323"/>
          <c:w val="0.99583921568627454"/>
          <c:h val="0.27923183959233688"/>
        </c:manualLayout>
      </c:layout>
      <c:overlay val="0"/>
      <c:txPr>
        <a:bodyPr/>
        <a:lstStyle/>
        <a:p>
          <a:pPr>
            <a:defRPr sz="6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Times New Roman" panose="02020603050405020304" pitchFamily="18" charset="0"/>
                <a:cs typeface="Times New Roman" panose="02020603050405020304" pitchFamily="18" charset="0"/>
              </a:defRPr>
            </a:pPr>
            <a:r>
              <a:rPr lang="lt-LT" sz="1200">
                <a:latin typeface="Times New Roman" panose="02020603050405020304" pitchFamily="18" charset="0"/>
                <a:cs typeface="Times New Roman" panose="02020603050405020304" pitchFamily="18" charset="0"/>
              </a:rPr>
              <a:t>Įforminta importo deklaracijų</a:t>
            </a:r>
          </a:p>
        </c:rich>
      </c:tx>
      <c:layout>
        <c:manualLayout>
          <c:xMode val="edge"/>
          <c:yMode val="edge"/>
          <c:x val="0.19332421159048735"/>
          <c:y val="7.9375000000000001E-2"/>
        </c:manualLayout>
      </c:layout>
      <c:overlay val="0"/>
    </c:title>
    <c:autoTitleDeleted val="0"/>
    <c:plotArea>
      <c:layout>
        <c:manualLayout>
          <c:layoutTarget val="inner"/>
          <c:xMode val="edge"/>
          <c:yMode val="edge"/>
          <c:x val="4.1499638141871832E-2"/>
          <c:y val="0.3030454861111111"/>
          <c:w val="0.44657527777777778"/>
          <c:h val="0.55821909722222218"/>
        </c:manualLayout>
      </c:layout>
      <c:pieChart>
        <c:varyColors val="1"/>
        <c:ser>
          <c:idx val="0"/>
          <c:order val="0"/>
          <c:explosion val="7"/>
          <c:dPt>
            <c:idx val="0"/>
            <c:bubble3D val="0"/>
            <c:spPr>
              <a:solidFill>
                <a:srgbClr val="FFFF99"/>
              </a:solidFill>
            </c:spPr>
            <c:extLst>
              <c:ext xmlns:c16="http://schemas.microsoft.com/office/drawing/2014/chart" uri="{C3380CC4-5D6E-409C-BE32-E72D297353CC}">
                <c16:uniqueId val="{00000001-43B2-4C5A-9463-FE6E1E84D065}"/>
              </c:ext>
            </c:extLst>
          </c:dPt>
          <c:dLbls>
            <c:dLbl>
              <c:idx val="1"/>
              <c:layout>
                <c:manualLayout>
                  <c:x val="-0.14878035055701305"/>
                  <c:y val="4.0772222222222224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43B2-4C5A-9463-FE6E1E84D065}"/>
                </c:ext>
              </c:extLst>
            </c:dLbl>
            <c:spPr>
              <a:noFill/>
              <a:ln>
                <a:noFill/>
              </a:ln>
              <a:effectLst/>
            </c:spPr>
            <c:txPr>
              <a:bodyPr/>
              <a:lstStyle/>
              <a:p>
                <a:pPr>
                  <a:defRPr sz="800">
                    <a:solidFill>
                      <a:sysClr val="windowText" lastClr="000000"/>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1"/>
            <c:showBubbleSize val="0"/>
            <c:showLeaderLines val="1"/>
            <c:leaderLines>
              <c:spPr>
                <a:ln>
                  <a:noFill/>
                </a:ln>
              </c:spPr>
            </c:leaderLines>
            <c:extLst>
              <c:ext xmlns:c15="http://schemas.microsoft.com/office/drawing/2012/chart" uri="{CE6537A1-D6FC-4f65-9D91-7224C49458BB}"/>
            </c:extLst>
          </c:dLbls>
          <c:cat>
            <c:strRef>
              <c:f>KTM_1!$B$2:$B$4</c:f>
              <c:strCache>
                <c:ptCount val="3"/>
                <c:pt idx="0">
                  <c:v>kai buvo taikytas dokumentinis tikrinimas</c:v>
                </c:pt>
                <c:pt idx="1">
                  <c:v>kai buvo taikytas prekių tikrinimas</c:v>
                </c:pt>
                <c:pt idx="2">
                  <c:v>Importo deklaracijos įforminimo, kai muitinio įforminimo metu nebuvo taikytas muitinis tikrinimas, trukmė</c:v>
                </c:pt>
              </c:strCache>
            </c:strRef>
          </c:cat>
          <c:val>
            <c:numRef>
              <c:f>KTM_1!$C$2:$C$4</c:f>
              <c:numCache>
                <c:formatCode>#\ ##0</c:formatCode>
                <c:ptCount val="3"/>
                <c:pt idx="0">
                  <c:v>902</c:v>
                </c:pt>
                <c:pt idx="1">
                  <c:v>859</c:v>
                </c:pt>
                <c:pt idx="2">
                  <c:v>4470</c:v>
                </c:pt>
              </c:numCache>
            </c:numRef>
          </c:val>
          <c:extLst>
            <c:ext xmlns:c16="http://schemas.microsoft.com/office/drawing/2014/chart" uri="{C3380CC4-5D6E-409C-BE32-E72D297353CC}">
              <c16:uniqueId val="{00000003-43B2-4C5A-9463-FE6E1E84D065}"/>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54173861111111121"/>
          <c:y val="0.24778333333333333"/>
          <c:w val="0.37484907407407408"/>
          <c:h val="0.66973452380952381"/>
        </c:manualLayout>
      </c:layout>
      <c:overlay val="0"/>
      <c:txPr>
        <a:bodyPr/>
        <a:lstStyle/>
        <a:p>
          <a:pPr>
            <a:defRPr sz="8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1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lt-LT" sz="1100" b="1" i="0" baseline="0">
                <a:effectLst/>
                <a:latin typeface="Times New Roman" panose="02020603050405020304" pitchFamily="18" charset="0"/>
                <a:cs typeface="Times New Roman" panose="02020603050405020304" pitchFamily="18" charset="0"/>
              </a:rPr>
              <a:t>Importo deklaracijų </a:t>
            </a:r>
            <a:r>
              <a:rPr lang="lt-LT" sz="1100" b="1" i="0" u="none" strike="noStrike" baseline="0">
                <a:effectLst/>
              </a:rPr>
              <a:t>vidutinė įforminimo trukmė</a:t>
            </a:r>
            <a:r>
              <a:rPr lang="en-US" sz="1100" b="1" i="0" baseline="0">
                <a:effectLst/>
                <a:latin typeface="Times New Roman" panose="02020603050405020304" pitchFamily="18" charset="0"/>
                <a:cs typeface="Times New Roman" panose="02020603050405020304" pitchFamily="18" charset="0"/>
              </a:rPr>
              <a:t> </a:t>
            </a:r>
            <a:r>
              <a:rPr lang="lt-LT" sz="1100" b="1" i="0" baseline="0">
                <a:effectLst/>
                <a:latin typeface="Times New Roman" panose="02020603050405020304" pitchFamily="18" charset="0"/>
                <a:cs typeface="Times New Roman" panose="02020603050405020304" pitchFamily="18" charset="0"/>
              </a:rPr>
              <a:t>Kauno krovinių poste „Centras“ (LTKC0100), </a:t>
            </a:r>
            <a:r>
              <a:rPr lang="en-US" sz="1100" b="1" i="0" baseline="0">
                <a:effectLst/>
                <a:latin typeface="Times New Roman" panose="02020603050405020304" pitchFamily="18" charset="0"/>
                <a:cs typeface="Times New Roman" panose="02020603050405020304" pitchFamily="18" charset="0"/>
              </a:rPr>
              <a:t>hh:mm</a:t>
            </a:r>
            <a:r>
              <a:rPr lang="lt-LT" sz="1100" b="1" i="0" baseline="0">
                <a:effectLst/>
                <a:latin typeface="Times New Roman" panose="02020603050405020304" pitchFamily="18" charset="0"/>
                <a:cs typeface="Times New Roman" panose="02020603050405020304" pitchFamily="18" charset="0"/>
              </a:rPr>
              <a:t> </a:t>
            </a:r>
            <a:endParaRPr lang="lt-LT" sz="1100">
              <a:effectLst/>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sz="11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sz="1100" b="1">
              <a:solidFill>
                <a:sysClr val="windowText" lastClr="000000"/>
              </a:solidFill>
              <a:latin typeface="Times New Roman" panose="02020603050405020304" pitchFamily="18" charset="0"/>
              <a:cs typeface="Times New Roman" panose="02020603050405020304" pitchFamily="18" charset="0"/>
            </a:endParaRPr>
          </a:p>
        </c:rich>
      </c:tx>
      <c:layout>
        <c:manualLayout>
          <c:xMode val="edge"/>
          <c:yMode val="edge"/>
          <c:x val="0.11059947916666667"/>
          <c:y val="0"/>
        </c:manualLayout>
      </c:layout>
      <c:overlay val="0"/>
      <c:spPr>
        <a:noFill/>
        <a:ln>
          <a:noFill/>
        </a:ln>
        <a:effectLst/>
      </c:spPr>
    </c:title>
    <c:autoTitleDeleted val="0"/>
    <c:plotArea>
      <c:layout>
        <c:manualLayout>
          <c:layoutTarget val="inner"/>
          <c:xMode val="edge"/>
          <c:yMode val="edge"/>
          <c:x val="4.1858110659067499E-2"/>
          <c:y val="0.22376820987654325"/>
          <c:w val="0.92522276487590949"/>
          <c:h val="0.64782006172839501"/>
        </c:manualLayout>
      </c:layout>
      <c:barChart>
        <c:barDir val="col"/>
        <c:grouping val="clustered"/>
        <c:varyColors val="0"/>
        <c:ser>
          <c:idx val="1"/>
          <c:order val="1"/>
          <c:tx>
            <c:strRef>
              <c:f>KTM_1!$B$8</c:f>
              <c:strCache>
                <c:ptCount val="1"/>
                <c:pt idx="0">
                  <c:v>Importo deklaracijos įforminimo, kai buvo taikytas prekių tikrinimas, trukmė (VIDUTINĖ 02:45)</c:v>
                </c:pt>
              </c:strCache>
            </c:strRef>
          </c:tx>
          <c:spPr>
            <a:solidFill>
              <a:srgbClr val="C0504D"/>
            </a:solidFill>
            <a:ln w="28575" cap="rnd">
              <a:noFill/>
              <a:round/>
            </a:ln>
            <a:effectLst/>
          </c:spPr>
          <c:invertIfNegative val="0"/>
          <c:cat>
            <c:strRef>
              <c:f>KTM_1!$E$6:$AI$6</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KTM_1!$E$8:$AI$8</c:f>
              <c:numCache>
                <c:formatCode>[hh]:mm</c:formatCode>
                <c:ptCount val="31"/>
                <c:pt idx="1">
                  <c:v>0.10126405423280424</c:v>
                </c:pt>
                <c:pt idx="2">
                  <c:v>0.10478009259259258</c:v>
                </c:pt>
                <c:pt idx="3">
                  <c:v>0.12470023148148145</c:v>
                </c:pt>
                <c:pt idx="4">
                  <c:v>7.2339616402116405E-2</c:v>
                </c:pt>
                <c:pt idx="6">
                  <c:v>0.12076774691358021</c:v>
                </c:pt>
                <c:pt idx="7">
                  <c:v>0.11195574935400519</c:v>
                </c:pt>
                <c:pt idx="8">
                  <c:v>0.10320703976034856</c:v>
                </c:pt>
                <c:pt idx="9">
                  <c:v>0.13845572916666668</c:v>
                </c:pt>
                <c:pt idx="10">
                  <c:v>0.12530977668845314</c:v>
                </c:pt>
                <c:pt idx="12">
                  <c:v>9.7175925925925929E-2</c:v>
                </c:pt>
                <c:pt idx="13">
                  <c:v>0.10829305555555557</c:v>
                </c:pt>
                <c:pt idx="14">
                  <c:v>0.11274755658436214</c:v>
                </c:pt>
                <c:pt idx="15">
                  <c:v>0.12382991622574951</c:v>
                </c:pt>
                <c:pt idx="16">
                  <c:v>0.10414464769647697</c:v>
                </c:pt>
                <c:pt idx="17">
                  <c:v>0.10774085097001765</c:v>
                </c:pt>
                <c:pt idx="18">
                  <c:v>9.128729423868312E-2</c:v>
                </c:pt>
                <c:pt idx="20">
                  <c:v>9.6741452991453009E-2</c:v>
                </c:pt>
                <c:pt idx="21">
                  <c:v>0.14007894112060784</c:v>
                </c:pt>
                <c:pt idx="22">
                  <c:v>0.11400958994708997</c:v>
                </c:pt>
                <c:pt idx="23">
                  <c:v>0.10939013532763532</c:v>
                </c:pt>
                <c:pt idx="24">
                  <c:v>0.13043142361111112</c:v>
                </c:pt>
                <c:pt idx="25">
                  <c:v>0.10548032407407408</c:v>
                </c:pt>
                <c:pt idx="27">
                  <c:v>0.10745287698412702</c:v>
                </c:pt>
                <c:pt idx="28">
                  <c:v>0.12427662037037036</c:v>
                </c:pt>
                <c:pt idx="29">
                  <c:v>0.10973885995370371</c:v>
                </c:pt>
                <c:pt idx="30">
                  <c:v>9.9034942680776047E-2</c:v>
                </c:pt>
              </c:numCache>
            </c:numRef>
          </c:val>
          <c:extLst>
            <c:ext xmlns:c16="http://schemas.microsoft.com/office/drawing/2014/chart" uri="{C3380CC4-5D6E-409C-BE32-E72D297353CC}">
              <c16:uniqueId val="{00000001-F492-4383-8BFB-5838E4C03240}"/>
            </c:ext>
          </c:extLst>
        </c:ser>
        <c:ser>
          <c:idx val="0"/>
          <c:order val="2"/>
          <c:tx>
            <c:strRef>
              <c:f>KTM_1!$B$7</c:f>
              <c:strCache>
                <c:ptCount val="1"/>
                <c:pt idx="0">
                  <c:v>Importo deklaracijos įforminimo, kai buvo taikytas dokumentinis tikrinimas, trukmė (VIDUTINĖ 00:48) </c:v>
                </c:pt>
              </c:strCache>
            </c:strRef>
          </c:tx>
          <c:spPr>
            <a:solidFill>
              <a:srgbClr val="FFC000"/>
            </a:solidFill>
            <a:ln w="28575" cap="rnd">
              <a:noFill/>
              <a:round/>
            </a:ln>
            <a:effectLst/>
          </c:spPr>
          <c:invertIfNegative val="0"/>
          <c:cat>
            <c:strRef>
              <c:f>KTM_1!$E$6:$AI$6</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KTM_1!$E$7:$AI$7</c:f>
              <c:numCache>
                <c:formatCode>[hh]:mm</c:formatCode>
                <c:ptCount val="31"/>
                <c:pt idx="1">
                  <c:v>3.1075708061002179E-2</c:v>
                </c:pt>
                <c:pt idx="2">
                  <c:v>4.1572751322751324E-2</c:v>
                </c:pt>
                <c:pt idx="3">
                  <c:v>3.9719706119162645E-2</c:v>
                </c:pt>
                <c:pt idx="4">
                  <c:v>5.241319444444445E-2</c:v>
                </c:pt>
                <c:pt idx="5">
                  <c:v>3.2094907407407412E-2</c:v>
                </c:pt>
                <c:pt idx="6">
                  <c:v>3.0626446759259272E-2</c:v>
                </c:pt>
                <c:pt idx="7">
                  <c:v>2.0578152557319221E-2</c:v>
                </c:pt>
                <c:pt idx="8">
                  <c:v>2.6490740740740742E-2</c:v>
                </c:pt>
                <c:pt idx="9">
                  <c:v>4.2352109053497948E-2</c:v>
                </c:pt>
                <c:pt idx="10">
                  <c:v>3.2650876322751328E-2</c:v>
                </c:pt>
                <c:pt idx="11">
                  <c:v>2.5277777777777777E-2</c:v>
                </c:pt>
                <c:pt idx="12">
                  <c:v>2.8194444444444442E-2</c:v>
                </c:pt>
                <c:pt idx="13">
                  <c:v>3.5688901930099104E-2</c:v>
                </c:pt>
                <c:pt idx="14">
                  <c:v>2.9922651309846424E-2</c:v>
                </c:pt>
                <c:pt idx="15">
                  <c:v>3.2291267560664111E-2</c:v>
                </c:pt>
                <c:pt idx="16">
                  <c:v>3.3230763090676872E-2</c:v>
                </c:pt>
                <c:pt idx="17">
                  <c:v>3.1994239879414299E-2</c:v>
                </c:pt>
                <c:pt idx="18">
                  <c:v>3.1165123456790123E-2</c:v>
                </c:pt>
                <c:pt idx="20">
                  <c:v>2.9821859903381643E-2</c:v>
                </c:pt>
                <c:pt idx="21">
                  <c:v>3.5914780521262006E-2</c:v>
                </c:pt>
                <c:pt idx="22">
                  <c:v>2.6746399176954729E-2</c:v>
                </c:pt>
                <c:pt idx="23">
                  <c:v>3.1227575231481487E-2</c:v>
                </c:pt>
                <c:pt idx="24">
                  <c:v>3.9751420454545459E-2</c:v>
                </c:pt>
                <c:pt idx="25">
                  <c:v>1.2870370370370372E-2</c:v>
                </c:pt>
                <c:pt idx="26">
                  <c:v>3.4398148148148143E-2</c:v>
                </c:pt>
                <c:pt idx="27">
                  <c:v>3.388184380032206E-2</c:v>
                </c:pt>
                <c:pt idx="28">
                  <c:v>3.4302740240240256E-2</c:v>
                </c:pt>
                <c:pt idx="29">
                  <c:v>3.6374186686686689E-2</c:v>
                </c:pt>
                <c:pt idx="30">
                  <c:v>2.9373802681992335E-2</c:v>
                </c:pt>
              </c:numCache>
            </c:numRef>
          </c:val>
          <c:extLst>
            <c:ext xmlns:c16="http://schemas.microsoft.com/office/drawing/2014/chart" uri="{C3380CC4-5D6E-409C-BE32-E72D297353CC}">
              <c16:uniqueId val="{00000000-F492-4383-8BFB-5838E4C03240}"/>
            </c:ext>
          </c:extLst>
        </c:ser>
        <c:ser>
          <c:idx val="2"/>
          <c:order val="3"/>
          <c:tx>
            <c:strRef>
              <c:f>KTM_1!$B$9</c:f>
              <c:strCache>
                <c:ptCount val="1"/>
                <c:pt idx="0">
                  <c:v>Importo deklaracijos įforminimo, kai muitinio įforminimo metu nebuvo taikytas muitinis tikrinimas, trukmė (VIDUTINĖ 00:13)</c:v>
                </c:pt>
              </c:strCache>
            </c:strRef>
          </c:tx>
          <c:spPr>
            <a:solidFill>
              <a:srgbClr val="9BBB59">
                <a:lumMod val="75000"/>
              </a:srgbClr>
            </a:solidFill>
            <a:ln w="28575" cap="rnd">
              <a:noFill/>
              <a:round/>
            </a:ln>
            <a:effectLst/>
          </c:spPr>
          <c:invertIfNegative val="0"/>
          <c:cat>
            <c:strRef>
              <c:f>KTM_1!$E$6:$AI$6</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KTM_1!$E$9:$AI$9</c:f>
              <c:numCache>
                <c:formatCode>[hh]:mm</c:formatCode>
                <c:ptCount val="31"/>
                <c:pt idx="1">
                  <c:v>9.8860318651985257E-3</c:v>
                </c:pt>
                <c:pt idx="2">
                  <c:v>9.7505831212892097E-3</c:v>
                </c:pt>
                <c:pt idx="3">
                  <c:v>9.2992039295392865E-3</c:v>
                </c:pt>
                <c:pt idx="4">
                  <c:v>4.7685185185185183E-3</c:v>
                </c:pt>
                <c:pt idx="5">
                  <c:v>4.7588734567901242E-3</c:v>
                </c:pt>
                <c:pt idx="6">
                  <c:v>8.4148901808785408E-3</c:v>
                </c:pt>
                <c:pt idx="7">
                  <c:v>9.2993508972890344E-3</c:v>
                </c:pt>
                <c:pt idx="8">
                  <c:v>7.7567930079612303E-3</c:v>
                </c:pt>
                <c:pt idx="9">
                  <c:v>9.5665196446446405E-3</c:v>
                </c:pt>
                <c:pt idx="10">
                  <c:v>8.4568643162393105E-3</c:v>
                </c:pt>
                <c:pt idx="11">
                  <c:v>1.2364004629629628E-2</c:v>
                </c:pt>
                <c:pt idx="12">
                  <c:v>4.7337962962962958E-3</c:v>
                </c:pt>
                <c:pt idx="13">
                  <c:v>1.0034202569916859E-2</c:v>
                </c:pt>
                <c:pt idx="14">
                  <c:v>9.4802365390600687E-3</c:v>
                </c:pt>
                <c:pt idx="15">
                  <c:v>9.0609636184857383E-3</c:v>
                </c:pt>
                <c:pt idx="16">
                  <c:v>9.7116787163876155E-3</c:v>
                </c:pt>
                <c:pt idx="17">
                  <c:v>1.0307491987179491E-2</c:v>
                </c:pt>
                <c:pt idx="18">
                  <c:v>9.5468304843304829E-3</c:v>
                </c:pt>
                <c:pt idx="19">
                  <c:v>4.7685185185185183E-3</c:v>
                </c:pt>
                <c:pt idx="20">
                  <c:v>9.1668426982115057E-3</c:v>
                </c:pt>
                <c:pt idx="21">
                  <c:v>9.1293642368483075E-3</c:v>
                </c:pt>
                <c:pt idx="22">
                  <c:v>8.7864197530864076E-3</c:v>
                </c:pt>
                <c:pt idx="23">
                  <c:v>9.9664834104938333E-3</c:v>
                </c:pt>
                <c:pt idx="24">
                  <c:v>1.3338707010581999E-2</c:v>
                </c:pt>
                <c:pt idx="25">
                  <c:v>7.0375881834215141E-3</c:v>
                </c:pt>
                <c:pt idx="26">
                  <c:v>8.4212962962962965E-3</c:v>
                </c:pt>
                <c:pt idx="27">
                  <c:v>7.9069224857268288E-3</c:v>
                </c:pt>
                <c:pt idx="28">
                  <c:v>8.5949510831586275E-3</c:v>
                </c:pt>
                <c:pt idx="29">
                  <c:v>7.466871811931672E-3</c:v>
                </c:pt>
                <c:pt idx="30">
                  <c:v>9.1436622958362083E-3</c:v>
                </c:pt>
              </c:numCache>
            </c:numRef>
          </c:val>
          <c:extLst>
            <c:ext xmlns:c16="http://schemas.microsoft.com/office/drawing/2014/chart" uri="{C3380CC4-5D6E-409C-BE32-E72D297353CC}">
              <c16:uniqueId val="{00000002-F492-4383-8BFB-5838E4C03240}"/>
            </c:ext>
          </c:extLst>
        </c:ser>
        <c:dLbls>
          <c:showLegendKey val="0"/>
          <c:showVal val="0"/>
          <c:showCatName val="0"/>
          <c:showSerName val="0"/>
          <c:showPercent val="0"/>
          <c:showBubbleSize val="0"/>
        </c:dLbls>
        <c:gapWidth val="30"/>
        <c:overlap val="50"/>
        <c:axId val="31017984"/>
        <c:axId val="31025792"/>
      </c:barChart>
      <c:lineChart>
        <c:grouping val="standard"/>
        <c:varyColors val="0"/>
        <c:ser>
          <c:idx val="3"/>
          <c:order val="0"/>
          <c:tx>
            <c:strRef>
              <c:f>KTM_1!$B$13</c:f>
              <c:strCache>
                <c:ptCount val="1"/>
                <c:pt idx="0">
                  <c:v>Vidutinė mėnesio importo deklaracijų įforminimo trukmė</c:v>
                </c:pt>
              </c:strCache>
            </c:strRef>
          </c:tx>
          <c:spPr>
            <a:ln w="25400">
              <a:solidFill>
                <a:sysClr val="windowText" lastClr="000000">
                  <a:lumMod val="75000"/>
                  <a:lumOff val="25000"/>
                </a:sysClr>
              </a:solidFill>
              <a:prstDash val="dash"/>
            </a:ln>
          </c:spPr>
          <c:marker>
            <c:symbol val="none"/>
          </c:marker>
          <c:dLbls>
            <c:dLbl>
              <c:idx val="29"/>
              <c:layout>
                <c:manualLayout>
                  <c:x val="2.1480629075565784E-2"/>
                  <c:y val="-1.04004160166406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C1-414E-AE90-894A2AA65C2A}"/>
                </c:ext>
              </c:extLst>
            </c:dLbl>
            <c:spPr>
              <a:noFill/>
              <a:ln>
                <a:noFill/>
              </a:ln>
              <a:effectLst/>
            </c:spPr>
            <c:txPr>
              <a:bodyPr/>
              <a:lstStyle/>
              <a:p>
                <a:pPr>
                  <a:defRPr sz="700" b="1">
                    <a:latin typeface="Times New Roman" panose="02020603050405020304" pitchFamily="18" charset="0"/>
                    <a:cs typeface="Times New Roman" panose="02020603050405020304" pitchFamily="18"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KTM_1!$E$6:$AH$6</c:f>
              <c:strCach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strCache>
            </c:strRef>
          </c:cat>
          <c:val>
            <c:numRef>
              <c:f>KTM_1!$E$13:$AI$13</c:f>
              <c:numCache>
                <c:formatCode>[hh]:mm</c:formatCode>
                <c:ptCount val="31"/>
                <c:pt idx="0">
                  <c:v>3.0590277777777775E-2</c:v>
                </c:pt>
                <c:pt idx="1">
                  <c:v>3.0590277777777775E-2</c:v>
                </c:pt>
                <c:pt idx="2">
                  <c:v>3.05902777777778E-2</c:v>
                </c:pt>
                <c:pt idx="3">
                  <c:v>3.05902777777778E-2</c:v>
                </c:pt>
                <c:pt idx="4">
                  <c:v>3.05902777777778E-2</c:v>
                </c:pt>
                <c:pt idx="5">
                  <c:v>3.05902777777778E-2</c:v>
                </c:pt>
                <c:pt idx="6">
                  <c:v>3.05902777777778E-2</c:v>
                </c:pt>
                <c:pt idx="7">
                  <c:v>3.05902777777778E-2</c:v>
                </c:pt>
                <c:pt idx="8">
                  <c:v>3.05902777777778E-2</c:v>
                </c:pt>
                <c:pt idx="9">
                  <c:v>3.05902777777778E-2</c:v>
                </c:pt>
                <c:pt idx="10">
                  <c:v>3.05902777777778E-2</c:v>
                </c:pt>
                <c:pt idx="11">
                  <c:v>3.05902777777778E-2</c:v>
                </c:pt>
                <c:pt idx="12">
                  <c:v>3.05902777777778E-2</c:v>
                </c:pt>
                <c:pt idx="13">
                  <c:v>3.05902777777778E-2</c:v>
                </c:pt>
                <c:pt idx="14">
                  <c:v>3.05902777777778E-2</c:v>
                </c:pt>
                <c:pt idx="15">
                  <c:v>3.05902777777778E-2</c:v>
                </c:pt>
                <c:pt idx="16">
                  <c:v>3.05902777777778E-2</c:v>
                </c:pt>
                <c:pt idx="17">
                  <c:v>3.05902777777778E-2</c:v>
                </c:pt>
                <c:pt idx="18">
                  <c:v>3.05902777777778E-2</c:v>
                </c:pt>
                <c:pt idx="19">
                  <c:v>3.05902777777778E-2</c:v>
                </c:pt>
                <c:pt idx="20">
                  <c:v>3.05902777777778E-2</c:v>
                </c:pt>
                <c:pt idx="21">
                  <c:v>3.05902777777778E-2</c:v>
                </c:pt>
                <c:pt idx="22">
                  <c:v>3.05902777777778E-2</c:v>
                </c:pt>
                <c:pt idx="23">
                  <c:v>3.05902777777778E-2</c:v>
                </c:pt>
                <c:pt idx="24">
                  <c:v>3.05902777777778E-2</c:v>
                </c:pt>
                <c:pt idx="25">
                  <c:v>3.05902777777778E-2</c:v>
                </c:pt>
                <c:pt idx="26">
                  <c:v>3.05902777777778E-2</c:v>
                </c:pt>
                <c:pt idx="27">
                  <c:v>3.05902777777778E-2</c:v>
                </c:pt>
                <c:pt idx="28">
                  <c:v>3.05902777777778E-2</c:v>
                </c:pt>
                <c:pt idx="29">
                  <c:v>3.05902777777778E-2</c:v>
                </c:pt>
                <c:pt idx="30">
                  <c:v>3.05902777777778E-2</c:v>
                </c:pt>
              </c:numCache>
            </c:numRef>
          </c:val>
          <c:smooth val="0"/>
          <c:extLst>
            <c:ext xmlns:c16="http://schemas.microsoft.com/office/drawing/2014/chart" uri="{C3380CC4-5D6E-409C-BE32-E72D297353CC}">
              <c16:uniqueId val="{00000001-46C1-414E-AE90-894A2AA65C2A}"/>
            </c:ext>
          </c:extLst>
        </c:ser>
        <c:dLbls>
          <c:showLegendKey val="0"/>
          <c:showVal val="0"/>
          <c:showCatName val="0"/>
          <c:showSerName val="0"/>
          <c:showPercent val="0"/>
          <c:showBubbleSize val="0"/>
        </c:dLbls>
        <c:hiLowLines/>
        <c:marker val="1"/>
        <c:smooth val="0"/>
        <c:axId val="31017984"/>
        <c:axId val="31025792"/>
      </c:lineChart>
      <c:catAx>
        <c:axId val="31017984"/>
        <c:scaling>
          <c:orientation val="minMax"/>
        </c:scaling>
        <c:delete val="0"/>
        <c:axPos val="b"/>
        <c:title>
          <c:tx>
            <c:rich>
              <a:bodyPr/>
              <a:lstStyle/>
              <a:p>
                <a:pPr>
                  <a:defRPr sz="900">
                    <a:latin typeface="Times New Roman" panose="02020603050405020304" pitchFamily="18" charset="0"/>
                    <a:cs typeface="Times New Roman" panose="02020603050405020304" pitchFamily="18" charset="0"/>
                  </a:defRPr>
                </a:pPr>
                <a:r>
                  <a:rPr lang="lt-LT" sz="900">
                    <a:latin typeface="Times New Roman" panose="02020603050405020304" pitchFamily="18" charset="0"/>
                    <a:cs typeface="Times New Roman" panose="02020603050405020304" pitchFamily="18" charset="0"/>
                  </a:rPr>
                  <a:t>201</a:t>
                </a:r>
                <a:r>
                  <a:rPr lang="en-US" sz="900">
                    <a:latin typeface="Times New Roman" panose="02020603050405020304" pitchFamily="18" charset="0"/>
                    <a:cs typeface="Times New Roman" panose="02020603050405020304" pitchFamily="18" charset="0"/>
                  </a:rPr>
                  <a:t>9</a:t>
                </a:r>
                <a:r>
                  <a:rPr lang="lt-LT" sz="900">
                    <a:latin typeface="Times New Roman" panose="02020603050405020304" pitchFamily="18" charset="0"/>
                    <a:cs typeface="Times New Roman" panose="02020603050405020304" pitchFamily="18" charset="0"/>
                  </a:rPr>
                  <a:t> </a:t>
                </a:r>
                <a:r>
                  <a:rPr lang="lt-LT" sz="900" baseline="0">
                    <a:latin typeface="Times New Roman" panose="02020603050405020304" pitchFamily="18" charset="0"/>
                    <a:cs typeface="Times New Roman" panose="02020603050405020304" pitchFamily="18" charset="0"/>
                  </a:rPr>
                  <a:t>m</a:t>
                </a:r>
                <a:r>
                  <a:rPr lang="en-US" sz="900" baseline="0">
                    <a:latin typeface="Times New Roman" panose="02020603050405020304" pitchFamily="18" charset="0"/>
                    <a:cs typeface="Times New Roman" panose="02020603050405020304" pitchFamily="18" charset="0"/>
                  </a:rPr>
                  <a:t>. sausis</a:t>
                </a:r>
                <a:endParaRPr lang="lt-LT" sz="900">
                  <a:latin typeface="Times New Roman" panose="02020603050405020304" pitchFamily="18" charset="0"/>
                  <a:cs typeface="Times New Roman" panose="02020603050405020304" pitchFamily="18" charset="0"/>
                </a:endParaRPr>
              </a:p>
            </c:rich>
          </c:tx>
          <c:layout>
            <c:manualLayout>
              <c:xMode val="edge"/>
              <c:yMode val="edge"/>
              <c:x val="0.44632465277777778"/>
              <c:y val="0.94769043209876547"/>
            </c:manualLayout>
          </c:layout>
          <c:overlay val="0"/>
        </c:title>
        <c:numFmt formatCode="General" sourceLinked="1"/>
        <c:majorTickMark val="none"/>
        <c:minorTickMark val="none"/>
        <c:tickLblPos val="nextTo"/>
        <c:spPr>
          <a:noFill/>
          <a:ln w="9525" cap="flat" cmpd="sng" algn="ctr">
            <a:solidFill>
              <a:sysClr val="windowText" lastClr="000000">
                <a:lumMod val="50000"/>
                <a:lumOff val="50000"/>
              </a:sysClr>
            </a:solidFill>
            <a:round/>
          </a:ln>
          <a:effectLst/>
        </c:spPr>
        <c:txPr>
          <a:bodyPr rot="-60000000" spcFirstLastPara="1" vertOverflow="ellipsis" vert="horz" wrap="square" anchor="ctr" anchorCtr="1"/>
          <a:lstStyle/>
          <a:p>
            <a:pPr>
              <a:defRPr sz="7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31025792"/>
        <c:crosses val="autoZero"/>
        <c:auto val="1"/>
        <c:lblAlgn val="ctr"/>
        <c:lblOffset val="100"/>
        <c:noMultiLvlLbl val="1"/>
      </c:catAx>
      <c:valAx>
        <c:axId val="31025792"/>
        <c:scaling>
          <c:orientation val="minMax"/>
          <c:max val="0.16666700000000004"/>
          <c:min val="0"/>
        </c:scaling>
        <c:delete val="0"/>
        <c:axPos val="l"/>
        <c:majorGridlines>
          <c:spPr>
            <a:ln w="9525" cap="flat" cmpd="sng" algn="ctr">
              <a:noFill/>
              <a:round/>
            </a:ln>
            <a:effectLst/>
          </c:spPr>
        </c:majorGridlines>
        <c:numFmt formatCode="[hh]:mm" sourceLinked="0"/>
        <c:majorTickMark val="out"/>
        <c:minorTickMark val="none"/>
        <c:tickLblPos val="nextTo"/>
        <c:spPr>
          <a:noFill/>
          <a:ln>
            <a:solidFill>
              <a:sysClr val="windowText" lastClr="000000">
                <a:lumMod val="75000"/>
                <a:lumOff val="25000"/>
              </a:sysClr>
            </a:solid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1017984"/>
        <c:crosses val="autoZero"/>
        <c:crossBetween val="between"/>
        <c:majorUnit val="2.0833000000000001E-2"/>
        <c:minorUnit val="8.3334000000000012E-3"/>
      </c:valAx>
      <c:spPr>
        <a:noFill/>
        <a:ln>
          <a:noFill/>
        </a:ln>
        <a:effectLst/>
      </c:spPr>
    </c:plotArea>
    <c:legend>
      <c:legendPos val="r"/>
      <c:layout>
        <c:manualLayout>
          <c:xMode val="edge"/>
          <c:yMode val="edge"/>
          <c:x val="0"/>
          <c:y val="0.11153734567901233"/>
          <c:w val="1"/>
          <c:h val="0.10281851851851852"/>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8575" cap="rnd">
              <a:solidFill>
                <a:schemeClr val="accent1"/>
              </a:solidFill>
              <a:round/>
            </a:ln>
            <a:effectLst/>
          </c:spPr>
          <c:marker>
            <c:symbol val="none"/>
          </c:marker>
          <c:dLbls>
            <c:dLbl>
              <c:idx val="0"/>
              <c:layout>
                <c:manualLayout>
                  <c:x val="-3.1445896490809477E-2"/>
                  <c:y val="-2.2655946033466844E-2"/>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B0F-4AE0-984B-DB1A173BB281}"/>
                </c:ext>
              </c:extLst>
            </c:dLbl>
            <c:dLbl>
              <c:idx val="1"/>
              <c:layout>
                <c:manualLayout>
                  <c:x val="0"/>
                  <c:y val="-4.16666666666666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0F-4AE0-984B-DB1A173BB281}"/>
                </c:ext>
              </c:extLst>
            </c:dLbl>
            <c:dLbl>
              <c:idx val="3"/>
              <c:layout>
                <c:manualLayout>
                  <c:x val="0"/>
                  <c:y val="-3.70370370370371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B0F-4AE0-984B-DB1A173BB281}"/>
                </c:ext>
              </c:extLst>
            </c:dLbl>
            <c:dLbl>
              <c:idx val="4"/>
              <c:layout>
                <c:manualLayout>
                  <c:x val="-2.5000000000000001E-2"/>
                  <c:y val="-4.16666666666666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B0F-4AE0-984B-DB1A173BB281}"/>
                </c:ext>
              </c:extLst>
            </c:dLbl>
            <c:dLbl>
              <c:idx val="5"/>
              <c:layout>
                <c:manualLayout>
                  <c:x val="-2.5000000000000102E-2"/>
                  <c:y val="-2.77777777777777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B0F-4AE0-984B-DB1A173BB281}"/>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Tušti!$A$2:$A$7</c:f>
              <c:strCache>
                <c:ptCount val="6"/>
                <c:pt idx="0">
                  <c:v>2012 m.</c:v>
                </c:pt>
                <c:pt idx="1">
                  <c:v>2013 m.</c:v>
                </c:pt>
                <c:pt idx="2">
                  <c:v>2014 m.</c:v>
                </c:pt>
                <c:pt idx="3">
                  <c:v>2015 m.</c:v>
                </c:pt>
                <c:pt idx="4">
                  <c:v>2016 m.</c:v>
                </c:pt>
                <c:pt idx="5">
                  <c:v>2017 m.</c:v>
                </c:pt>
              </c:strCache>
            </c:strRef>
          </c:cat>
          <c:val>
            <c:numRef>
              <c:f>Tušti!$B$2:$B$7</c:f>
              <c:numCache>
                <c:formatCode>0</c:formatCode>
                <c:ptCount val="6"/>
                <c:pt idx="0">
                  <c:v>71.353382013835514</c:v>
                </c:pt>
                <c:pt idx="1">
                  <c:v>67.277432930036824</c:v>
                </c:pt>
                <c:pt idx="2">
                  <c:v>55.455321162573533</c:v>
                </c:pt>
                <c:pt idx="3">
                  <c:v>41.557184990032994</c:v>
                </c:pt>
                <c:pt idx="4">
                  <c:v>36.641844447426095</c:v>
                </c:pt>
                <c:pt idx="5">
                  <c:v>35.843649451927796</c:v>
                </c:pt>
              </c:numCache>
            </c:numRef>
          </c:val>
          <c:smooth val="0"/>
          <c:extLst>
            <c:ext xmlns:c16="http://schemas.microsoft.com/office/drawing/2014/chart" uri="{C3380CC4-5D6E-409C-BE32-E72D297353CC}">
              <c16:uniqueId val="{00000005-1B0F-4AE0-984B-DB1A173BB281}"/>
            </c:ext>
          </c:extLst>
        </c:ser>
        <c:dLbls>
          <c:showLegendKey val="0"/>
          <c:showVal val="0"/>
          <c:showCatName val="0"/>
          <c:showSerName val="0"/>
          <c:showPercent val="0"/>
          <c:showBubbleSize val="0"/>
        </c:dLbls>
        <c:smooth val="0"/>
        <c:axId val="147293696"/>
        <c:axId val="147295616"/>
      </c:lineChart>
      <c:catAx>
        <c:axId val="14729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47295616"/>
        <c:crosses val="autoZero"/>
        <c:auto val="1"/>
        <c:lblAlgn val="ctr"/>
        <c:lblOffset val="100"/>
        <c:noMultiLvlLbl val="0"/>
      </c:catAx>
      <c:valAx>
        <c:axId val="147295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293696"/>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lt-LT" sz="1100" b="1" i="0" baseline="0">
                <a:effectLst/>
                <a:latin typeface="Times New Roman" panose="02020603050405020304" pitchFamily="18" charset="0"/>
                <a:cs typeface="Times New Roman" panose="02020603050405020304" pitchFamily="18" charset="0"/>
              </a:rPr>
              <a:t>Eksporto deklaracijų vidutinė įforminimo trukmė Kauno krovinių poste „Centras“ (LTKC0100), </a:t>
            </a:r>
            <a:r>
              <a:rPr lang="en-US" sz="1100" b="1" i="0" baseline="0">
                <a:effectLst/>
                <a:latin typeface="Times New Roman" panose="02020603050405020304" pitchFamily="18" charset="0"/>
                <a:cs typeface="Times New Roman" panose="02020603050405020304" pitchFamily="18" charset="0"/>
              </a:rPr>
              <a:t>hh:mm</a:t>
            </a:r>
            <a:r>
              <a:rPr lang="lt-LT" sz="1100" b="1" i="0" baseline="0">
                <a:effectLst/>
                <a:latin typeface="Times New Roman" panose="02020603050405020304" pitchFamily="18" charset="0"/>
                <a:cs typeface="Times New Roman" panose="02020603050405020304" pitchFamily="18" charset="0"/>
              </a:rPr>
              <a:t> </a:t>
            </a:r>
            <a:endParaRPr lang="lt-LT" sz="1100">
              <a:effectLst/>
              <a:latin typeface="Times New Roman" panose="02020603050405020304" pitchFamily="18" charset="0"/>
              <a:cs typeface="Times New Roman" panose="02020603050405020304" pitchFamily="18" charset="0"/>
            </a:endParaRPr>
          </a:p>
        </c:rich>
      </c:tx>
      <c:layout>
        <c:manualLayout>
          <c:xMode val="edge"/>
          <c:yMode val="edge"/>
          <c:x val="0.12379080932784636"/>
          <c:y val="0"/>
        </c:manualLayout>
      </c:layout>
      <c:overlay val="0"/>
    </c:title>
    <c:autoTitleDeleted val="0"/>
    <c:plotArea>
      <c:layout>
        <c:manualLayout>
          <c:layoutTarget val="inner"/>
          <c:xMode val="edge"/>
          <c:yMode val="edge"/>
          <c:x val="5.3069270833333335E-2"/>
          <c:y val="0.22212746913580247"/>
          <c:w val="0.91601678098638128"/>
          <c:h val="0.65352314814814816"/>
        </c:manualLayout>
      </c:layout>
      <c:barChart>
        <c:barDir val="col"/>
        <c:grouping val="clustered"/>
        <c:varyColors val="0"/>
        <c:ser>
          <c:idx val="1"/>
          <c:order val="1"/>
          <c:tx>
            <c:strRef>
              <c:f>KTM_1!$B$11</c:f>
              <c:strCache>
                <c:ptCount val="1"/>
                <c:pt idx="0">
                  <c:v>Eksporto deklaracijos įforminimo, kai buvo taikytas prekių tikrinimas, trukmė (VIDUTINĖ 01:34)</c:v>
                </c:pt>
              </c:strCache>
            </c:strRef>
          </c:tx>
          <c:spPr>
            <a:solidFill>
              <a:srgbClr val="C0504D"/>
            </a:solidFill>
            <a:ln w="28575" cap="rnd">
              <a:noFill/>
              <a:round/>
            </a:ln>
            <a:effectLst/>
          </c:spPr>
          <c:invertIfNegative val="0"/>
          <c:cat>
            <c:strRef>
              <c:f>KTM_1!$E$6:$AI$6</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KTM_1!$E$11:$AI$11</c:f>
              <c:numCache>
                <c:formatCode>General</c:formatCode>
                <c:ptCount val="31"/>
                <c:pt idx="2" formatCode="[hh]:mm">
                  <c:v>2.2777777777777775E-2</c:v>
                </c:pt>
                <c:pt idx="3" formatCode="[hh]:mm">
                  <c:v>6.7899305555555567E-2</c:v>
                </c:pt>
                <c:pt idx="6" formatCode="[hh]:mm">
                  <c:v>4.7991898148148145E-2</c:v>
                </c:pt>
                <c:pt idx="7" formatCode="[hh]:mm">
                  <c:v>7.7969907407407404E-2</c:v>
                </c:pt>
                <c:pt idx="8" formatCode="[hh]:mm">
                  <c:v>3.7199074074074072E-2</c:v>
                </c:pt>
                <c:pt idx="9" formatCode="[hh]:mm">
                  <c:v>3.8043981481481477E-2</c:v>
                </c:pt>
                <c:pt idx="10" formatCode="[hh]:mm">
                  <c:v>9.2391493055555579E-2</c:v>
                </c:pt>
                <c:pt idx="11" formatCode="[hh]:mm">
                  <c:v>4.116898148148148E-2</c:v>
                </c:pt>
                <c:pt idx="12" formatCode="[hh]:mm">
                  <c:v>5.0069444444444444E-2</c:v>
                </c:pt>
                <c:pt idx="13" formatCode="[hh]:mm">
                  <c:v>0.1337307098765432</c:v>
                </c:pt>
                <c:pt idx="14" formatCode="[hh]:mm">
                  <c:v>0.11666666666666665</c:v>
                </c:pt>
                <c:pt idx="15" formatCode="[hh]:mm">
                  <c:v>6.6113040123456798E-2</c:v>
                </c:pt>
                <c:pt idx="16" formatCode="[hh]:mm">
                  <c:v>2.6035879629629631E-2</c:v>
                </c:pt>
                <c:pt idx="17" formatCode="[hh]:mm">
                  <c:v>0.13024016203703703</c:v>
                </c:pt>
                <c:pt idx="18" formatCode="[hh]:mm">
                  <c:v>3.3611111111111112E-2</c:v>
                </c:pt>
                <c:pt idx="19" formatCode="[hh]:mm">
                  <c:v>3.2812500000000001E-2</c:v>
                </c:pt>
                <c:pt idx="20" formatCode="[hh]:mm">
                  <c:v>4.2094907407407407E-2</c:v>
                </c:pt>
                <c:pt idx="21" formatCode="[hh]:mm">
                  <c:v>5.8804976851851862E-2</c:v>
                </c:pt>
                <c:pt idx="22" formatCode="[hh]:mm">
                  <c:v>5.440972222222222E-2</c:v>
                </c:pt>
                <c:pt idx="23" formatCode="[hh]:mm">
                  <c:v>3.64429012345679E-2</c:v>
                </c:pt>
                <c:pt idx="24" formatCode="[hh]:mm">
                  <c:v>4.2743055555555562E-2</c:v>
                </c:pt>
                <c:pt idx="25" formatCode="[hh]:mm">
                  <c:v>5.4155092592592595E-2</c:v>
                </c:pt>
                <c:pt idx="26" formatCode="[hh]:mm">
                  <c:v>3.2743055555555553E-2</c:v>
                </c:pt>
                <c:pt idx="27" formatCode="[hh]:mm">
                  <c:v>8.5549768518518504E-2</c:v>
                </c:pt>
                <c:pt idx="28" formatCode="[hh]:mm">
                  <c:v>6.1620370370370374E-2</c:v>
                </c:pt>
                <c:pt idx="29" formatCode="[hh]:mm">
                  <c:v>5.6925154320987659E-2</c:v>
                </c:pt>
                <c:pt idx="30" formatCode="[hh]:mm">
                  <c:v>4.6049382716049386E-2</c:v>
                </c:pt>
              </c:numCache>
            </c:numRef>
          </c:val>
          <c:extLst>
            <c:ext xmlns:c16="http://schemas.microsoft.com/office/drawing/2014/chart" uri="{C3380CC4-5D6E-409C-BE32-E72D297353CC}">
              <c16:uniqueId val="{00000001-F492-4383-8BFB-5838E4C03240}"/>
            </c:ext>
          </c:extLst>
        </c:ser>
        <c:ser>
          <c:idx val="0"/>
          <c:order val="2"/>
          <c:tx>
            <c:strRef>
              <c:f>KTM_1!$B$10</c:f>
              <c:strCache>
                <c:ptCount val="1"/>
                <c:pt idx="0">
                  <c:v>Eksporto deklaracijos įforminimo, kai buvo taikytas dokumentinis tikrinimas, trukmė (VIDUTINĖ 01:40)</c:v>
                </c:pt>
              </c:strCache>
            </c:strRef>
          </c:tx>
          <c:spPr>
            <a:solidFill>
              <a:srgbClr val="FFC000"/>
            </a:solidFill>
            <a:ln w="28575" cap="rnd">
              <a:noFill/>
              <a:round/>
            </a:ln>
            <a:effectLst/>
          </c:spPr>
          <c:invertIfNegative val="0"/>
          <c:cat>
            <c:strRef>
              <c:f>KTM_1!$E$6:$AI$6</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KTM_1!$E$10:$AI$10</c:f>
              <c:numCache>
                <c:formatCode>General</c:formatCode>
                <c:ptCount val="31"/>
                <c:pt idx="10" formatCode="[hh]:mm">
                  <c:v>0.11706018518518518</c:v>
                </c:pt>
                <c:pt idx="13" formatCode="[hh]:mm">
                  <c:v>8.144675925925926E-2</c:v>
                </c:pt>
                <c:pt idx="14" formatCode="[hh]:mm">
                  <c:v>7.0567129629629632E-2</c:v>
                </c:pt>
                <c:pt idx="18" formatCode="[hh]:mm">
                  <c:v>2.3854166666666666E-2</c:v>
                </c:pt>
                <c:pt idx="23" formatCode="[hh]:mm">
                  <c:v>5.9722222222222225E-2</c:v>
                </c:pt>
                <c:pt idx="27" formatCode="[hh]:mm">
                  <c:v>6.4710648148148142E-2</c:v>
                </c:pt>
              </c:numCache>
            </c:numRef>
          </c:val>
          <c:extLst>
            <c:ext xmlns:c16="http://schemas.microsoft.com/office/drawing/2014/chart" uri="{C3380CC4-5D6E-409C-BE32-E72D297353CC}">
              <c16:uniqueId val="{00000000-F492-4383-8BFB-5838E4C03240}"/>
            </c:ext>
          </c:extLst>
        </c:ser>
        <c:ser>
          <c:idx val="2"/>
          <c:order val="3"/>
          <c:tx>
            <c:strRef>
              <c:f>KTM_1!$B$12</c:f>
              <c:strCache>
                <c:ptCount val="1"/>
                <c:pt idx="0">
                  <c:v>Eksporto deklaracijos įforminimo, kai muitinio įforminimo metu nebuvo taikytas muitinis tikrinimas, trukmė (VIDUTINĖ 00:07)</c:v>
                </c:pt>
              </c:strCache>
            </c:strRef>
          </c:tx>
          <c:spPr>
            <a:solidFill>
              <a:srgbClr val="9BBB59">
                <a:lumMod val="75000"/>
              </a:srgbClr>
            </a:solidFill>
            <a:ln w="28575" cap="rnd">
              <a:noFill/>
              <a:round/>
            </a:ln>
            <a:effectLst/>
          </c:spPr>
          <c:invertIfNegative val="0"/>
          <c:cat>
            <c:strRef>
              <c:f>KTM_1!$E$6:$AI$6</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KTM_1!$E$12:$AI$12</c:f>
              <c:numCache>
                <c:formatCode>[hh]:mm</c:formatCode>
                <c:ptCount val="31"/>
                <c:pt idx="1">
                  <c:v>4.8106254260395307E-3</c:v>
                </c:pt>
                <c:pt idx="2">
                  <c:v>4.9262082204155361E-3</c:v>
                </c:pt>
                <c:pt idx="3">
                  <c:v>4.7250781625781512E-3</c:v>
                </c:pt>
                <c:pt idx="4">
                  <c:v>5.0957998661311935E-3</c:v>
                </c:pt>
                <c:pt idx="5">
                  <c:v>4.7255541526374919E-3</c:v>
                </c:pt>
                <c:pt idx="6">
                  <c:v>5.0228965378421864E-3</c:v>
                </c:pt>
                <c:pt idx="7">
                  <c:v>4.9045981661272955E-3</c:v>
                </c:pt>
                <c:pt idx="8">
                  <c:v>4.7289593698175781E-3</c:v>
                </c:pt>
                <c:pt idx="9">
                  <c:v>4.8065666240953561E-3</c:v>
                </c:pt>
                <c:pt idx="10">
                  <c:v>4.8044742588393436E-3</c:v>
                </c:pt>
                <c:pt idx="11">
                  <c:v>4.6581724733207788E-3</c:v>
                </c:pt>
                <c:pt idx="12">
                  <c:v>4.954124579124578E-3</c:v>
                </c:pt>
                <c:pt idx="13">
                  <c:v>4.9532192075796757E-3</c:v>
                </c:pt>
                <c:pt idx="14">
                  <c:v>5.4411764705882305E-3</c:v>
                </c:pt>
                <c:pt idx="15">
                  <c:v>5.0471230158730196E-3</c:v>
                </c:pt>
                <c:pt idx="16">
                  <c:v>5.3255558759451602E-3</c:v>
                </c:pt>
                <c:pt idx="17">
                  <c:v>5.2963418834589514E-3</c:v>
                </c:pt>
                <c:pt idx="18">
                  <c:v>4.7223530027202384E-3</c:v>
                </c:pt>
                <c:pt idx="19">
                  <c:v>4.6929112554112591E-3</c:v>
                </c:pt>
                <c:pt idx="20">
                  <c:v>4.9573175496171271E-3</c:v>
                </c:pt>
                <c:pt idx="21">
                  <c:v>5.0275447931697921E-3</c:v>
                </c:pt>
                <c:pt idx="22">
                  <c:v>5.24912941367023E-3</c:v>
                </c:pt>
                <c:pt idx="23">
                  <c:v>5.1596620102761712E-3</c:v>
                </c:pt>
                <c:pt idx="24">
                  <c:v>4.9984912367724964E-3</c:v>
                </c:pt>
                <c:pt idx="25">
                  <c:v>4.9417132960298408E-3</c:v>
                </c:pt>
                <c:pt idx="26">
                  <c:v>5.0222908093278456E-3</c:v>
                </c:pt>
                <c:pt idx="27">
                  <c:v>5.3677280576396365E-3</c:v>
                </c:pt>
                <c:pt idx="28">
                  <c:v>5.3398267536877812E-3</c:v>
                </c:pt>
                <c:pt idx="29">
                  <c:v>5.0736755328441574E-3</c:v>
                </c:pt>
                <c:pt idx="30">
                  <c:v>5.1492095494111651E-3</c:v>
                </c:pt>
              </c:numCache>
            </c:numRef>
          </c:val>
          <c:extLst>
            <c:ext xmlns:c16="http://schemas.microsoft.com/office/drawing/2014/chart" uri="{C3380CC4-5D6E-409C-BE32-E72D297353CC}">
              <c16:uniqueId val="{00000002-F492-4383-8BFB-5838E4C03240}"/>
            </c:ext>
          </c:extLst>
        </c:ser>
        <c:dLbls>
          <c:showLegendKey val="0"/>
          <c:showVal val="0"/>
          <c:showCatName val="0"/>
          <c:showSerName val="0"/>
          <c:showPercent val="0"/>
          <c:showBubbleSize val="0"/>
        </c:dLbls>
        <c:gapWidth val="30"/>
        <c:overlap val="50"/>
        <c:axId val="29286784"/>
        <c:axId val="29288704"/>
      </c:barChart>
      <c:lineChart>
        <c:grouping val="standard"/>
        <c:varyColors val="0"/>
        <c:ser>
          <c:idx val="3"/>
          <c:order val="0"/>
          <c:tx>
            <c:strRef>
              <c:f>KTM_1!$B$14</c:f>
              <c:strCache>
                <c:ptCount val="1"/>
                <c:pt idx="0">
                  <c:v>Vidutinė mėnesio eksporto deklaracijų įforminimo trukmė</c:v>
                </c:pt>
              </c:strCache>
            </c:strRef>
          </c:tx>
          <c:spPr>
            <a:ln w="25400">
              <a:solidFill>
                <a:sysClr val="windowText" lastClr="000000">
                  <a:lumMod val="75000"/>
                  <a:lumOff val="25000"/>
                </a:sysClr>
              </a:solidFill>
              <a:prstDash val="dash"/>
            </a:ln>
          </c:spPr>
          <c:marker>
            <c:symbol val="none"/>
          </c:marker>
          <c:dLbls>
            <c:dLbl>
              <c:idx val="29"/>
              <c:layout>
                <c:manualLayout>
                  <c:x val="2.7617951668584578E-2"/>
                  <c:y val="-1.04004160166406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FDD-4060-8069-A2CED473A336}"/>
                </c:ext>
              </c:extLst>
            </c:dLbl>
            <c:spPr>
              <a:noFill/>
              <a:ln>
                <a:noFill/>
              </a:ln>
              <a:effectLst/>
            </c:spPr>
            <c:txPr>
              <a:bodyPr/>
              <a:lstStyle/>
              <a:p>
                <a:pPr>
                  <a:defRPr sz="700" b="1">
                    <a:latin typeface="Times New Roman" panose="02020603050405020304" pitchFamily="18" charset="0"/>
                    <a:cs typeface="Times New Roman" panose="02020603050405020304" pitchFamily="18"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KTM_1!$E$6:$AI$6</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KTM_1!$E$14:$AI$14</c:f>
              <c:numCache>
                <c:formatCode>[hh]:mm</c:formatCode>
                <c:ptCount val="31"/>
                <c:pt idx="0">
                  <c:v>5.6365740740740742E-3</c:v>
                </c:pt>
                <c:pt idx="1">
                  <c:v>5.6365740740740742E-3</c:v>
                </c:pt>
                <c:pt idx="2">
                  <c:v>5.6365740740740699E-3</c:v>
                </c:pt>
                <c:pt idx="3">
                  <c:v>5.6365740740740699E-3</c:v>
                </c:pt>
                <c:pt idx="4">
                  <c:v>5.6365740740740699E-3</c:v>
                </c:pt>
                <c:pt idx="5">
                  <c:v>5.6365740740740699E-3</c:v>
                </c:pt>
                <c:pt idx="6">
                  <c:v>5.6365740740740699E-3</c:v>
                </c:pt>
                <c:pt idx="7">
                  <c:v>5.6365740740740699E-3</c:v>
                </c:pt>
                <c:pt idx="8">
                  <c:v>5.6365740740740699E-3</c:v>
                </c:pt>
                <c:pt idx="9">
                  <c:v>5.6365740740740699E-3</c:v>
                </c:pt>
                <c:pt idx="10">
                  <c:v>5.6365740740740699E-3</c:v>
                </c:pt>
                <c:pt idx="11">
                  <c:v>5.6365740740740699E-3</c:v>
                </c:pt>
                <c:pt idx="12">
                  <c:v>5.6365740740740699E-3</c:v>
                </c:pt>
                <c:pt idx="13">
                  <c:v>5.6365740740740699E-3</c:v>
                </c:pt>
                <c:pt idx="14">
                  <c:v>5.6365740740740699E-3</c:v>
                </c:pt>
                <c:pt idx="15">
                  <c:v>5.6365740740740699E-3</c:v>
                </c:pt>
                <c:pt idx="16">
                  <c:v>5.6365740740740699E-3</c:v>
                </c:pt>
                <c:pt idx="17">
                  <c:v>5.6365740740740699E-3</c:v>
                </c:pt>
                <c:pt idx="18">
                  <c:v>5.6365740740740699E-3</c:v>
                </c:pt>
                <c:pt idx="19">
                  <c:v>5.6365740740740699E-3</c:v>
                </c:pt>
                <c:pt idx="20">
                  <c:v>5.6365740740740699E-3</c:v>
                </c:pt>
                <c:pt idx="21">
                  <c:v>5.6365740740740699E-3</c:v>
                </c:pt>
                <c:pt idx="22">
                  <c:v>5.6365740740740699E-3</c:v>
                </c:pt>
                <c:pt idx="23">
                  <c:v>5.6365740740740699E-3</c:v>
                </c:pt>
                <c:pt idx="24">
                  <c:v>5.6365740740740699E-3</c:v>
                </c:pt>
                <c:pt idx="25">
                  <c:v>5.6365740740740699E-3</c:v>
                </c:pt>
                <c:pt idx="26">
                  <c:v>5.6365740740740699E-3</c:v>
                </c:pt>
                <c:pt idx="27">
                  <c:v>5.6365740740740699E-3</c:v>
                </c:pt>
                <c:pt idx="28">
                  <c:v>5.6365740740740699E-3</c:v>
                </c:pt>
                <c:pt idx="29">
                  <c:v>5.6365740740740699E-3</c:v>
                </c:pt>
                <c:pt idx="30">
                  <c:v>5.6365740740740699E-3</c:v>
                </c:pt>
              </c:numCache>
            </c:numRef>
          </c:val>
          <c:smooth val="0"/>
          <c:extLst>
            <c:ext xmlns:c16="http://schemas.microsoft.com/office/drawing/2014/chart" uri="{C3380CC4-5D6E-409C-BE32-E72D297353CC}">
              <c16:uniqueId val="{00000001-6FDD-4060-8069-A2CED473A336}"/>
            </c:ext>
          </c:extLst>
        </c:ser>
        <c:dLbls>
          <c:showLegendKey val="0"/>
          <c:showVal val="0"/>
          <c:showCatName val="0"/>
          <c:showSerName val="0"/>
          <c:showPercent val="0"/>
          <c:showBubbleSize val="0"/>
        </c:dLbls>
        <c:hiLowLines/>
        <c:marker val="1"/>
        <c:smooth val="0"/>
        <c:axId val="29286784"/>
        <c:axId val="29288704"/>
      </c:lineChart>
      <c:catAx>
        <c:axId val="29286784"/>
        <c:scaling>
          <c:orientation val="minMax"/>
        </c:scaling>
        <c:delete val="0"/>
        <c:axPos val="b"/>
        <c:title>
          <c:tx>
            <c:rich>
              <a:bodyPr/>
              <a:lstStyle/>
              <a:p>
                <a:pPr>
                  <a:defRPr sz="900">
                    <a:latin typeface="Times New Roman" panose="02020603050405020304" pitchFamily="18" charset="0"/>
                    <a:cs typeface="Times New Roman" panose="02020603050405020304" pitchFamily="18" charset="0"/>
                  </a:defRPr>
                </a:pPr>
                <a:r>
                  <a:rPr lang="lt-LT" sz="900">
                    <a:latin typeface="Times New Roman" panose="02020603050405020304" pitchFamily="18" charset="0"/>
                    <a:cs typeface="Times New Roman" panose="02020603050405020304" pitchFamily="18" charset="0"/>
                  </a:rPr>
                  <a:t>201</a:t>
                </a:r>
                <a:r>
                  <a:rPr lang="en-US" sz="900">
                    <a:latin typeface="Times New Roman" panose="02020603050405020304" pitchFamily="18" charset="0"/>
                    <a:cs typeface="Times New Roman" panose="02020603050405020304" pitchFamily="18" charset="0"/>
                  </a:rPr>
                  <a:t>9</a:t>
                </a:r>
                <a:r>
                  <a:rPr lang="lt-LT" sz="900">
                    <a:latin typeface="Times New Roman" panose="02020603050405020304" pitchFamily="18" charset="0"/>
                    <a:cs typeface="Times New Roman" panose="02020603050405020304" pitchFamily="18" charset="0"/>
                  </a:rPr>
                  <a:t> m. </a:t>
                </a:r>
                <a:r>
                  <a:rPr lang="en-US" sz="900">
                    <a:latin typeface="Times New Roman" panose="02020603050405020304" pitchFamily="18" charset="0"/>
                    <a:cs typeface="Times New Roman" panose="02020603050405020304" pitchFamily="18" charset="0"/>
                  </a:rPr>
                  <a:t>sausis</a:t>
                </a:r>
                <a:endParaRPr lang="lt-LT" sz="900">
                  <a:latin typeface="Times New Roman" panose="02020603050405020304" pitchFamily="18" charset="0"/>
                  <a:cs typeface="Times New Roman" panose="02020603050405020304" pitchFamily="18" charset="0"/>
                </a:endParaRPr>
              </a:p>
            </c:rich>
          </c:tx>
          <c:layout>
            <c:manualLayout>
              <c:xMode val="edge"/>
              <c:yMode val="edge"/>
              <c:x val="0.43257361111111109"/>
              <c:y val="0.94296234567901238"/>
            </c:manualLayout>
          </c:layout>
          <c:overlay val="0"/>
        </c:title>
        <c:numFmt formatCode="General" sourceLinked="1"/>
        <c:majorTickMark val="none"/>
        <c:minorTickMark val="none"/>
        <c:tickLblPos val="nextTo"/>
        <c:spPr>
          <a:noFill/>
          <a:ln w="9525" cap="flat" cmpd="sng" algn="ctr">
            <a:solidFill>
              <a:sysClr val="windowText" lastClr="000000">
                <a:lumMod val="50000"/>
                <a:lumOff val="50000"/>
              </a:sysClr>
            </a:solidFill>
            <a:round/>
          </a:ln>
          <a:effectLst/>
        </c:spPr>
        <c:txPr>
          <a:bodyPr rot="-60000000" spcFirstLastPara="1" vertOverflow="ellipsis" vert="horz" wrap="square" anchor="ctr" anchorCtr="1"/>
          <a:lstStyle/>
          <a:p>
            <a:pPr>
              <a:defRPr sz="7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9288704"/>
        <c:crosses val="autoZero"/>
        <c:auto val="1"/>
        <c:lblAlgn val="ctr"/>
        <c:lblOffset val="100"/>
        <c:noMultiLvlLbl val="1"/>
      </c:catAx>
      <c:valAx>
        <c:axId val="29288704"/>
        <c:scaling>
          <c:orientation val="minMax"/>
          <c:max val="0.17"/>
          <c:min val="0"/>
        </c:scaling>
        <c:delete val="0"/>
        <c:axPos val="l"/>
        <c:majorGridlines>
          <c:spPr>
            <a:ln w="9525" cap="flat" cmpd="sng" algn="ctr">
              <a:noFill/>
              <a:round/>
            </a:ln>
            <a:effectLst/>
          </c:spPr>
        </c:majorGridlines>
        <c:numFmt formatCode="[hh]:mm" sourceLinked="0"/>
        <c:majorTickMark val="out"/>
        <c:minorTickMark val="none"/>
        <c:tickLblPos val="nextTo"/>
        <c:spPr>
          <a:noFill/>
          <a:ln>
            <a:solidFill>
              <a:sysClr val="windowText" lastClr="000000">
                <a:lumMod val="75000"/>
                <a:lumOff val="25000"/>
              </a:sysClr>
            </a:solid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9286784"/>
        <c:crosses val="autoZero"/>
        <c:crossBetween val="between"/>
        <c:majorUnit val="2.0833000000000001E-2"/>
      </c:valAx>
      <c:spPr>
        <a:noFill/>
        <a:ln>
          <a:noFill/>
        </a:ln>
        <a:effectLst/>
      </c:spPr>
    </c:plotArea>
    <c:legend>
      <c:legendPos val="t"/>
      <c:layout>
        <c:manualLayout>
          <c:xMode val="edge"/>
          <c:yMode val="edge"/>
          <c:x val="0"/>
          <c:y val="0.10697006172839506"/>
          <c:w val="0.97906155692729768"/>
          <c:h val="0.10118456790123456"/>
        </c:manualLayout>
      </c:layout>
      <c:overlay val="0"/>
      <c:txPr>
        <a:bodyPr/>
        <a:lstStyle/>
        <a:p>
          <a:pPr>
            <a:defRPr sz="6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Times New Roman" panose="02020603050405020304" pitchFamily="18" charset="0"/>
                <a:cs typeface="Times New Roman" panose="02020603050405020304" pitchFamily="18" charset="0"/>
              </a:defRPr>
            </a:pPr>
            <a:r>
              <a:rPr lang="lt-LT" sz="1200">
                <a:latin typeface="Times New Roman" panose="02020603050405020304" pitchFamily="18" charset="0"/>
                <a:cs typeface="Times New Roman" panose="02020603050405020304" pitchFamily="18" charset="0"/>
              </a:rPr>
              <a:t>Įforminta </a:t>
            </a:r>
            <a:r>
              <a:rPr lang="en-US" sz="1200">
                <a:latin typeface="Times New Roman" panose="02020603050405020304" pitchFamily="18" charset="0"/>
                <a:cs typeface="Times New Roman" panose="02020603050405020304" pitchFamily="18" charset="0"/>
              </a:rPr>
              <a:t>eksporto</a:t>
            </a:r>
            <a:r>
              <a:rPr lang="lt-LT" sz="1200">
                <a:latin typeface="Times New Roman" panose="02020603050405020304" pitchFamily="18" charset="0"/>
                <a:cs typeface="Times New Roman" panose="02020603050405020304" pitchFamily="18" charset="0"/>
              </a:rPr>
              <a:t> deklaracijų</a:t>
            </a:r>
          </a:p>
        </c:rich>
      </c:tx>
      <c:layout>
        <c:manualLayout>
          <c:xMode val="edge"/>
          <c:yMode val="edge"/>
          <c:x val="0.19332421159048735"/>
          <c:y val="7.9375000000000001E-2"/>
        </c:manualLayout>
      </c:layout>
      <c:overlay val="0"/>
    </c:title>
    <c:autoTitleDeleted val="0"/>
    <c:plotArea>
      <c:layout>
        <c:manualLayout>
          <c:layoutTarget val="inner"/>
          <c:xMode val="edge"/>
          <c:yMode val="edge"/>
          <c:x val="4.1499638141871832E-2"/>
          <c:y val="0.3030454861111111"/>
          <c:w val="0.44657527777777778"/>
          <c:h val="0.55821909722222218"/>
        </c:manualLayout>
      </c:layout>
      <c:pieChart>
        <c:varyColors val="1"/>
        <c:ser>
          <c:idx val="0"/>
          <c:order val="0"/>
          <c:explosion val="7"/>
          <c:dPt>
            <c:idx val="0"/>
            <c:bubble3D val="0"/>
            <c:spPr>
              <a:solidFill>
                <a:srgbClr val="FFFF99"/>
              </a:solidFill>
            </c:spPr>
            <c:extLst>
              <c:ext xmlns:c16="http://schemas.microsoft.com/office/drawing/2014/chart" uri="{C3380CC4-5D6E-409C-BE32-E72D297353CC}">
                <c16:uniqueId val="{00000001-D510-40D3-930E-4D88FA5FE9B3}"/>
              </c:ext>
            </c:extLst>
          </c:dPt>
          <c:dLbls>
            <c:dLbl>
              <c:idx val="0"/>
              <c:layout>
                <c:manualLayout>
                  <c:x val="-0.10469135802469136"/>
                  <c:y val="3.4772222222222225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510-40D3-930E-4D88FA5FE9B3}"/>
                </c:ext>
              </c:extLst>
            </c:dLbl>
            <c:dLbl>
              <c:idx val="1"/>
              <c:layout>
                <c:manualLayout>
                  <c:x val="7.1009876543209879E-2"/>
                  <c:y val="2.5653174603174605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D510-40D3-930E-4D88FA5FE9B3}"/>
                </c:ext>
              </c:extLst>
            </c:dLbl>
            <c:dLbl>
              <c:idx val="2"/>
              <c:numFmt formatCode="0%" sourceLinked="0"/>
              <c:spPr/>
              <c:txPr>
                <a:bodyPr/>
                <a:lstStyle/>
                <a:p>
                  <a:pPr>
                    <a:defRPr sz="800">
                      <a:solidFill>
                        <a:sysClr val="windowText" lastClr="000000"/>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1"/>
              <c:showBubbleSize val="0"/>
              <c:extLst>
                <c:ext xmlns:c16="http://schemas.microsoft.com/office/drawing/2014/chart" uri="{C3380CC4-5D6E-409C-BE32-E72D297353CC}">
                  <c16:uniqueId val="{00000003-D510-40D3-930E-4D88FA5FE9B3}"/>
                </c:ext>
              </c:extLst>
            </c:dLbl>
            <c:numFmt formatCode="0.0%" sourceLinked="0"/>
            <c:spPr>
              <a:noFill/>
              <a:ln>
                <a:noFill/>
              </a:ln>
              <a:effectLst/>
            </c:spPr>
            <c:txPr>
              <a:bodyPr/>
              <a:lstStyle/>
              <a:p>
                <a:pPr>
                  <a:defRPr sz="800">
                    <a:solidFill>
                      <a:sysClr val="windowText" lastClr="000000"/>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1"/>
            <c:showBubbleSize val="0"/>
            <c:showLeaderLines val="1"/>
            <c:extLst>
              <c:ext xmlns:c15="http://schemas.microsoft.com/office/drawing/2012/chart" uri="{CE6537A1-D6FC-4f65-9D91-7224C49458BB}"/>
            </c:extLst>
          </c:dLbls>
          <c:cat>
            <c:strRef>
              <c:f>KTM_1!$M$2:$M$4</c:f>
              <c:strCache>
                <c:ptCount val="3"/>
                <c:pt idx="0">
                  <c:v>kai buvo taikytas dokumentinis tikrinimas</c:v>
                </c:pt>
                <c:pt idx="1">
                  <c:v>kai buvo taikytas prekių tikrinimas</c:v>
                </c:pt>
                <c:pt idx="2">
                  <c:v>Eksporto deklaracijos įforminimo, kai muitinio įforminimo metu nebuvo taikytas muitinis tikrinimas, trukmė</c:v>
                </c:pt>
              </c:strCache>
            </c:strRef>
          </c:cat>
          <c:val>
            <c:numRef>
              <c:f>KTM_1!$N$2:$N$4</c:f>
              <c:numCache>
                <c:formatCode>#\ ##0</c:formatCode>
                <c:ptCount val="3"/>
                <c:pt idx="0">
                  <c:v>15</c:v>
                </c:pt>
                <c:pt idx="1">
                  <c:v>98</c:v>
                </c:pt>
                <c:pt idx="2">
                  <c:v>10325</c:v>
                </c:pt>
              </c:numCache>
            </c:numRef>
          </c:val>
          <c:extLst>
            <c:ext xmlns:c16="http://schemas.microsoft.com/office/drawing/2014/chart" uri="{C3380CC4-5D6E-409C-BE32-E72D297353CC}">
              <c16:uniqueId val="{00000004-D510-40D3-930E-4D88FA5FE9B3}"/>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54173861111111121"/>
          <c:y val="0.24778333333333333"/>
          <c:w val="0.41012685185185183"/>
          <c:h val="0.67981388888888894"/>
        </c:manualLayout>
      </c:layout>
      <c:overlay val="0"/>
      <c:txPr>
        <a:bodyPr/>
        <a:lstStyle/>
        <a:p>
          <a:pPr>
            <a:defRPr sz="8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Times New Roman" panose="02020603050405020304" pitchFamily="18" charset="0"/>
                <a:cs typeface="Times New Roman" panose="02020603050405020304" pitchFamily="18" charset="0"/>
              </a:defRPr>
            </a:pPr>
            <a:r>
              <a:rPr lang="lt-LT" sz="1200">
                <a:latin typeface="Times New Roman" panose="02020603050405020304" pitchFamily="18" charset="0"/>
                <a:cs typeface="Times New Roman" panose="02020603050405020304" pitchFamily="18" charset="0"/>
              </a:rPr>
              <a:t>Įforminta importo deklaracijų</a:t>
            </a:r>
          </a:p>
        </c:rich>
      </c:tx>
      <c:layout>
        <c:manualLayout>
          <c:xMode val="edge"/>
          <c:yMode val="edge"/>
          <c:x val="0.19332421159048735"/>
          <c:y val="7.9375000000000001E-2"/>
        </c:manualLayout>
      </c:layout>
      <c:overlay val="0"/>
    </c:title>
    <c:autoTitleDeleted val="0"/>
    <c:plotArea>
      <c:layout>
        <c:manualLayout>
          <c:layoutTarget val="inner"/>
          <c:xMode val="edge"/>
          <c:yMode val="edge"/>
          <c:x val="4.1499638141871832E-2"/>
          <c:y val="0.3030454861111111"/>
          <c:w val="0.44657527777777778"/>
          <c:h val="0.55821909722222218"/>
        </c:manualLayout>
      </c:layout>
      <c:pieChart>
        <c:varyColors val="1"/>
        <c:ser>
          <c:idx val="0"/>
          <c:order val="0"/>
          <c:explosion val="7"/>
          <c:dPt>
            <c:idx val="0"/>
            <c:bubble3D val="0"/>
            <c:spPr>
              <a:solidFill>
                <a:srgbClr val="FFFF99"/>
              </a:solidFill>
            </c:spPr>
            <c:extLst>
              <c:ext xmlns:c16="http://schemas.microsoft.com/office/drawing/2014/chart" uri="{C3380CC4-5D6E-409C-BE32-E72D297353CC}">
                <c16:uniqueId val="{00000001-2DFD-48D0-98AB-59CF67F6FEAF}"/>
              </c:ext>
            </c:extLst>
          </c:dPt>
          <c:dLbls>
            <c:dLbl>
              <c:idx val="1"/>
              <c:layout>
                <c:manualLayout>
                  <c:x val="-0.16809506172839506"/>
                  <c:y val="1.0534126984126984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DFD-48D0-98AB-59CF67F6FEAF}"/>
                </c:ext>
              </c:extLst>
            </c:dLbl>
            <c:spPr>
              <a:noFill/>
              <a:ln>
                <a:noFill/>
              </a:ln>
              <a:effectLst/>
            </c:spPr>
            <c:txPr>
              <a:bodyPr/>
              <a:lstStyle/>
              <a:p>
                <a:pPr>
                  <a:defRPr sz="800">
                    <a:solidFill>
                      <a:sysClr val="windowText" lastClr="000000"/>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1"/>
            <c:showBubbleSize val="0"/>
            <c:showLeaderLines val="1"/>
            <c:leaderLines>
              <c:spPr>
                <a:ln>
                  <a:noFill/>
                </a:ln>
              </c:spPr>
            </c:leaderLines>
            <c:extLst>
              <c:ext xmlns:c15="http://schemas.microsoft.com/office/drawing/2012/chart" uri="{CE6537A1-D6FC-4f65-9D91-7224C49458BB}"/>
            </c:extLst>
          </c:dLbls>
          <c:cat>
            <c:strRef>
              <c:f>LTM_1!$B$2:$B$4</c:f>
              <c:strCache>
                <c:ptCount val="3"/>
                <c:pt idx="0">
                  <c:v>kai buvo taikytas dokumentinis tikrinimas</c:v>
                </c:pt>
                <c:pt idx="1">
                  <c:v>kai buvo taikytas prekių tikrinimas</c:v>
                </c:pt>
                <c:pt idx="2">
                  <c:v>Importo deklaracijos įforminimo, kai muitinio įforminimo metu nebuvo taikytas muitinis tikrinimas, trukmė</c:v>
                </c:pt>
              </c:strCache>
            </c:strRef>
          </c:cat>
          <c:val>
            <c:numRef>
              <c:f>LTM_1!$C$2:$C$4</c:f>
              <c:numCache>
                <c:formatCode>#\ ##0</c:formatCode>
                <c:ptCount val="3"/>
                <c:pt idx="0">
                  <c:v>627</c:v>
                </c:pt>
                <c:pt idx="1">
                  <c:v>1845</c:v>
                </c:pt>
                <c:pt idx="2">
                  <c:v>3965</c:v>
                </c:pt>
              </c:numCache>
            </c:numRef>
          </c:val>
          <c:extLst>
            <c:ext xmlns:c16="http://schemas.microsoft.com/office/drawing/2014/chart" uri="{C3380CC4-5D6E-409C-BE32-E72D297353CC}">
              <c16:uniqueId val="{00000003-2DFD-48D0-98AB-59CF67F6FEAF}"/>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54173861111111121"/>
          <c:y val="0.24778333333333333"/>
          <c:w val="0.41404660493827161"/>
          <c:h val="0.72013134920634925"/>
        </c:manualLayout>
      </c:layout>
      <c:overlay val="0"/>
      <c:txPr>
        <a:bodyPr/>
        <a:lstStyle/>
        <a:p>
          <a:pPr>
            <a:defRPr sz="8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a:latin typeface="Times New Roman" panose="02020603050405020304" pitchFamily="18" charset="0"/>
                <a:cs typeface="Times New Roman" panose="02020603050405020304" pitchFamily="18" charset="0"/>
              </a:defRPr>
            </a:pPr>
            <a:r>
              <a:rPr lang="lt-LT" sz="1100" b="1" i="0" baseline="0">
                <a:effectLst/>
                <a:latin typeface="Times New Roman" panose="02020603050405020304" pitchFamily="18" charset="0"/>
                <a:cs typeface="Times New Roman" panose="02020603050405020304" pitchFamily="18" charset="0"/>
              </a:rPr>
              <a:t>Importo deklaracijų </a:t>
            </a:r>
            <a:r>
              <a:rPr lang="lt-LT" sz="1100" b="1" i="0" u="none" strike="noStrike" baseline="0">
                <a:effectLst/>
              </a:rPr>
              <a:t>vidutinė įforminimo trukmė</a:t>
            </a:r>
            <a:r>
              <a:rPr lang="lt-LT" sz="1100" b="1" i="0" baseline="0">
                <a:effectLst/>
                <a:latin typeface="Times New Roman" panose="02020603050405020304" pitchFamily="18" charset="0"/>
                <a:cs typeface="Times New Roman" panose="02020603050405020304" pitchFamily="18" charset="0"/>
              </a:rPr>
              <a:t> Klaipėdos krovinių poste „Centras“ (LTLC0100), </a:t>
            </a:r>
            <a:r>
              <a:rPr lang="en-US" sz="1100" b="1" i="0" baseline="0">
                <a:effectLst/>
                <a:latin typeface="Times New Roman" panose="02020603050405020304" pitchFamily="18" charset="0"/>
                <a:cs typeface="Times New Roman" panose="02020603050405020304" pitchFamily="18" charset="0"/>
              </a:rPr>
              <a:t>hh:mm</a:t>
            </a:r>
            <a:r>
              <a:rPr lang="lt-LT" sz="1100" b="1" i="0" baseline="0">
                <a:effectLst/>
                <a:latin typeface="Times New Roman" panose="02020603050405020304" pitchFamily="18" charset="0"/>
                <a:cs typeface="Times New Roman" panose="02020603050405020304" pitchFamily="18" charset="0"/>
              </a:rPr>
              <a:t> </a:t>
            </a:r>
            <a:endParaRPr lang="lt-LT" sz="1100">
              <a:effectLst/>
              <a:latin typeface="Times New Roman" panose="02020603050405020304" pitchFamily="18" charset="0"/>
              <a:cs typeface="Times New Roman" panose="02020603050405020304" pitchFamily="18" charset="0"/>
            </a:endParaRPr>
          </a:p>
        </c:rich>
      </c:tx>
      <c:layout>
        <c:manualLayout>
          <c:xMode val="edge"/>
          <c:yMode val="edge"/>
          <c:x val="0.11592413194444444"/>
          <c:y val="3.9197530864197531E-3"/>
        </c:manualLayout>
      </c:layout>
      <c:overlay val="0"/>
    </c:title>
    <c:autoTitleDeleted val="0"/>
    <c:plotArea>
      <c:layout>
        <c:manualLayout>
          <c:layoutTarget val="inner"/>
          <c:xMode val="edge"/>
          <c:yMode val="edge"/>
          <c:x val="4.1858110659067499E-2"/>
          <c:y val="0.22440586419753086"/>
          <c:w val="0.92522276487590949"/>
          <c:h val="0.63150370370370379"/>
        </c:manualLayout>
      </c:layout>
      <c:barChart>
        <c:barDir val="col"/>
        <c:grouping val="clustered"/>
        <c:varyColors val="0"/>
        <c:ser>
          <c:idx val="1"/>
          <c:order val="1"/>
          <c:tx>
            <c:strRef>
              <c:f>LTM_1!$B$8</c:f>
              <c:strCache>
                <c:ptCount val="1"/>
                <c:pt idx="0">
                  <c:v>Importo deklaracijos įforminimo, kai buvo taikytas prekių tikrinimas, trukmė (VIDUTINĖ 15:05)</c:v>
                </c:pt>
              </c:strCache>
            </c:strRef>
          </c:tx>
          <c:spPr>
            <a:solidFill>
              <a:srgbClr val="C0504D"/>
            </a:solidFill>
            <a:ln w="28575" cap="rnd">
              <a:noFill/>
              <a:round/>
            </a:ln>
            <a:effectLst/>
          </c:spPr>
          <c:invertIfNegative val="0"/>
          <c:cat>
            <c:strRef>
              <c:f>LTM_1!$E$6:$AI$6</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LTM_1!$E$8:$AI$8</c:f>
              <c:numCache>
                <c:formatCode>[h]:mm:ss</c:formatCode>
                <c:ptCount val="31"/>
                <c:pt idx="0">
                  <c:v>1.6647807355967079</c:v>
                </c:pt>
                <c:pt idx="1">
                  <c:v>1.6517992424242431</c:v>
                </c:pt>
                <c:pt idx="2">
                  <c:v>0.38380462962962975</c:v>
                </c:pt>
                <c:pt idx="3">
                  <c:v>0.71959465579710125</c:v>
                </c:pt>
                <c:pt idx="4">
                  <c:v>1.3285672260802468</c:v>
                </c:pt>
                <c:pt idx="5">
                  <c:v>1.1730092592592594</c:v>
                </c:pt>
                <c:pt idx="6">
                  <c:v>0.91755401234567924</c:v>
                </c:pt>
                <c:pt idx="7">
                  <c:v>0.56945105820105835</c:v>
                </c:pt>
                <c:pt idx="8">
                  <c:v>0.6396202177452176</c:v>
                </c:pt>
                <c:pt idx="9">
                  <c:v>0.41473455942205917</c:v>
                </c:pt>
                <c:pt idx="10">
                  <c:v>0.75682651401401402</c:v>
                </c:pt>
                <c:pt idx="11">
                  <c:v>1.0664182098765431</c:v>
                </c:pt>
                <c:pt idx="13">
                  <c:v>0.81588823599240279</c:v>
                </c:pt>
                <c:pt idx="14">
                  <c:v>0.6282667069243153</c:v>
                </c:pt>
                <c:pt idx="15">
                  <c:v>0.49109299516908189</c:v>
                </c:pt>
                <c:pt idx="16">
                  <c:v>0.58954141641641644</c:v>
                </c:pt>
                <c:pt idx="17">
                  <c:v>0.54469701293759498</c:v>
                </c:pt>
                <c:pt idx="18">
                  <c:v>1.0695912037037034</c:v>
                </c:pt>
                <c:pt idx="20">
                  <c:v>0.72960482804232796</c:v>
                </c:pt>
                <c:pt idx="21">
                  <c:v>0.47915077861952854</c:v>
                </c:pt>
                <c:pt idx="22">
                  <c:v>0.58815157750342928</c:v>
                </c:pt>
                <c:pt idx="23">
                  <c:v>0.59943439327485426</c:v>
                </c:pt>
                <c:pt idx="24">
                  <c:v>0.63686002918679552</c:v>
                </c:pt>
                <c:pt idx="27">
                  <c:v>0.21375289351851853</c:v>
                </c:pt>
                <c:pt idx="28">
                  <c:v>0.25431734800838574</c:v>
                </c:pt>
                <c:pt idx="29">
                  <c:v>0.37243472222222207</c:v>
                </c:pt>
                <c:pt idx="30">
                  <c:v>0.34717836257309942</c:v>
                </c:pt>
              </c:numCache>
            </c:numRef>
          </c:val>
          <c:extLst>
            <c:ext xmlns:c16="http://schemas.microsoft.com/office/drawing/2014/chart" uri="{C3380CC4-5D6E-409C-BE32-E72D297353CC}">
              <c16:uniqueId val="{00000001-F492-4383-8BFB-5838E4C03240}"/>
            </c:ext>
          </c:extLst>
        </c:ser>
        <c:ser>
          <c:idx val="0"/>
          <c:order val="2"/>
          <c:tx>
            <c:strRef>
              <c:f>LTM_1!$B$7</c:f>
              <c:strCache>
                <c:ptCount val="1"/>
                <c:pt idx="0">
                  <c:v>Importo deklaracijos įforminimo, kai buvo taikytas dokumentinis tikrinimas, trukmė (VIDUTINĖ 01:56) </c:v>
                </c:pt>
              </c:strCache>
            </c:strRef>
          </c:tx>
          <c:spPr>
            <a:solidFill>
              <a:srgbClr val="FFC000"/>
            </a:solidFill>
            <a:ln w="28575" cap="rnd">
              <a:noFill/>
              <a:round/>
            </a:ln>
            <a:effectLst/>
          </c:spPr>
          <c:invertIfNegative val="0"/>
          <c:cat>
            <c:strRef>
              <c:f>LTM_1!$E$6:$AI$6</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LTM_1!$E$7:$AI$7</c:f>
              <c:numCache>
                <c:formatCode>[h]:mm:ss</c:formatCode>
                <c:ptCount val="31"/>
                <c:pt idx="1">
                  <c:v>0.11945138888888888</c:v>
                </c:pt>
                <c:pt idx="2">
                  <c:v>8.5738811728395037E-2</c:v>
                </c:pt>
                <c:pt idx="3">
                  <c:v>8.2014569716775607E-2</c:v>
                </c:pt>
                <c:pt idx="4">
                  <c:v>2.3081597222222226E-2</c:v>
                </c:pt>
                <c:pt idx="5">
                  <c:v>4.1340663580246913E-2</c:v>
                </c:pt>
                <c:pt idx="6">
                  <c:v>0.1329522966594045</c:v>
                </c:pt>
                <c:pt idx="7">
                  <c:v>6.4599999999999991E-2</c:v>
                </c:pt>
                <c:pt idx="8">
                  <c:v>2.8349014336917559E-2</c:v>
                </c:pt>
                <c:pt idx="9">
                  <c:v>9.5297710905349789E-2</c:v>
                </c:pt>
                <c:pt idx="10">
                  <c:v>3.88668430335097E-2</c:v>
                </c:pt>
                <c:pt idx="11">
                  <c:v>9.6456404320987663E-2</c:v>
                </c:pt>
                <c:pt idx="12">
                  <c:v>2.554976851851852E-2</c:v>
                </c:pt>
                <c:pt idx="13">
                  <c:v>8.3262701804368483E-2</c:v>
                </c:pt>
                <c:pt idx="14">
                  <c:v>8.0449074074074062E-2</c:v>
                </c:pt>
                <c:pt idx="15">
                  <c:v>0.11803182870370368</c:v>
                </c:pt>
                <c:pt idx="16">
                  <c:v>8.2867798353909478E-2</c:v>
                </c:pt>
                <c:pt idx="17">
                  <c:v>5.3680555555555565E-2</c:v>
                </c:pt>
                <c:pt idx="18">
                  <c:v>0.21945457175925925</c:v>
                </c:pt>
                <c:pt idx="19">
                  <c:v>2.2136574074074076E-2</c:v>
                </c:pt>
                <c:pt idx="20">
                  <c:v>7.0586778639104203E-2</c:v>
                </c:pt>
                <c:pt idx="21">
                  <c:v>9.7408345845845859E-2</c:v>
                </c:pt>
                <c:pt idx="22">
                  <c:v>6.871965715715718E-2</c:v>
                </c:pt>
                <c:pt idx="23">
                  <c:v>4.1477272727272731E-2</c:v>
                </c:pt>
                <c:pt idx="24">
                  <c:v>9.417576058201059E-2</c:v>
                </c:pt>
                <c:pt idx="25">
                  <c:v>4.1693672839506174E-2</c:v>
                </c:pt>
                <c:pt idx="26">
                  <c:v>2.6643518518518521E-2</c:v>
                </c:pt>
                <c:pt idx="27">
                  <c:v>7.1315761784511753E-2</c:v>
                </c:pt>
                <c:pt idx="28">
                  <c:v>4.6918724279835407E-2</c:v>
                </c:pt>
                <c:pt idx="29">
                  <c:v>8.7073206018518506E-2</c:v>
                </c:pt>
                <c:pt idx="30">
                  <c:v>5.70405982905983E-2</c:v>
                </c:pt>
              </c:numCache>
            </c:numRef>
          </c:val>
          <c:extLst>
            <c:ext xmlns:c16="http://schemas.microsoft.com/office/drawing/2014/chart" uri="{C3380CC4-5D6E-409C-BE32-E72D297353CC}">
              <c16:uniqueId val="{00000000-F492-4383-8BFB-5838E4C03240}"/>
            </c:ext>
          </c:extLst>
        </c:ser>
        <c:ser>
          <c:idx val="2"/>
          <c:order val="3"/>
          <c:tx>
            <c:strRef>
              <c:f>LTM_1!$B$9</c:f>
              <c:strCache>
                <c:ptCount val="1"/>
                <c:pt idx="0">
                  <c:v>Importo deklaracijos įforminimo, kai muitinio įforminimo metu nebuvo taikytas muitinis tikrinimas, trukmė (VIDUTINĖ 00:16)</c:v>
                </c:pt>
              </c:strCache>
            </c:strRef>
          </c:tx>
          <c:spPr>
            <a:solidFill>
              <a:srgbClr val="9BBB59">
                <a:lumMod val="75000"/>
              </a:srgbClr>
            </a:solidFill>
            <a:ln w="28575" cap="rnd">
              <a:noFill/>
              <a:round/>
            </a:ln>
            <a:effectLst/>
          </c:spPr>
          <c:invertIfNegative val="0"/>
          <c:cat>
            <c:strRef>
              <c:f>LTM_1!$E$6:$AI$6</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LTM_1!$E$9:$AI$9</c:f>
              <c:numCache>
                <c:formatCode>[h]:mm:ss</c:formatCode>
                <c:ptCount val="31"/>
                <c:pt idx="0">
                  <c:v>6.5787037037037029E-3</c:v>
                </c:pt>
                <c:pt idx="1">
                  <c:v>9.5352151920438961E-3</c:v>
                </c:pt>
                <c:pt idx="2">
                  <c:v>1.0235372765006379E-2</c:v>
                </c:pt>
                <c:pt idx="3">
                  <c:v>9.1409803443794607E-3</c:v>
                </c:pt>
                <c:pt idx="4">
                  <c:v>9.4893790849673171E-3</c:v>
                </c:pt>
                <c:pt idx="5">
                  <c:v>1.5085648148148148E-2</c:v>
                </c:pt>
                <c:pt idx="6">
                  <c:v>8.5035150891632338E-3</c:v>
                </c:pt>
                <c:pt idx="7">
                  <c:v>1.2646347736625513E-2</c:v>
                </c:pt>
                <c:pt idx="8">
                  <c:v>1.08725469872858E-2</c:v>
                </c:pt>
                <c:pt idx="9">
                  <c:v>1.5101246105919005E-2</c:v>
                </c:pt>
                <c:pt idx="10">
                  <c:v>1.4869076065312615E-2</c:v>
                </c:pt>
                <c:pt idx="11">
                  <c:v>1.3494513031550075E-2</c:v>
                </c:pt>
                <c:pt idx="12">
                  <c:v>5.619212962962963E-3</c:v>
                </c:pt>
                <c:pt idx="13">
                  <c:v>9.2474600086467594E-3</c:v>
                </c:pt>
                <c:pt idx="14">
                  <c:v>1.3349572925638821E-2</c:v>
                </c:pt>
                <c:pt idx="15">
                  <c:v>1.0535864598364603E-2</c:v>
                </c:pt>
                <c:pt idx="16">
                  <c:v>1.3410306544408487E-2</c:v>
                </c:pt>
                <c:pt idx="17">
                  <c:v>1.303017381416504E-2</c:v>
                </c:pt>
                <c:pt idx="18">
                  <c:v>1.3357991143317231E-2</c:v>
                </c:pt>
                <c:pt idx="19">
                  <c:v>1.0093878600823045E-2</c:v>
                </c:pt>
                <c:pt idx="20">
                  <c:v>1.2632335531878919E-2</c:v>
                </c:pt>
                <c:pt idx="21">
                  <c:v>1.3627047720797716E-2</c:v>
                </c:pt>
                <c:pt idx="22">
                  <c:v>1.1294964028776975E-2</c:v>
                </c:pt>
                <c:pt idx="23">
                  <c:v>1.1458829365079373E-2</c:v>
                </c:pt>
                <c:pt idx="24">
                  <c:v>1.347119796787938E-2</c:v>
                </c:pt>
                <c:pt idx="25">
                  <c:v>6.543377616747185E-3</c:v>
                </c:pt>
                <c:pt idx="26">
                  <c:v>2.0897817460317464E-2</c:v>
                </c:pt>
                <c:pt idx="27">
                  <c:v>9.7693119026284574E-3</c:v>
                </c:pt>
                <c:pt idx="28">
                  <c:v>9.9449327256944352E-3</c:v>
                </c:pt>
                <c:pt idx="29">
                  <c:v>1.2414180384087791E-2</c:v>
                </c:pt>
                <c:pt idx="30">
                  <c:v>1.2199900793650789E-2</c:v>
                </c:pt>
              </c:numCache>
            </c:numRef>
          </c:val>
          <c:extLst>
            <c:ext xmlns:c16="http://schemas.microsoft.com/office/drawing/2014/chart" uri="{C3380CC4-5D6E-409C-BE32-E72D297353CC}">
              <c16:uniqueId val="{00000002-F492-4383-8BFB-5838E4C03240}"/>
            </c:ext>
          </c:extLst>
        </c:ser>
        <c:dLbls>
          <c:showLegendKey val="0"/>
          <c:showVal val="0"/>
          <c:showCatName val="0"/>
          <c:showSerName val="0"/>
          <c:showPercent val="0"/>
          <c:showBubbleSize val="0"/>
        </c:dLbls>
        <c:gapWidth val="30"/>
        <c:overlap val="50"/>
        <c:axId val="31328128"/>
        <c:axId val="31506432"/>
      </c:barChart>
      <c:lineChart>
        <c:grouping val="standard"/>
        <c:varyColors val="0"/>
        <c:ser>
          <c:idx val="3"/>
          <c:order val="0"/>
          <c:tx>
            <c:strRef>
              <c:f>LTM_1!$B$13</c:f>
              <c:strCache>
                <c:ptCount val="1"/>
                <c:pt idx="0">
                  <c:v>Vidutinė mėnesio importo deklaracijų įforminimo trukmė</c:v>
                </c:pt>
              </c:strCache>
            </c:strRef>
          </c:tx>
          <c:spPr>
            <a:ln w="25400">
              <a:solidFill>
                <a:sysClr val="windowText" lastClr="000000">
                  <a:lumMod val="75000"/>
                  <a:lumOff val="25000"/>
                </a:sysClr>
              </a:solidFill>
              <a:prstDash val="dash"/>
            </a:ln>
          </c:spPr>
          <c:marker>
            <c:symbol val="none"/>
          </c:marker>
          <c:dLbls>
            <c:dLbl>
              <c:idx val="29"/>
              <c:layout>
                <c:manualLayout>
                  <c:x val="2.1480629075565784E-2"/>
                  <c:y val="-1.04004160166406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9B0-47D1-B627-E752AA178ABC}"/>
                </c:ext>
              </c:extLst>
            </c:dLbl>
            <c:spPr>
              <a:noFill/>
              <a:ln>
                <a:noFill/>
              </a:ln>
              <a:effectLst/>
            </c:spPr>
            <c:txPr>
              <a:bodyPr/>
              <a:lstStyle/>
              <a:p>
                <a:pPr>
                  <a:defRPr sz="700" b="1">
                    <a:latin typeface="Times New Roman" panose="02020603050405020304" pitchFamily="18" charset="0"/>
                    <a:cs typeface="Times New Roman" panose="02020603050405020304" pitchFamily="18"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LTM_1!$E$6:$AI$6</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LTM_1!$E$13:$AI$13</c:f>
              <c:numCache>
                <c:formatCode>[hh]:mm</c:formatCode>
                <c:ptCount val="31"/>
                <c:pt idx="0">
                  <c:v>0.20997685185185186</c:v>
                </c:pt>
                <c:pt idx="1">
                  <c:v>0.20997685185185186</c:v>
                </c:pt>
                <c:pt idx="2">
                  <c:v>0.209976851851852</c:v>
                </c:pt>
                <c:pt idx="3">
                  <c:v>0.209976851851852</c:v>
                </c:pt>
                <c:pt idx="4">
                  <c:v>0.209976851851852</c:v>
                </c:pt>
                <c:pt idx="5">
                  <c:v>0.209976851851852</c:v>
                </c:pt>
                <c:pt idx="6">
                  <c:v>0.209976851851852</c:v>
                </c:pt>
                <c:pt idx="7">
                  <c:v>0.209976851851852</c:v>
                </c:pt>
                <c:pt idx="8">
                  <c:v>0.209976851851852</c:v>
                </c:pt>
                <c:pt idx="9">
                  <c:v>0.209976851851852</c:v>
                </c:pt>
                <c:pt idx="10">
                  <c:v>0.209976851851852</c:v>
                </c:pt>
                <c:pt idx="11">
                  <c:v>0.209976851851852</c:v>
                </c:pt>
                <c:pt idx="12">
                  <c:v>0.209976851851852</c:v>
                </c:pt>
                <c:pt idx="13">
                  <c:v>0.209976851851852</c:v>
                </c:pt>
                <c:pt idx="14">
                  <c:v>0.209976851851852</c:v>
                </c:pt>
                <c:pt idx="15">
                  <c:v>0.209976851851852</c:v>
                </c:pt>
                <c:pt idx="16">
                  <c:v>0.209976851851852</c:v>
                </c:pt>
                <c:pt idx="17">
                  <c:v>0.209976851851852</c:v>
                </c:pt>
                <c:pt idx="18">
                  <c:v>0.209976851851852</c:v>
                </c:pt>
                <c:pt idx="19">
                  <c:v>0.209976851851852</c:v>
                </c:pt>
                <c:pt idx="20">
                  <c:v>0.209976851851852</c:v>
                </c:pt>
                <c:pt idx="21">
                  <c:v>0.209976851851852</c:v>
                </c:pt>
                <c:pt idx="22">
                  <c:v>0.209976851851852</c:v>
                </c:pt>
                <c:pt idx="23">
                  <c:v>0.209976851851852</c:v>
                </c:pt>
                <c:pt idx="24">
                  <c:v>0.209976851851852</c:v>
                </c:pt>
                <c:pt idx="25">
                  <c:v>0.209976851851852</c:v>
                </c:pt>
                <c:pt idx="26">
                  <c:v>0.209976851851852</c:v>
                </c:pt>
                <c:pt idx="27">
                  <c:v>0.209976851851852</c:v>
                </c:pt>
                <c:pt idx="28">
                  <c:v>0.209976851851852</c:v>
                </c:pt>
                <c:pt idx="29">
                  <c:v>0.209976851851852</c:v>
                </c:pt>
                <c:pt idx="30">
                  <c:v>0.209976851851852</c:v>
                </c:pt>
              </c:numCache>
            </c:numRef>
          </c:val>
          <c:smooth val="0"/>
          <c:extLst>
            <c:ext xmlns:c16="http://schemas.microsoft.com/office/drawing/2014/chart" uri="{C3380CC4-5D6E-409C-BE32-E72D297353CC}">
              <c16:uniqueId val="{00000001-89B0-47D1-B627-E752AA178ABC}"/>
            </c:ext>
          </c:extLst>
        </c:ser>
        <c:dLbls>
          <c:showLegendKey val="0"/>
          <c:showVal val="0"/>
          <c:showCatName val="0"/>
          <c:showSerName val="0"/>
          <c:showPercent val="0"/>
          <c:showBubbleSize val="0"/>
        </c:dLbls>
        <c:hiLowLines/>
        <c:marker val="1"/>
        <c:smooth val="0"/>
        <c:axId val="31328128"/>
        <c:axId val="31506432"/>
      </c:lineChart>
      <c:catAx>
        <c:axId val="31328128"/>
        <c:scaling>
          <c:orientation val="minMax"/>
        </c:scaling>
        <c:delete val="0"/>
        <c:axPos val="b"/>
        <c:title>
          <c:tx>
            <c:rich>
              <a:bodyPr/>
              <a:lstStyle/>
              <a:p>
                <a:pPr>
                  <a:defRPr sz="900">
                    <a:latin typeface="Times New Roman" panose="02020603050405020304" pitchFamily="18" charset="0"/>
                    <a:cs typeface="Times New Roman" panose="02020603050405020304" pitchFamily="18" charset="0"/>
                  </a:defRPr>
                </a:pPr>
                <a:r>
                  <a:rPr lang="lt-LT" sz="900">
                    <a:latin typeface="Times New Roman" panose="02020603050405020304" pitchFamily="18" charset="0"/>
                    <a:cs typeface="Times New Roman" panose="02020603050405020304" pitchFamily="18" charset="0"/>
                  </a:rPr>
                  <a:t>201</a:t>
                </a:r>
                <a:r>
                  <a:rPr lang="en-US" sz="900">
                    <a:latin typeface="Times New Roman" panose="02020603050405020304" pitchFamily="18" charset="0"/>
                    <a:cs typeface="Times New Roman" panose="02020603050405020304" pitchFamily="18" charset="0"/>
                  </a:rPr>
                  <a:t>9 m. </a:t>
                </a:r>
                <a:r>
                  <a:rPr lang="en-US" sz="900" baseline="0">
                    <a:latin typeface="Times New Roman" panose="02020603050405020304" pitchFamily="18" charset="0"/>
                    <a:cs typeface="Times New Roman" panose="02020603050405020304" pitchFamily="18" charset="0"/>
                  </a:rPr>
                  <a:t>sausis</a:t>
                </a:r>
                <a:endParaRPr lang="lt-LT" sz="900">
                  <a:latin typeface="Times New Roman" panose="02020603050405020304" pitchFamily="18" charset="0"/>
                  <a:cs typeface="Times New Roman" panose="02020603050405020304" pitchFamily="18" charset="0"/>
                </a:endParaRPr>
              </a:p>
            </c:rich>
          </c:tx>
          <c:layout>
            <c:manualLayout>
              <c:xMode val="edge"/>
              <c:yMode val="edge"/>
              <c:x val="0.4322855902777778"/>
              <c:y val="0.92809197530864196"/>
            </c:manualLayout>
          </c:layout>
          <c:overlay val="0"/>
        </c:title>
        <c:numFmt formatCode="General" sourceLinked="1"/>
        <c:majorTickMark val="none"/>
        <c:minorTickMark val="none"/>
        <c:tickLblPos val="nextTo"/>
        <c:spPr>
          <a:noFill/>
          <a:ln w="9525" cap="flat" cmpd="sng" algn="ctr">
            <a:solidFill>
              <a:sysClr val="windowText" lastClr="000000">
                <a:lumMod val="50000"/>
                <a:lumOff val="50000"/>
              </a:sysClr>
            </a:solidFill>
            <a:round/>
          </a:ln>
          <a:effectLst/>
        </c:spPr>
        <c:txPr>
          <a:bodyPr rot="-60000000" spcFirstLastPara="1" vertOverflow="ellipsis" vert="horz" wrap="square" anchor="ctr" anchorCtr="1"/>
          <a:lstStyle/>
          <a:p>
            <a:pPr>
              <a:defRPr sz="7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31506432"/>
        <c:crosses val="autoZero"/>
        <c:auto val="1"/>
        <c:lblAlgn val="ctr"/>
        <c:lblOffset val="100"/>
        <c:noMultiLvlLbl val="1"/>
      </c:catAx>
      <c:valAx>
        <c:axId val="31506432"/>
        <c:scaling>
          <c:orientation val="minMax"/>
          <c:max val="1.6700000000000002"/>
          <c:min val="0"/>
        </c:scaling>
        <c:delete val="0"/>
        <c:axPos val="l"/>
        <c:majorGridlines>
          <c:spPr>
            <a:ln w="9525" cap="flat" cmpd="sng" algn="ctr">
              <a:noFill/>
              <a:round/>
            </a:ln>
            <a:effectLst/>
          </c:spPr>
        </c:majorGridlines>
        <c:numFmt formatCode="[hh]:mm" sourceLinked="0"/>
        <c:majorTickMark val="out"/>
        <c:minorTickMark val="none"/>
        <c:tickLblPos val="nextTo"/>
        <c:spPr>
          <a:noFill/>
          <a:ln>
            <a:solidFill>
              <a:sysClr val="windowText" lastClr="000000">
                <a:lumMod val="75000"/>
                <a:lumOff val="25000"/>
              </a:sysClr>
            </a:solid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1328128"/>
        <c:crosses val="autoZero"/>
        <c:crossBetween val="between"/>
        <c:majorUnit val="0.20833300000000002"/>
      </c:valAx>
      <c:spPr>
        <a:noFill/>
        <a:ln>
          <a:noFill/>
        </a:ln>
        <a:effectLst/>
      </c:spPr>
    </c:plotArea>
    <c:legend>
      <c:legendPos val="t"/>
      <c:layout>
        <c:manualLayout>
          <c:xMode val="edge"/>
          <c:yMode val="edge"/>
          <c:x val="7.8786631944444449E-2"/>
          <c:y val="0.11088981481481482"/>
          <c:w val="0.85565590277777781"/>
          <c:h val="0.10222870370370368"/>
        </c:manualLayout>
      </c:layout>
      <c:overlay val="0"/>
      <c:txPr>
        <a:bodyPr/>
        <a:lstStyle/>
        <a:p>
          <a:pPr>
            <a:defRPr sz="600"/>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lt-LT" sz="1100" b="1" i="0" baseline="0">
                <a:effectLst/>
                <a:latin typeface="Times New Roman" panose="02020603050405020304" pitchFamily="18" charset="0"/>
                <a:cs typeface="Times New Roman" panose="02020603050405020304" pitchFamily="18" charset="0"/>
              </a:rPr>
              <a:t>Eksporto deklaracijų vidutinė įforminimo trukmė Klaipėdos krovinių poste „Centras“ (LTLC0100), </a:t>
            </a:r>
            <a:r>
              <a:rPr lang="en-US" sz="1100" b="1" i="0" baseline="0">
                <a:effectLst/>
                <a:latin typeface="Times New Roman" panose="02020603050405020304" pitchFamily="18" charset="0"/>
                <a:cs typeface="Times New Roman" panose="02020603050405020304" pitchFamily="18" charset="0"/>
              </a:rPr>
              <a:t>hh:mm</a:t>
            </a:r>
            <a:r>
              <a:rPr lang="lt-LT" sz="1100" b="1" i="0" baseline="0">
                <a:effectLst/>
                <a:latin typeface="Times New Roman" panose="02020603050405020304" pitchFamily="18" charset="0"/>
                <a:cs typeface="Times New Roman" panose="02020603050405020304" pitchFamily="18" charset="0"/>
              </a:rPr>
              <a:t> </a:t>
            </a:r>
            <a:endParaRPr lang="lt-LT" sz="1100">
              <a:effectLst/>
              <a:latin typeface="Times New Roman" panose="02020603050405020304" pitchFamily="18" charset="0"/>
              <a:cs typeface="Times New Roman" panose="02020603050405020304" pitchFamily="18" charset="0"/>
            </a:endParaRPr>
          </a:p>
        </c:rich>
      </c:tx>
      <c:layout>
        <c:manualLayout>
          <c:xMode val="edge"/>
          <c:yMode val="edge"/>
          <c:x val="0.10666371527777778"/>
          <c:y val="0"/>
        </c:manualLayout>
      </c:layout>
      <c:overlay val="0"/>
    </c:title>
    <c:autoTitleDeleted val="0"/>
    <c:plotArea>
      <c:layout>
        <c:manualLayout>
          <c:layoutTarget val="inner"/>
          <c:xMode val="edge"/>
          <c:yMode val="edge"/>
          <c:x val="4.1858110659067499E-2"/>
          <c:y val="0.21716666666666667"/>
          <c:w val="0.91601678098638128"/>
          <c:h val="0.65468919753086419"/>
        </c:manualLayout>
      </c:layout>
      <c:barChart>
        <c:barDir val="col"/>
        <c:grouping val="clustered"/>
        <c:varyColors val="0"/>
        <c:ser>
          <c:idx val="1"/>
          <c:order val="1"/>
          <c:tx>
            <c:strRef>
              <c:f>LTM_1!$B$11</c:f>
              <c:strCache>
                <c:ptCount val="1"/>
                <c:pt idx="0">
                  <c:v>Eksporto deklaracijos įforminimo, kai buvo taikytas prekių tikrinimas, trukmė (VIDUTINĖ 03:56)</c:v>
                </c:pt>
              </c:strCache>
            </c:strRef>
          </c:tx>
          <c:spPr>
            <a:solidFill>
              <a:srgbClr val="C0504D"/>
            </a:solidFill>
            <a:ln w="28575" cap="rnd">
              <a:noFill/>
              <a:round/>
            </a:ln>
            <a:effectLst/>
          </c:spPr>
          <c:invertIfNegative val="0"/>
          <c:cat>
            <c:strRef>
              <c:f>LTM_1!$E$6:$AI$6</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LTM_1!$E$11:$AI$11</c:f>
              <c:numCache>
                <c:formatCode>General</c:formatCode>
                <c:ptCount val="31"/>
                <c:pt idx="2" formatCode="[h]:mm:ss">
                  <c:v>6.7577160493827157E-2</c:v>
                </c:pt>
                <c:pt idx="3" formatCode="[h]:mm:ss">
                  <c:v>0.14686342592592591</c:v>
                </c:pt>
                <c:pt idx="7" formatCode="[h]:mm:ss">
                  <c:v>8.8553240740740738E-2</c:v>
                </c:pt>
                <c:pt idx="9" formatCode="[h]:mm:ss">
                  <c:v>0.10505787037037037</c:v>
                </c:pt>
                <c:pt idx="10" formatCode="[h]:mm:ss">
                  <c:v>0.10353009259259259</c:v>
                </c:pt>
                <c:pt idx="13" formatCode="[h]:mm:ss">
                  <c:v>5.2951388888888895E-2</c:v>
                </c:pt>
                <c:pt idx="14" formatCode="[h]:mm:ss">
                  <c:v>8.925925925925926E-2</c:v>
                </c:pt>
                <c:pt idx="15" formatCode="[h]:mm:ss">
                  <c:v>0.25591435185185185</c:v>
                </c:pt>
                <c:pt idx="16" formatCode="[h]:mm:ss">
                  <c:v>0.14222800925925924</c:v>
                </c:pt>
                <c:pt idx="17" formatCode="[h]:mm:ss">
                  <c:v>0.40777006172839508</c:v>
                </c:pt>
                <c:pt idx="20" formatCode="[h]:mm:ss">
                  <c:v>2.8757716049382719E-2</c:v>
                </c:pt>
                <c:pt idx="22" formatCode="[h]:mm:ss">
                  <c:v>0.31802854938271602</c:v>
                </c:pt>
                <c:pt idx="23" formatCode="[h]:mm:ss">
                  <c:v>5.0491898148148154E-2</c:v>
                </c:pt>
                <c:pt idx="24" formatCode="[h]:mm:ss">
                  <c:v>0.24194733796296292</c:v>
                </c:pt>
                <c:pt idx="27" formatCode="[h]:mm:ss">
                  <c:v>8.8553240740740738E-2</c:v>
                </c:pt>
                <c:pt idx="28" formatCode="[h]:mm:ss">
                  <c:v>0.27471354166666667</c:v>
                </c:pt>
                <c:pt idx="29" formatCode="[h]:mm:ss">
                  <c:v>6.0402777777777784E-2</c:v>
                </c:pt>
                <c:pt idx="30" formatCode="[h]:mm:ss">
                  <c:v>0.15571296296296294</c:v>
                </c:pt>
              </c:numCache>
            </c:numRef>
          </c:val>
          <c:extLst>
            <c:ext xmlns:c16="http://schemas.microsoft.com/office/drawing/2014/chart" uri="{C3380CC4-5D6E-409C-BE32-E72D297353CC}">
              <c16:uniqueId val="{00000001-F492-4383-8BFB-5838E4C03240}"/>
            </c:ext>
          </c:extLst>
        </c:ser>
        <c:ser>
          <c:idx val="0"/>
          <c:order val="2"/>
          <c:tx>
            <c:strRef>
              <c:f>LTM_1!$B$10</c:f>
              <c:strCache>
                <c:ptCount val="1"/>
                <c:pt idx="0">
                  <c:v>Eksporto deklaracijos įforminimo, kai buvo taikytas dokumentinis tikrinimas, trukmė (VIDUTINĖ 00:55)</c:v>
                </c:pt>
              </c:strCache>
            </c:strRef>
          </c:tx>
          <c:spPr>
            <a:solidFill>
              <a:srgbClr val="FFC000"/>
            </a:solidFill>
            <a:ln w="28575" cap="rnd">
              <a:noFill/>
              <a:round/>
            </a:ln>
            <a:effectLst/>
          </c:spPr>
          <c:invertIfNegative val="0"/>
          <c:cat>
            <c:strRef>
              <c:f>LTM_1!$E$6:$AI$6</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LTM_1!$E$10:$AI$10</c:f>
              <c:numCache>
                <c:formatCode>General</c:formatCode>
                <c:ptCount val="31"/>
                <c:pt idx="2" formatCode="[h]:mm:ss">
                  <c:v>5.6192129629629634E-2</c:v>
                </c:pt>
                <c:pt idx="5" formatCode="[h]:mm:ss">
                  <c:v>4.3020833333333335E-2</c:v>
                </c:pt>
                <c:pt idx="6" formatCode="[h]:mm:ss">
                  <c:v>4.6666666666666669E-2</c:v>
                </c:pt>
                <c:pt idx="10" formatCode="[h]:mm:ss">
                  <c:v>2.8234953703703707E-2</c:v>
                </c:pt>
                <c:pt idx="13" formatCode="[h]:mm:ss">
                  <c:v>2.6869212962962963E-2</c:v>
                </c:pt>
                <c:pt idx="14" formatCode="[h]:mm:ss">
                  <c:v>2.78125E-2</c:v>
                </c:pt>
                <c:pt idx="17" formatCode="[h]:mm:ss">
                  <c:v>2.2291666666666668E-2</c:v>
                </c:pt>
                <c:pt idx="20" formatCode="[h]:mm:ss">
                  <c:v>4.1990740740740745E-2</c:v>
                </c:pt>
                <c:pt idx="21" formatCode="[h]:mm:ss">
                  <c:v>5.6631944444444443E-2</c:v>
                </c:pt>
                <c:pt idx="23" formatCode="[h]:mm:ss">
                  <c:v>2.5983796296296297E-2</c:v>
                </c:pt>
                <c:pt idx="25" formatCode="[h]:mm:ss">
                  <c:v>0.10078703703703702</c:v>
                </c:pt>
                <c:pt idx="27" formatCode="[h]:mm:ss">
                  <c:v>4.6053240740740742E-2</c:v>
                </c:pt>
                <c:pt idx="30" formatCode="[h]:mm:ss">
                  <c:v>2.5983796296296297E-2</c:v>
                </c:pt>
              </c:numCache>
            </c:numRef>
          </c:val>
          <c:extLst>
            <c:ext xmlns:c16="http://schemas.microsoft.com/office/drawing/2014/chart" uri="{C3380CC4-5D6E-409C-BE32-E72D297353CC}">
              <c16:uniqueId val="{00000000-F492-4383-8BFB-5838E4C03240}"/>
            </c:ext>
          </c:extLst>
        </c:ser>
        <c:ser>
          <c:idx val="2"/>
          <c:order val="3"/>
          <c:tx>
            <c:strRef>
              <c:f>LTM_1!$B$12</c:f>
              <c:strCache>
                <c:ptCount val="1"/>
                <c:pt idx="0">
                  <c:v>Eksporto deklaracijos įforminimo, kai muitinio įforminimo metu nebuvo taikytas muitinis tikrinimas, trukmė (VIDUTINĖ 00:07)</c:v>
                </c:pt>
              </c:strCache>
            </c:strRef>
          </c:tx>
          <c:spPr>
            <a:solidFill>
              <a:srgbClr val="9BBB59">
                <a:lumMod val="75000"/>
              </a:srgbClr>
            </a:solidFill>
            <a:ln w="28575" cap="rnd">
              <a:noFill/>
              <a:round/>
            </a:ln>
            <a:effectLst/>
          </c:spPr>
          <c:invertIfNegative val="0"/>
          <c:cat>
            <c:strRef>
              <c:f>LTM_1!$E$6:$AI$6</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LTM_1!$E$12:$AI$12</c:f>
              <c:numCache>
                <c:formatCode>[h]:mm:ss</c:formatCode>
                <c:ptCount val="31"/>
                <c:pt idx="0">
                  <c:v>4.6412037037037038E-3</c:v>
                </c:pt>
                <c:pt idx="1">
                  <c:v>4.762849584278148E-3</c:v>
                </c:pt>
                <c:pt idx="2">
                  <c:v>4.9192445286195203E-3</c:v>
                </c:pt>
                <c:pt idx="3">
                  <c:v>4.7788839076418135E-3</c:v>
                </c:pt>
                <c:pt idx="4">
                  <c:v>4.6965020576131703E-3</c:v>
                </c:pt>
                <c:pt idx="5">
                  <c:v>4.6918901660280973E-3</c:v>
                </c:pt>
                <c:pt idx="6">
                  <c:v>4.8050973328277015E-3</c:v>
                </c:pt>
                <c:pt idx="7">
                  <c:v>4.9069444444444386E-3</c:v>
                </c:pt>
                <c:pt idx="8">
                  <c:v>4.8478556681681587E-3</c:v>
                </c:pt>
                <c:pt idx="9">
                  <c:v>4.7710006043339311E-3</c:v>
                </c:pt>
                <c:pt idx="10">
                  <c:v>4.8417950948711572E-3</c:v>
                </c:pt>
                <c:pt idx="11">
                  <c:v>4.7611699000587879E-3</c:v>
                </c:pt>
                <c:pt idx="12">
                  <c:v>4.6864233419465981E-3</c:v>
                </c:pt>
                <c:pt idx="13">
                  <c:v>4.8940991072505755E-3</c:v>
                </c:pt>
                <c:pt idx="14">
                  <c:v>5.4740421835136714E-3</c:v>
                </c:pt>
                <c:pt idx="15">
                  <c:v>5.1193740261296942E-3</c:v>
                </c:pt>
                <c:pt idx="16">
                  <c:v>5.1279660414890712E-3</c:v>
                </c:pt>
                <c:pt idx="17">
                  <c:v>5.1718056845145993E-3</c:v>
                </c:pt>
                <c:pt idx="18">
                  <c:v>4.8849179464016904E-3</c:v>
                </c:pt>
                <c:pt idx="19">
                  <c:v>4.7745811287477954E-3</c:v>
                </c:pt>
                <c:pt idx="20">
                  <c:v>4.9801472479423904E-3</c:v>
                </c:pt>
                <c:pt idx="21">
                  <c:v>5.059337839884874E-3</c:v>
                </c:pt>
                <c:pt idx="22">
                  <c:v>5.0196060823754721E-3</c:v>
                </c:pt>
                <c:pt idx="23">
                  <c:v>5.1276678366820099E-3</c:v>
                </c:pt>
                <c:pt idx="24">
                  <c:v>5.0626426189222364E-3</c:v>
                </c:pt>
                <c:pt idx="25">
                  <c:v>4.9682607865597561E-3</c:v>
                </c:pt>
                <c:pt idx="26">
                  <c:v>4.9748563218390838E-3</c:v>
                </c:pt>
                <c:pt idx="27">
                  <c:v>5.297018184421535E-3</c:v>
                </c:pt>
                <c:pt idx="28">
                  <c:v>5.0973818646232434E-3</c:v>
                </c:pt>
                <c:pt idx="29">
                  <c:v>5.1694139194139212E-3</c:v>
                </c:pt>
                <c:pt idx="30">
                  <c:v>5.0810434626436859E-3</c:v>
                </c:pt>
              </c:numCache>
            </c:numRef>
          </c:val>
          <c:extLst>
            <c:ext xmlns:c16="http://schemas.microsoft.com/office/drawing/2014/chart" uri="{C3380CC4-5D6E-409C-BE32-E72D297353CC}">
              <c16:uniqueId val="{00000002-F492-4383-8BFB-5838E4C03240}"/>
            </c:ext>
          </c:extLst>
        </c:ser>
        <c:dLbls>
          <c:showLegendKey val="0"/>
          <c:showVal val="0"/>
          <c:showCatName val="0"/>
          <c:showSerName val="0"/>
          <c:showPercent val="0"/>
          <c:showBubbleSize val="0"/>
        </c:dLbls>
        <c:gapWidth val="30"/>
        <c:overlap val="50"/>
        <c:axId val="30868608"/>
        <c:axId val="31013504"/>
      </c:barChart>
      <c:lineChart>
        <c:grouping val="standard"/>
        <c:varyColors val="0"/>
        <c:ser>
          <c:idx val="3"/>
          <c:order val="0"/>
          <c:tx>
            <c:strRef>
              <c:f>LTM_1!$B$14</c:f>
              <c:strCache>
                <c:ptCount val="1"/>
                <c:pt idx="0">
                  <c:v>Vidutinė mėnesio eksporto deklaracijų įforminimo trukmė</c:v>
                </c:pt>
              </c:strCache>
            </c:strRef>
          </c:tx>
          <c:spPr>
            <a:ln w="25400">
              <a:solidFill>
                <a:sysClr val="windowText" lastClr="000000">
                  <a:lumMod val="75000"/>
                  <a:lumOff val="25000"/>
                </a:sysClr>
              </a:solidFill>
              <a:prstDash val="dash"/>
            </a:ln>
          </c:spPr>
          <c:marker>
            <c:symbol val="none"/>
          </c:marker>
          <c:dLbls>
            <c:dLbl>
              <c:idx val="29"/>
              <c:layout>
                <c:manualLayout>
                  <c:x val="2.7617951668584578E-2"/>
                  <c:y val="-1.04004160166406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19-4E41-A609-738A21A6DA38}"/>
                </c:ext>
              </c:extLst>
            </c:dLbl>
            <c:spPr>
              <a:noFill/>
              <a:ln>
                <a:noFill/>
              </a:ln>
              <a:effectLst/>
            </c:spPr>
            <c:txPr>
              <a:bodyPr/>
              <a:lstStyle/>
              <a:p>
                <a:pPr>
                  <a:defRPr sz="700" b="1">
                    <a:latin typeface="Times New Roman" panose="02020603050405020304" pitchFamily="18" charset="0"/>
                    <a:cs typeface="Times New Roman" panose="02020603050405020304" pitchFamily="18"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LTM_1!$E$14:$AI$14</c:f>
              <c:numCache>
                <c:formatCode>[hh]:mm</c:formatCode>
                <c:ptCount val="31"/>
                <c:pt idx="0">
                  <c:v>5.9490740740740745E-3</c:v>
                </c:pt>
                <c:pt idx="1">
                  <c:v>5.9490740740740745E-3</c:v>
                </c:pt>
                <c:pt idx="2">
                  <c:v>5.9490740740740702E-3</c:v>
                </c:pt>
                <c:pt idx="3">
                  <c:v>5.9490740740740702E-3</c:v>
                </c:pt>
                <c:pt idx="4">
                  <c:v>5.9490740740740702E-3</c:v>
                </c:pt>
                <c:pt idx="5">
                  <c:v>5.9490740740740702E-3</c:v>
                </c:pt>
                <c:pt idx="6">
                  <c:v>5.9490740740740702E-3</c:v>
                </c:pt>
                <c:pt idx="7">
                  <c:v>5.9490740740740702E-3</c:v>
                </c:pt>
                <c:pt idx="8">
                  <c:v>5.9490740740740702E-3</c:v>
                </c:pt>
                <c:pt idx="9">
                  <c:v>5.9490740740740702E-3</c:v>
                </c:pt>
                <c:pt idx="10">
                  <c:v>5.9490740740740702E-3</c:v>
                </c:pt>
                <c:pt idx="11">
                  <c:v>5.9490740740740702E-3</c:v>
                </c:pt>
                <c:pt idx="12">
                  <c:v>5.9490740740740702E-3</c:v>
                </c:pt>
                <c:pt idx="13">
                  <c:v>5.9490740740740702E-3</c:v>
                </c:pt>
                <c:pt idx="14">
                  <c:v>5.9490740740740702E-3</c:v>
                </c:pt>
                <c:pt idx="15">
                  <c:v>5.9490740740740702E-3</c:v>
                </c:pt>
                <c:pt idx="16">
                  <c:v>5.9490740740740702E-3</c:v>
                </c:pt>
                <c:pt idx="17">
                  <c:v>5.9490740740740702E-3</c:v>
                </c:pt>
                <c:pt idx="18">
                  <c:v>5.9490740740740702E-3</c:v>
                </c:pt>
                <c:pt idx="19">
                  <c:v>5.9490740740740702E-3</c:v>
                </c:pt>
                <c:pt idx="20">
                  <c:v>5.9490740740740702E-3</c:v>
                </c:pt>
                <c:pt idx="21">
                  <c:v>5.9490740740740702E-3</c:v>
                </c:pt>
                <c:pt idx="22">
                  <c:v>5.9490740740740702E-3</c:v>
                </c:pt>
                <c:pt idx="23">
                  <c:v>5.9490740740740702E-3</c:v>
                </c:pt>
                <c:pt idx="24">
                  <c:v>5.9490740740740702E-3</c:v>
                </c:pt>
                <c:pt idx="25">
                  <c:v>5.9490740740740702E-3</c:v>
                </c:pt>
                <c:pt idx="26">
                  <c:v>5.9490740740740702E-3</c:v>
                </c:pt>
                <c:pt idx="27">
                  <c:v>5.9490740740740702E-3</c:v>
                </c:pt>
                <c:pt idx="28">
                  <c:v>5.9490740740740702E-3</c:v>
                </c:pt>
                <c:pt idx="29">
                  <c:v>5.9490740740740702E-3</c:v>
                </c:pt>
                <c:pt idx="30">
                  <c:v>5.9490740740740702E-3</c:v>
                </c:pt>
              </c:numCache>
            </c:numRef>
          </c:val>
          <c:smooth val="0"/>
          <c:extLst>
            <c:ext xmlns:c16="http://schemas.microsoft.com/office/drawing/2014/chart" uri="{C3380CC4-5D6E-409C-BE32-E72D297353CC}">
              <c16:uniqueId val="{00000001-4A19-4E41-A609-738A21A6DA38}"/>
            </c:ext>
          </c:extLst>
        </c:ser>
        <c:dLbls>
          <c:showLegendKey val="0"/>
          <c:showVal val="0"/>
          <c:showCatName val="0"/>
          <c:showSerName val="0"/>
          <c:showPercent val="0"/>
          <c:showBubbleSize val="0"/>
        </c:dLbls>
        <c:hiLowLines/>
        <c:marker val="1"/>
        <c:smooth val="0"/>
        <c:axId val="30868608"/>
        <c:axId val="31013504"/>
      </c:lineChart>
      <c:catAx>
        <c:axId val="30868608"/>
        <c:scaling>
          <c:orientation val="minMax"/>
        </c:scaling>
        <c:delete val="0"/>
        <c:axPos val="b"/>
        <c:title>
          <c:tx>
            <c:rich>
              <a:bodyPr/>
              <a:lstStyle/>
              <a:p>
                <a:pPr>
                  <a:defRPr sz="900">
                    <a:latin typeface="Times New Roman" panose="02020603050405020304" pitchFamily="18" charset="0"/>
                    <a:cs typeface="Times New Roman" panose="02020603050405020304" pitchFamily="18" charset="0"/>
                  </a:defRPr>
                </a:pPr>
                <a:r>
                  <a:rPr lang="lt-LT" sz="900">
                    <a:latin typeface="Times New Roman" panose="02020603050405020304" pitchFamily="18" charset="0"/>
                    <a:cs typeface="Times New Roman" panose="02020603050405020304" pitchFamily="18" charset="0"/>
                  </a:rPr>
                  <a:t>201</a:t>
                </a:r>
                <a:r>
                  <a:rPr lang="en-US" sz="900">
                    <a:latin typeface="Times New Roman" panose="02020603050405020304" pitchFamily="18" charset="0"/>
                    <a:cs typeface="Times New Roman" panose="02020603050405020304" pitchFamily="18" charset="0"/>
                  </a:rPr>
                  <a:t>9</a:t>
                </a:r>
                <a:r>
                  <a:rPr lang="lt-LT" sz="900">
                    <a:latin typeface="Times New Roman" panose="02020603050405020304" pitchFamily="18" charset="0"/>
                    <a:cs typeface="Times New Roman" panose="02020603050405020304" pitchFamily="18" charset="0"/>
                  </a:rPr>
                  <a:t> </a:t>
                </a:r>
                <a:r>
                  <a:rPr lang="en-US" sz="900">
                    <a:latin typeface="Times New Roman" panose="02020603050405020304" pitchFamily="18" charset="0"/>
                    <a:cs typeface="Times New Roman" panose="02020603050405020304" pitchFamily="18" charset="0"/>
                  </a:rPr>
                  <a:t>sausis</a:t>
                </a:r>
                <a:endParaRPr lang="lt-LT" sz="900">
                  <a:latin typeface="Times New Roman" panose="02020603050405020304" pitchFamily="18" charset="0"/>
                  <a:cs typeface="Times New Roman" panose="02020603050405020304" pitchFamily="18" charset="0"/>
                </a:endParaRPr>
              </a:p>
            </c:rich>
          </c:tx>
          <c:layout>
            <c:manualLayout>
              <c:xMode val="edge"/>
              <c:yMode val="edge"/>
              <c:x val="0.44531718749999999"/>
              <c:y val="0.95113382792730616"/>
            </c:manualLayout>
          </c:layout>
          <c:overlay val="0"/>
        </c:title>
        <c:numFmt formatCode="General" sourceLinked="1"/>
        <c:majorTickMark val="none"/>
        <c:minorTickMark val="none"/>
        <c:tickLblPos val="nextTo"/>
        <c:spPr>
          <a:noFill/>
          <a:ln w="9525" cap="flat" cmpd="sng" algn="ctr">
            <a:solidFill>
              <a:sysClr val="windowText" lastClr="000000">
                <a:lumMod val="50000"/>
                <a:lumOff val="50000"/>
              </a:sysClr>
            </a:solidFill>
            <a:round/>
          </a:ln>
          <a:effectLst/>
        </c:spPr>
        <c:txPr>
          <a:bodyPr rot="-60000000" spcFirstLastPara="1" vertOverflow="ellipsis" vert="horz" wrap="square" anchor="ctr" anchorCtr="1"/>
          <a:lstStyle/>
          <a:p>
            <a:pPr>
              <a:defRPr sz="7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31013504"/>
        <c:crosses val="autoZero"/>
        <c:auto val="1"/>
        <c:lblAlgn val="ctr"/>
        <c:lblOffset val="100"/>
        <c:noMultiLvlLbl val="1"/>
      </c:catAx>
      <c:valAx>
        <c:axId val="31013504"/>
        <c:scaling>
          <c:orientation val="minMax"/>
          <c:max val="0.41700000000000004"/>
          <c:min val="0"/>
        </c:scaling>
        <c:delete val="0"/>
        <c:axPos val="l"/>
        <c:majorGridlines>
          <c:spPr>
            <a:ln w="9525" cap="flat" cmpd="sng" algn="ctr">
              <a:noFill/>
              <a:round/>
            </a:ln>
            <a:effectLst/>
          </c:spPr>
        </c:majorGridlines>
        <c:numFmt formatCode="[hh]:mm" sourceLinked="0"/>
        <c:majorTickMark val="out"/>
        <c:minorTickMark val="none"/>
        <c:tickLblPos val="nextTo"/>
        <c:spPr>
          <a:noFill/>
          <a:ln>
            <a:solidFill>
              <a:sysClr val="windowText" lastClr="000000">
                <a:lumMod val="75000"/>
                <a:lumOff val="25000"/>
              </a:sysClr>
            </a:solid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0868608"/>
        <c:crosses val="autoZero"/>
        <c:crossBetween val="between"/>
        <c:majorUnit val="4.166700000000001E-2"/>
      </c:valAx>
      <c:spPr>
        <a:noFill/>
        <a:ln>
          <a:noFill/>
        </a:ln>
        <a:effectLst/>
      </c:spPr>
    </c:plotArea>
    <c:legend>
      <c:legendPos val="t"/>
      <c:layout>
        <c:manualLayout>
          <c:xMode val="edge"/>
          <c:yMode val="edge"/>
          <c:x val="2.7501041666666667E-2"/>
          <c:y val="0.10697006172839506"/>
          <c:w val="0.96263663194444449"/>
          <c:h val="0.10118456790123456"/>
        </c:manualLayout>
      </c:layout>
      <c:overlay val="0"/>
      <c:txPr>
        <a:bodyPr/>
        <a:lstStyle/>
        <a:p>
          <a:pPr>
            <a:defRPr sz="6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spPr>
    <a:solidFill>
      <a:sysClr val="window" lastClr="FFFFFF"/>
    </a:solidFill>
    <a:ln w="9525" cap="flat" cmpd="sng" algn="ctr">
      <a:noFill/>
      <a:round/>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Times New Roman" panose="02020603050405020304" pitchFamily="18" charset="0"/>
                <a:cs typeface="Times New Roman" panose="02020603050405020304" pitchFamily="18" charset="0"/>
              </a:defRPr>
            </a:pPr>
            <a:r>
              <a:rPr lang="lt-LT" sz="1200">
                <a:latin typeface="Times New Roman" panose="02020603050405020304" pitchFamily="18" charset="0"/>
                <a:cs typeface="Times New Roman" panose="02020603050405020304" pitchFamily="18" charset="0"/>
              </a:rPr>
              <a:t>Įforminta </a:t>
            </a:r>
            <a:r>
              <a:rPr lang="en-US" sz="1200">
                <a:latin typeface="Times New Roman" panose="02020603050405020304" pitchFamily="18" charset="0"/>
                <a:cs typeface="Times New Roman" panose="02020603050405020304" pitchFamily="18" charset="0"/>
              </a:rPr>
              <a:t>eksporto</a:t>
            </a:r>
            <a:r>
              <a:rPr lang="lt-LT" sz="1200">
                <a:latin typeface="Times New Roman" panose="02020603050405020304" pitchFamily="18" charset="0"/>
                <a:cs typeface="Times New Roman" panose="02020603050405020304" pitchFamily="18" charset="0"/>
              </a:rPr>
              <a:t> deklaracijų</a:t>
            </a:r>
          </a:p>
        </c:rich>
      </c:tx>
      <c:layout>
        <c:manualLayout>
          <c:xMode val="edge"/>
          <c:yMode val="edge"/>
          <c:x val="0.19332421159048735"/>
          <c:y val="7.9375000000000001E-2"/>
        </c:manualLayout>
      </c:layout>
      <c:overlay val="0"/>
    </c:title>
    <c:autoTitleDeleted val="0"/>
    <c:plotArea>
      <c:layout>
        <c:manualLayout>
          <c:layoutTarget val="inner"/>
          <c:xMode val="edge"/>
          <c:yMode val="edge"/>
          <c:x val="4.1499638141871832E-2"/>
          <c:y val="0.3030454861111111"/>
          <c:w val="0.44657527777777778"/>
          <c:h val="0.55821909722222218"/>
        </c:manualLayout>
      </c:layout>
      <c:pieChart>
        <c:varyColors val="1"/>
        <c:ser>
          <c:idx val="0"/>
          <c:order val="0"/>
          <c:explosion val="7"/>
          <c:dPt>
            <c:idx val="0"/>
            <c:bubble3D val="0"/>
            <c:spPr>
              <a:solidFill>
                <a:srgbClr val="FFFF99"/>
              </a:solidFill>
            </c:spPr>
            <c:extLst>
              <c:ext xmlns:c16="http://schemas.microsoft.com/office/drawing/2014/chart" uri="{C3380CC4-5D6E-409C-BE32-E72D297353CC}">
                <c16:uniqueId val="{00000001-A036-48E9-B869-AD094F7F8741}"/>
              </c:ext>
            </c:extLst>
          </c:dPt>
          <c:dLbls>
            <c:dLbl>
              <c:idx val="0"/>
              <c:layout>
                <c:manualLayout>
                  <c:x val="-0.10469135802469136"/>
                  <c:y val="3.4772222222222225E-2"/>
                </c:manualLayout>
              </c:layout>
              <c:numFmt formatCode="0.0%" sourceLinked="0"/>
              <c:spPr/>
              <c:txPr>
                <a:bodyPr/>
                <a:lstStyle/>
                <a:p>
                  <a:pPr>
                    <a:defRPr sz="800">
                      <a:solidFill>
                        <a:sysClr val="windowText" lastClr="000000"/>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036-48E9-B869-AD094F7F8741}"/>
                </c:ext>
              </c:extLst>
            </c:dLbl>
            <c:dLbl>
              <c:idx val="1"/>
              <c:layout>
                <c:manualLayout>
                  <c:x val="7.8849382716049382E-2"/>
                  <c:y val="3.0692857142857143E-2"/>
                </c:manualLayout>
              </c:layout>
              <c:numFmt formatCode="0.0%" sourceLinked="0"/>
              <c:spPr/>
              <c:txPr>
                <a:bodyPr/>
                <a:lstStyle/>
                <a:p>
                  <a:pPr>
                    <a:defRPr sz="800">
                      <a:solidFill>
                        <a:sysClr val="windowText" lastClr="000000"/>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A036-48E9-B869-AD094F7F8741}"/>
                </c:ext>
              </c:extLst>
            </c:dLbl>
            <c:dLbl>
              <c:idx val="2"/>
              <c:numFmt formatCode="0.0%" sourceLinked="0"/>
              <c:spPr/>
              <c:txPr>
                <a:bodyPr/>
                <a:lstStyle/>
                <a:p>
                  <a:pPr>
                    <a:defRPr sz="800">
                      <a:solidFill>
                        <a:sysClr val="windowText" lastClr="000000"/>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1"/>
              <c:showBubbleSize val="0"/>
              <c:extLst>
                <c:ext xmlns:c16="http://schemas.microsoft.com/office/drawing/2014/chart" uri="{C3380CC4-5D6E-409C-BE32-E72D297353CC}">
                  <c16:uniqueId val="{00000003-A036-48E9-B869-AD094F7F8741}"/>
                </c:ext>
              </c:extLst>
            </c:dLbl>
            <c:spPr>
              <a:noFill/>
              <a:ln>
                <a:noFill/>
              </a:ln>
              <a:effectLst/>
            </c:spPr>
            <c:txPr>
              <a:bodyPr/>
              <a:lstStyle/>
              <a:p>
                <a:pPr>
                  <a:defRPr sz="800">
                    <a:solidFill>
                      <a:sysClr val="windowText" lastClr="000000"/>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1"/>
            <c:showBubbleSize val="0"/>
            <c:showLeaderLines val="1"/>
            <c:extLst>
              <c:ext xmlns:c15="http://schemas.microsoft.com/office/drawing/2012/chart" uri="{CE6537A1-D6FC-4f65-9D91-7224C49458BB}"/>
            </c:extLst>
          </c:dLbls>
          <c:cat>
            <c:strRef>
              <c:f>LTM_1!$M$2:$M$4</c:f>
              <c:strCache>
                <c:ptCount val="3"/>
                <c:pt idx="0">
                  <c:v>kai buvo taikytas dokumentinis tikrinimas</c:v>
                </c:pt>
                <c:pt idx="1">
                  <c:v>kai buvo taikytas prekių tikrinimas</c:v>
                </c:pt>
                <c:pt idx="2">
                  <c:v>Eksporto deklaracijos įforminimo, kai muitinio įforminimo metu nebuvo taikytas muitinis tikrinimas, trukmė</c:v>
                </c:pt>
              </c:strCache>
            </c:strRef>
          </c:cat>
          <c:val>
            <c:numRef>
              <c:f>LTM_1!$N$2:$N$4</c:f>
              <c:numCache>
                <c:formatCode>#\ ##0</c:formatCode>
                <c:ptCount val="3"/>
                <c:pt idx="0">
                  <c:v>18</c:v>
                </c:pt>
                <c:pt idx="1">
                  <c:v>54</c:v>
                </c:pt>
                <c:pt idx="2">
                  <c:v>10387</c:v>
                </c:pt>
              </c:numCache>
            </c:numRef>
          </c:val>
          <c:extLst>
            <c:ext xmlns:c16="http://schemas.microsoft.com/office/drawing/2014/chart" uri="{C3380CC4-5D6E-409C-BE32-E72D297353CC}">
              <c16:uniqueId val="{00000004-A036-48E9-B869-AD094F7F8741}"/>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54173861111111121"/>
          <c:y val="0.24778333333333333"/>
          <c:w val="0.44540462962962962"/>
          <c:h val="0.7251710317460317"/>
        </c:manualLayout>
      </c:layout>
      <c:overlay val="0"/>
      <c:txPr>
        <a:bodyPr/>
        <a:lstStyle/>
        <a:p>
          <a:pPr>
            <a:defRPr sz="8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95698966228506E-2"/>
          <c:y val="3.7715560764924917E-2"/>
          <c:w val="0.94729354783998732"/>
          <c:h val="0.82639257738485683"/>
        </c:manualLayout>
      </c:layout>
      <c:lineChart>
        <c:grouping val="standard"/>
        <c:varyColors val="0"/>
        <c:ser>
          <c:idx val="0"/>
          <c:order val="0"/>
          <c:tx>
            <c:strRef>
              <c:f>Sheet3!$C$11</c:f>
              <c:strCache>
                <c:ptCount val="1"/>
                <c:pt idx="0">
                  <c:v>2019 m.</c:v>
                </c:pt>
              </c:strCache>
            </c:strRef>
          </c:tx>
          <c:spPr>
            <a:ln w="63500">
              <a:solidFill>
                <a:srgbClr val="00B050"/>
              </a:solidFill>
            </a:ln>
          </c:spPr>
          <c:marker>
            <c:symbol val="none"/>
          </c:marker>
          <c:cat>
            <c:strRef>
              <c:f>Sheet3!$D$10:$Q$10</c:f>
              <c:strCache>
                <c:ptCount val="14"/>
                <c:pt idx="0">
                  <c:v>Vasario 15</c:v>
                </c:pt>
                <c:pt idx="1">
                  <c:v>Vasario 16</c:v>
                </c:pt>
                <c:pt idx="2">
                  <c:v>Vasario 17</c:v>
                </c:pt>
                <c:pt idx="3">
                  <c:v>Vasario 18</c:v>
                </c:pt>
                <c:pt idx="4">
                  <c:v>Vasario 19</c:v>
                </c:pt>
                <c:pt idx="5">
                  <c:v>Vasario 20</c:v>
                </c:pt>
                <c:pt idx="6">
                  <c:v>Vasario 21</c:v>
                </c:pt>
                <c:pt idx="7">
                  <c:v>Vasario 22</c:v>
                </c:pt>
                <c:pt idx="8">
                  <c:v>Vasario 23</c:v>
                </c:pt>
                <c:pt idx="9">
                  <c:v>Vasario 24</c:v>
                </c:pt>
                <c:pt idx="10">
                  <c:v>Vasario 25</c:v>
                </c:pt>
                <c:pt idx="11">
                  <c:v>Vasario 26</c:v>
                </c:pt>
                <c:pt idx="12">
                  <c:v>Vasario 27</c:v>
                </c:pt>
                <c:pt idx="13">
                  <c:v>Vidurkis</c:v>
                </c:pt>
              </c:strCache>
            </c:strRef>
          </c:cat>
          <c:val>
            <c:numRef>
              <c:f>Sheet3!$D$11:$Q$11</c:f>
              <c:numCache>
                <c:formatCode>General</c:formatCode>
                <c:ptCount val="14"/>
                <c:pt idx="0">
                  <c:v>520</c:v>
                </c:pt>
                <c:pt idx="1">
                  <c:v>453</c:v>
                </c:pt>
                <c:pt idx="2">
                  <c:v>482</c:v>
                </c:pt>
                <c:pt idx="3">
                  <c:v>447</c:v>
                </c:pt>
                <c:pt idx="4">
                  <c:v>505</c:v>
                </c:pt>
                <c:pt idx="5">
                  <c:v>483</c:v>
                </c:pt>
                <c:pt idx="6">
                  <c:v>482</c:v>
                </c:pt>
                <c:pt idx="7">
                  <c:v>431</c:v>
                </c:pt>
                <c:pt idx="8">
                  <c:v>470</c:v>
                </c:pt>
                <c:pt idx="9">
                  <c:v>406</c:v>
                </c:pt>
                <c:pt idx="10">
                  <c:v>485</c:v>
                </c:pt>
                <c:pt idx="11">
                  <c:v>454</c:v>
                </c:pt>
                <c:pt idx="12">
                  <c:v>490</c:v>
                </c:pt>
                <c:pt idx="13">
                  <c:v>470</c:v>
                </c:pt>
              </c:numCache>
            </c:numRef>
          </c:val>
          <c:smooth val="0"/>
          <c:extLst>
            <c:ext xmlns:c16="http://schemas.microsoft.com/office/drawing/2014/chart" uri="{C3380CC4-5D6E-409C-BE32-E72D297353CC}">
              <c16:uniqueId val="{00000000-5CC8-4143-B477-480C9AC4491C}"/>
            </c:ext>
          </c:extLst>
        </c:ser>
        <c:ser>
          <c:idx val="1"/>
          <c:order val="1"/>
          <c:tx>
            <c:strRef>
              <c:f>Sheet3!$C$12</c:f>
              <c:strCache>
                <c:ptCount val="1"/>
                <c:pt idx="0">
                  <c:v>2018 m.</c:v>
                </c:pt>
              </c:strCache>
            </c:strRef>
          </c:tx>
          <c:spPr>
            <a:ln w="63500">
              <a:solidFill>
                <a:srgbClr val="7030A0"/>
              </a:solidFill>
            </a:ln>
          </c:spPr>
          <c:marker>
            <c:symbol val="none"/>
          </c:marker>
          <c:cat>
            <c:strRef>
              <c:f>Sheet3!$D$10:$Q$10</c:f>
              <c:strCache>
                <c:ptCount val="14"/>
                <c:pt idx="0">
                  <c:v>Vasario 15</c:v>
                </c:pt>
                <c:pt idx="1">
                  <c:v>Vasario 16</c:v>
                </c:pt>
                <c:pt idx="2">
                  <c:v>Vasario 17</c:v>
                </c:pt>
                <c:pt idx="3">
                  <c:v>Vasario 18</c:v>
                </c:pt>
                <c:pt idx="4">
                  <c:v>Vasario 19</c:v>
                </c:pt>
                <c:pt idx="5">
                  <c:v>Vasario 20</c:v>
                </c:pt>
                <c:pt idx="6">
                  <c:v>Vasario 21</c:v>
                </c:pt>
                <c:pt idx="7">
                  <c:v>Vasario 22</c:v>
                </c:pt>
                <c:pt idx="8">
                  <c:v>Vasario 23</c:v>
                </c:pt>
                <c:pt idx="9">
                  <c:v>Vasario 24</c:v>
                </c:pt>
                <c:pt idx="10">
                  <c:v>Vasario 25</c:v>
                </c:pt>
                <c:pt idx="11">
                  <c:v>Vasario 26</c:v>
                </c:pt>
                <c:pt idx="12">
                  <c:v>Vasario 27</c:v>
                </c:pt>
                <c:pt idx="13">
                  <c:v>Vidurkis</c:v>
                </c:pt>
              </c:strCache>
            </c:strRef>
          </c:cat>
          <c:val>
            <c:numRef>
              <c:f>Sheet3!$D$12:$Q$12</c:f>
              <c:numCache>
                <c:formatCode>General</c:formatCode>
                <c:ptCount val="14"/>
                <c:pt idx="0">
                  <c:v>392</c:v>
                </c:pt>
                <c:pt idx="1">
                  <c:v>400</c:v>
                </c:pt>
                <c:pt idx="2">
                  <c:v>410</c:v>
                </c:pt>
                <c:pt idx="3">
                  <c:v>369</c:v>
                </c:pt>
                <c:pt idx="4">
                  <c:v>334</c:v>
                </c:pt>
                <c:pt idx="5">
                  <c:v>390</c:v>
                </c:pt>
                <c:pt idx="6">
                  <c:v>415</c:v>
                </c:pt>
                <c:pt idx="7">
                  <c:v>390</c:v>
                </c:pt>
                <c:pt idx="8">
                  <c:v>399</c:v>
                </c:pt>
                <c:pt idx="9">
                  <c:v>334</c:v>
                </c:pt>
                <c:pt idx="10">
                  <c:v>388</c:v>
                </c:pt>
                <c:pt idx="11">
                  <c:v>383</c:v>
                </c:pt>
                <c:pt idx="12">
                  <c:v>395</c:v>
                </c:pt>
                <c:pt idx="13">
                  <c:v>385</c:v>
                </c:pt>
              </c:numCache>
            </c:numRef>
          </c:val>
          <c:smooth val="0"/>
          <c:extLst>
            <c:ext xmlns:c16="http://schemas.microsoft.com/office/drawing/2014/chart" uri="{C3380CC4-5D6E-409C-BE32-E72D297353CC}">
              <c16:uniqueId val="{00000001-5CC8-4143-B477-480C9AC4491C}"/>
            </c:ext>
          </c:extLst>
        </c:ser>
        <c:ser>
          <c:idx val="2"/>
          <c:order val="2"/>
          <c:tx>
            <c:strRef>
              <c:f>Sheet3!$C$13</c:f>
              <c:strCache>
                <c:ptCount val="1"/>
                <c:pt idx="0">
                  <c:v>Projektinis laidumas</c:v>
                </c:pt>
              </c:strCache>
            </c:strRef>
          </c:tx>
          <c:spPr>
            <a:ln w="63500">
              <a:solidFill>
                <a:srgbClr val="FF0000"/>
              </a:solidFill>
            </a:ln>
          </c:spPr>
          <c:marker>
            <c:symbol val="none"/>
          </c:marker>
          <c:cat>
            <c:strRef>
              <c:f>Sheet3!$D$10:$Q$10</c:f>
              <c:strCache>
                <c:ptCount val="14"/>
                <c:pt idx="0">
                  <c:v>Vasario 15</c:v>
                </c:pt>
                <c:pt idx="1">
                  <c:v>Vasario 16</c:v>
                </c:pt>
                <c:pt idx="2">
                  <c:v>Vasario 17</c:v>
                </c:pt>
                <c:pt idx="3">
                  <c:v>Vasario 18</c:v>
                </c:pt>
                <c:pt idx="4">
                  <c:v>Vasario 19</c:v>
                </c:pt>
                <c:pt idx="5">
                  <c:v>Vasario 20</c:v>
                </c:pt>
                <c:pt idx="6">
                  <c:v>Vasario 21</c:v>
                </c:pt>
                <c:pt idx="7">
                  <c:v>Vasario 22</c:v>
                </c:pt>
                <c:pt idx="8">
                  <c:v>Vasario 23</c:v>
                </c:pt>
                <c:pt idx="9">
                  <c:v>Vasario 24</c:v>
                </c:pt>
                <c:pt idx="10">
                  <c:v>Vasario 25</c:v>
                </c:pt>
                <c:pt idx="11">
                  <c:v>Vasario 26</c:v>
                </c:pt>
                <c:pt idx="12">
                  <c:v>Vasario 27</c:v>
                </c:pt>
                <c:pt idx="13">
                  <c:v>Vidurkis</c:v>
                </c:pt>
              </c:strCache>
            </c:strRef>
          </c:cat>
          <c:val>
            <c:numRef>
              <c:f>Sheet3!$D$13:$Q$13</c:f>
              <c:numCache>
                <c:formatCode>General</c:formatCode>
                <c:ptCount val="14"/>
                <c:pt idx="0">
                  <c:v>500</c:v>
                </c:pt>
                <c:pt idx="1">
                  <c:v>500</c:v>
                </c:pt>
                <c:pt idx="2">
                  <c:v>500</c:v>
                </c:pt>
                <c:pt idx="3">
                  <c:v>500</c:v>
                </c:pt>
                <c:pt idx="4">
                  <c:v>500</c:v>
                </c:pt>
                <c:pt idx="5">
                  <c:v>500</c:v>
                </c:pt>
                <c:pt idx="6">
                  <c:v>500</c:v>
                </c:pt>
                <c:pt idx="7">
                  <c:v>500</c:v>
                </c:pt>
                <c:pt idx="8">
                  <c:v>500</c:v>
                </c:pt>
                <c:pt idx="9">
                  <c:v>500</c:v>
                </c:pt>
                <c:pt idx="10">
                  <c:v>500</c:v>
                </c:pt>
                <c:pt idx="11">
                  <c:v>500</c:v>
                </c:pt>
                <c:pt idx="12">
                  <c:v>500</c:v>
                </c:pt>
                <c:pt idx="13">
                  <c:v>500</c:v>
                </c:pt>
              </c:numCache>
            </c:numRef>
          </c:val>
          <c:smooth val="0"/>
          <c:extLst>
            <c:ext xmlns:c16="http://schemas.microsoft.com/office/drawing/2014/chart" uri="{C3380CC4-5D6E-409C-BE32-E72D297353CC}">
              <c16:uniqueId val="{00000002-5CC8-4143-B477-480C9AC4491C}"/>
            </c:ext>
          </c:extLst>
        </c:ser>
        <c:dLbls>
          <c:showLegendKey val="0"/>
          <c:showVal val="0"/>
          <c:showCatName val="0"/>
          <c:showSerName val="0"/>
          <c:showPercent val="0"/>
          <c:showBubbleSize val="0"/>
        </c:dLbls>
        <c:smooth val="0"/>
        <c:axId val="76706560"/>
        <c:axId val="76708096"/>
      </c:lineChart>
      <c:catAx>
        <c:axId val="76706560"/>
        <c:scaling>
          <c:orientation val="minMax"/>
        </c:scaling>
        <c:delete val="0"/>
        <c:axPos val="b"/>
        <c:numFmt formatCode="General" sourceLinked="0"/>
        <c:majorTickMark val="out"/>
        <c:minorTickMark val="none"/>
        <c:tickLblPos val="nextTo"/>
        <c:crossAx val="76708096"/>
        <c:crosses val="autoZero"/>
        <c:auto val="1"/>
        <c:lblAlgn val="ctr"/>
        <c:lblOffset val="100"/>
        <c:noMultiLvlLbl val="0"/>
      </c:catAx>
      <c:valAx>
        <c:axId val="76708096"/>
        <c:scaling>
          <c:orientation val="minMax"/>
        </c:scaling>
        <c:delete val="0"/>
        <c:axPos val="l"/>
        <c:majorGridlines/>
        <c:numFmt formatCode="General" sourceLinked="1"/>
        <c:majorTickMark val="out"/>
        <c:minorTickMark val="none"/>
        <c:tickLblPos val="nextTo"/>
        <c:crossAx val="76706560"/>
        <c:crosses val="autoZero"/>
        <c:crossBetween val="between"/>
      </c:valAx>
      <c:spPr>
        <a:blipFill>
          <a:blip xmlns:r="http://schemas.openxmlformats.org/officeDocument/2006/relationships" r:embed="rId1"/>
          <a:tile tx="0" ty="0" sx="100000" sy="100000" flip="none" algn="tl"/>
        </a:blipFill>
      </c:spPr>
    </c:plotArea>
    <c:legend>
      <c:legendPos val="b"/>
      <c:layout>
        <c:manualLayout>
          <c:xMode val="edge"/>
          <c:yMode val="edge"/>
          <c:x val="3.5033125331605464E-2"/>
          <c:y val="0.89092098594828883"/>
          <c:w val="0.94185961996253154"/>
          <c:h val="0.10907901405171115"/>
        </c:manualLayout>
      </c:layout>
      <c:overlay val="0"/>
    </c:legend>
    <c:plotVisOnly val="1"/>
    <c:dispBlanksAs val="gap"/>
    <c:showDLblsOverMax val="0"/>
  </c:chart>
  <c:spPr>
    <a:blipFill>
      <a:blip xmlns:r="http://schemas.openxmlformats.org/officeDocument/2006/relationships" r:embed="rId1"/>
      <a:tile tx="0" ty="0" sx="100000" sy="100000" flip="none" algn="tl"/>
    </a:blipFill>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Sheet3!$C$11</c:f>
              <c:strCache>
                <c:ptCount val="1"/>
                <c:pt idx="0">
                  <c:v>2019 m.</c:v>
                </c:pt>
              </c:strCache>
            </c:strRef>
          </c:tx>
          <c:spPr>
            <a:solidFill>
              <a:srgbClr val="00B050"/>
            </a:solidFill>
          </c:spPr>
          <c:invertIfNegative val="0"/>
          <c:cat>
            <c:strRef>
              <c:f>Sheet3!$D$10:$Q$10</c:f>
              <c:strCache>
                <c:ptCount val="14"/>
                <c:pt idx="0">
                  <c:v>Vasario 15</c:v>
                </c:pt>
                <c:pt idx="1">
                  <c:v>Vasario 16</c:v>
                </c:pt>
                <c:pt idx="2">
                  <c:v>Vasario 17</c:v>
                </c:pt>
                <c:pt idx="3">
                  <c:v>Vasario 18</c:v>
                </c:pt>
                <c:pt idx="4">
                  <c:v>Vasario 19</c:v>
                </c:pt>
                <c:pt idx="5">
                  <c:v>Vasario 20</c:v>
                </c:pt>
                <c:pt idx="6">
                  <c:v>Vasario 21</c:v>
                </c:pt>
                <c:pt idx="7">
                  <c:v>Vasario 22</c:v>
                </c:pt>
                <c:pt idx="8">
                  <c:v>Vasario 23</c:v>
                </c:pt>
                <c:pt idx="9">
                  <c:v>Vasario 24</c:v>
                </c:pt>
                <c:pt idx="10">
                  <c:v>Vasario 25</c:v>
                </c:pt>
                <c:pt idx="11">
                  <c:v>Vasario 26</c:v>
                </c:pt>
                <c:pt idx="12">
                  <c:v>Vasario 27</c:v>
                </c:pt>
                <c:pt idx="13">
                  <c:v>Vidurkis</c:v>
                </c:pt>
              </c:strCache>
            </c:strRef>
          </c:cat>
          <c:val>
            <c:numRef>
              <c:f>Sheet3!$D$11:$Q$11</c:f>
              <c:numCache>
                <c:formatCode>General</c:formatCode>
                <c:ptCount val="14"/>
                <c:pt idx="0">
                  <c:v>520</c:v>
                </c:pt>
                <c:pt idx="1">
                  <c:v>453</c:v>
                </c:pt>
                <c:pt idx="2">
                  <c:v>482</c:v>
                </c:pt>
                <c:pt idx="3">
                  <c:v>447</c:v>
                </c:pt>
                <c:pt idx="4">
                  <c:v>505</c:v>
                </c:pt>
                <c:pt idx="5">
                  <c:v>483</c:v>
                </c:pt>
                <c:pt idx="6">
                  <c:v>482</c:v>
                </c:pt>
                <c:pt idx="7">
                  <c:v>431</c:v>
                </c:pt>
                <c:pt idx="8">
                  <c:v>470</c:v>
                </c:pt>
                <c:pt idx="9">
                  <c:v>406</c:v>
                </c:pt>
                <c:pt idx="10">
                  <c:v>485</c:v>
                </c:pt>
                <c:pt idx="11">
                  <c:v>454</c:v>
                </c:pt>
                <c:pt idx="12">
                  <c:v>490</c:v>
                </c:pt>
                <c:pt idx="13">
                  <c:v>470</c:v>
                </c:pt>
              </c:numCache>
            </c:numRef>
          </c:val>
          <c:extLst>
            <c:ext xmlns:c16="http://schemas.microsoft.com/office/drawing/2014/chart" uri="{C3380CC4-5D6E-409C-BE32-E72D297353CC}">
              <c16:uniqueId val="{00000000-F19E-490F-91A1-40FC4A761603}"/>
            </c:ext>
          </c:extLst>
        </c:ser>
        <c:ser>
          <c:idx val="1"/>
          <c:order val="1"/>
          <c:tx>
            <c:strRef>
              <c:f>Sheet3!$C$12</c:f>
              <c:strCache>
                <c:ptCount val="1"/>
                <c:pt idx="0">
                  <c:v>2018 m.</c:v>
                </c:pt>
              </c:strCache>
            </c:strRef>
          </c:tx>
          <c:spPr>
            <a:solidFill>
              <a:schemeClr val="tx1"/>
            </a:solidFill>
          </c:spPr>
          <c:invertIfNegative val="0"/>
          <c:cat>
            <c:strRef>
              <c:f>Sheet3!$D$10:$Q$10</c:f>
              <c:strCache>
                <c:ptCount val="14"/>
                <c:pt idx="0">
                  <c:v>Vasario 15</c:v>
                </c:pt>
                <c:pt idx="1">
                  <c:v>Vasario 16</c:v>
                </c:pt>
                <c:pt idx="2">
                  <c:v>Vasario 17</c:v>
                </c:pt>
                <c:pt idx="3">
                  <c:v>Vasario 18</c:v>
                </c:pt>
                <c:pt idx="4">
                  <c:v>Vasario 19</c:v>
                </c:pt>
                <c:pt idx="5">
                  <c:v>Vasario 20</c:v>
                </c:pt>
                <c:pt idx="6">
                  <c:v>Vasario 21</c:v>
                </c:pt>
                <c:pt idx="7">
                  <c:v>Vasario 22</c:v>
                </c:pt>
                <c:pt idx="8">
                  <c:v>Vasario 23</c:v>
                </c:pt>
                <c:pt idx="9">
                  <c:v>Vasario 24</c:v>
                </c:pt>
                <c:pt idx="10">
                  <c:v>Vasario 25</c:v>
                </c:pt>
                <c:pt idx="11">
                  <c:v>Vasario 26</c:v>
                </c:pt>
                <c:pt idx="12">
                  <c:v>Vasario 27</c:v>
                </c:pt>
                <c:pt idx="13">
                  <c:v>Vidurkis</c:v>
                </c:pt>
              </c:strCache>
            </c:strRef>
          </c:cat>
          <c:val>
            <c:numRef>
              <c:f>Sheet3!$D$12:$Q$12</c:f>
              <c:numCache>
                <c:formatCode>General</c:formatCode>
                <c:ptCount val="14"/>
                <c:pt idx="0">
                  <c:v>392</c:v>
                </c:pt>
                <c:pt idx="1">
                  <c:v>400</c:v>
                </c:pt>
                <c:pt idx="2">
                  <c:v>410</c:v>
                </c:pt>
                <c:pt idx="3">
                  <c:v>369</c:v>
                </c:pt>
                <c:pt idx="4">
                  <c:v>334</c:v>
                </c:pt>
                <c:pt idx="5">
                  <c:v>390</c:v>
                </c:pt>
                <c:pt idx="6">
                  <c:v>415</c:v>
                </c:pt>
                <c:pt idx="7">
                  <c:v>390</c:v>
                </c:pt>
                <c:pt idx="8">
                  <c:v>399</c:v>
                </c:pt>
                <c:pt idx="9">
                  <c:v>334</c:v>
                </c:pt>
                <c:pt idx="10">
                  <c:v>388</c:v>
                </c:pt>
                <c:pt idx="11">
                  <c:v>383</c:v>
                </c:pt>
                <c:pt idx="12">
                  <c:v>395</c:v>
                </c:pt>
                <c:pt idx="13">
                  <c:v>385</c:v>
                </c:pt>
              </c:numCache>
            </c:numRef>
          </c:val>
          <c:extLst>
            <c:ext xmlns:c16="http://schemas.microsoft.com/office/drawing/2014/chart" uri="{C3380CC4-5D6E-409C-BE32-E72D297353CC}">
              <c16:uniqueId val="{00000001-F19E-490F-91A1-40FC4A761603}"/>
            </c:ext>
          </c:extLst>
        </c:ser>
        <c:ser>
          <c:idx val="2"/>
          <c:order val="2"/>
          <c:tx>
            <c:strRef>
              <c:f>Sheet3!$C$13</c:f>
              <c:strCache>
                <c:ptCount val="1"/>
                <c:pt idx="0">
                  <c:v>Projektinis laidumas</c:v>
                </c:pt>
              </c:strCache>
            </c:strRef>
          </c:tx>
          <c:spPr>
            <a:solidFill>
              <a:srgbClr val="FF0000"/>
            </a:solidFill>
            <a:ln>
              <a:solidFill>
                <a:srgbClr val="FF0000"/>
              </a:solidFill>
            </a:ln>
          </c:spPr>
          <c:invertIfNegative val="0"/>
          <c:cat>
            <c:strRef>
              <c:f>Sheet3!$D$10:$Q$10</c:f>
              <c:strCache>
                <c:ptCount val="14"/>
                <c:pt idx="0">
                  <c:v>Vasario 15</c:v>
                </c:pt>
                <c:pt idx="1">
                  <c:v>Vasario 16</c:v>
                </c:pt>
                <c:pt idx="2">
                  <c:v>Vasario 17</c:v>
                </c:pt>
                <c:pt idx="3">
                  <c:v>Vasario 18</c:v>
                </c:pt>
                <c:pt idx="4">
                  <c:v>Vasario 19</c:v>
                </c:pt>
                <c:pt idx="5">
                  <c:v>Vasario 20</c:v>
                </c:pt>
                <c:pt idx="6">
                  <c:v>Vasario 21</c:v>
                </c:pt>
                <c:pt idx="7">
                  <c:v>Vasario 22</c:v>
                </c:pt>
                <c:pt idx="8">
                  <c:v>Vasario 23</c:v>
                </c:pt>
                <c:pt idx="9">
                  <c:v>Vasario 24</c:v>
                </c:pt>
                <c:pt idx="10">
                  <c:v>Vasario 25</c:v>
                </c:pt>
                <c:pt idx="11">
                  <c:v>Vasario 26</c:v>
                </c:pt>
                <c:pt idx="12">
                  <c:v>Vasario 27</c:v>
                </c:pt>
                <c:pt idx="13">
                  <c:v>Vidurkis</c:v>
                </c:pt>
              </c:strCache>
            </c:strRef>
          </c:cat>
          <c:val>
            <c:numRef>
              <c:f>Sheet3!$D$13:$Q$13</c:f>
              <c:numCache>
                <c:formatCode>General</c:formatCode>
                <c:ptCount val="14"/>
                <c:pt idx="0">
                  <c:v>500</c:v>
                </c:pt>
                <c:pt idx="1">
                  <c:v>500</c:v>
                </c:pt>
                <c:pt idx="2">
                  <c:v>500</c:v>
                </c:pt>
                <c:pt idx="3">
                  <c:v>500</c:v>
                </c:pt>
                <c:pt idx="4">
                  <c:v>500</c:v>
                </c:pt>
                <c:pt idx="5">
                  <c:v>500</c:v>
                </c:pt>
                <c:pt idx="6">
                  <c:v>500</c:v>
                </c:pt>
                <c:pt idx="7">
                  <c:v>500</c:v>
                </c:pt>
                <c:pt idx="8">
                  <c:v>500</c:v>
                </c:pt>
                <c:pt idx="9">
                  <c:v>500</c:v>
                </c:pt>
                <c:pt idx="10">
                  <c:v>500</c:v>
                </c:pt>
                <c:pt idx="11">
                  <c:v>500</c:v>
                </c:pt>
                <c:pt idx="12">
                  <c:v>500</c:v>
                </c:pt>
                <c:pt idx="13">
                  <c:v>500</c:v>
                </c:pt>
              </c:numCache>
            </c:numRef>
          </c:val>
          <c:extLst>
            <c:ext xmlns:c16="http://schemas.microsoft.com/office/drawing/2014/chart" uri="{C3380CC4-5D6E-409C-BE32-E72D297353CC}">
              <c16:uniqueId val="{00000002-F19E-490F-91A1-40FC4A761603}"/>
            </c:ext>
          </c:extLst>
        </c:ser>
        <c:dLbls>
          <c:showLegendKey val="0"/>
          <c:showVal val="0"/>
          <c:showCatName val="0"/>
          <c:showSerName val="0"/>
          <c:showPercent val="0"/>
          <c:showBubbleSize val="0"/>
        </c:dLbls>
        <c:gapWidth val="150"/>
        <c:axId val="98060544"/>
        <c:axId val="98062336"/>
      </c:barChart>
      <c:catAx>
        <c:axId val="98060544"/>
        <c:scaling>
          <c:orientation val="minMax"/>
        </c:scaling>
        <c:delete val="0"/>
        <c:axPos val="b"/>
        <c:numFmt formatCode="General" sourceLinked="0"/>
        <c:majorTickMark val="out"/>
        <c:minorTickMark val="none"/>
        <c:tickLblPos val="nextTo"/>
        <c:crossAx val="98062336"/>
        <c:crosses val="autoZero"/>
        <c:auto val="1"/>
        <c:lblAlgn val="ctr"/>
        <c:lblOffset val="100"/>
        <c:noMultiLvlLbl val="0"/>
      </c:catAx>
      <c:valAx>
        <c:axId val="98062336"/>
        <c:scaling>
          <c:orientation val="minMax"/>
        </c:scaling>
        <c:delete val="0"/>
        <c:axPos val="l"/>
        <c:majorGridlines/>
        <c:numFmt formatCode="General" sourceLinked="1"/>
        <c:majorTickMark val="out"/>
        <c:minorTickMark val="none"/>
        <c:tickLblPos val="nextTo"/>
        <c:crossAx val="98060544"/>
        <c:crosses val="autoZero"/>
        <c:crossBetween val="between"/>
      </c:valAx>
      <c:spPr>
        <a:blipFill>
          <a:blip xmlns:r="http://schemas.openxmlformats.org/officeDocument/2006/relationships" r:embed="rId2"/>
          <a:tile tx="0" ty="0" sx="100000" sy="100000" flip="none" algn="tl"/>
        </a:blipFill>
      </c:spPr>
    </c:plotArea>
    <c:legend>
      <c:legendPos val="b"/>
      <c:overlay val="0"/>
    </c:legend>
    <c:plotVisOnly val="1"/>
    <c:dispBlanksAs val="gap"/>
    <c:showDLblsOverMax val="0"/>
  </c:chart>
  <c:spPr>
    <a:blipFill>
      <a:blip xmlns:r="http://schemas.openxmlformats.org/officeDocument/2006/relationships" r:embed="rId2"/>
      <a:tile tx="0" ty="0" sx="100000" sy="100000" flip="none" algn="tl"/>
    </a:blipFill>
  </c:sp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a:pPr>
            <a:r>
              <a:rPr lang="lt-LT" sz="1100" b="1" i="0" baseline="0">
                <a:effectLst/>
                <a:latin typeface="Times New Roman" panose="02020603050405020304" pitchFamily="18" charset="0"/>
                <a:cs typeface="Times New Roman" panose="02020603050405020304" pitchFamily="18" charset="0"/>
              </a:rPr>
              <a:t>Importo deklaracijų vidutinė įforminimo trukmė Vilniaus krovinių poste „Centras“ (LTVC0100), </a:t>
            </a:r>
            <a:r>
              <a:rPr lang="en-US" sz="1100" b="1" i="0" baseline="0">
                <a:effectLst/>
                <a:latin typeface="Times New Roman" panose="02020603050405020304" pitchFamily="18" charset="0"/>
                <a:cs typeface="Times New Roman" panose="02020603050405020304" pitchFamily="18" charset="0"/>
              </a:rPr>
              <a:t>hh:mm</a:t>
            </a:r>
            <a:r>
              <a:rPr lang="lt-LT" sz="1100" b="1" i="0" baseline="0">
                <a:effectLst/>
                <a:latin typeface="Times New Roman" panose="02020603050405020304" pitchFamily="18" charset="0"/>
                <a:cs typeface="Times New Roman" panose="02020603050405020304" pitchFamily="18" charset="0"/>
              </a:rPr>
              <a:t> </a:t>
            </a:r>
            <a:endParaRPr lang="lt-LT" sz="1100">
              <a:effectLst/>
              <a:latin typeface="Times New Roman" panose="02020603050405020304" pitchFamily="18" charset="0"/>
              <a:cs typeface="Times New Roman" panose="02020603050405020304" pitchFamily="18" charset="0"/>
            </a:endParaRPr>
          </a:p>
        </c:rich>
      </c:tx>
      <c:layout>
        <c:manualLayout>
          <c:xMode val="edge"/>
          <c:yMode val="edge"/>
          <c:x val="0.11949045138888889"/>
          <c:y val="0"/>
        </c:manualLayout>
      </c:layout>
      <c:overlay val="0"/>
    </c:title>
    <c:autoTitleDeleted val="0"/>
    <c:plotArea>
      <c:layout>
        <c:manualLayout>
          <c:layoutTarget val="inner"/>
          <c:xMode val="edge"/>
          <c:yMode val="edge"/>
          <c:x val="4.9529763900340994E-2"/>
          <c:y val="0.26317365948852933"/>
          <c:w val="0.92522276487590949"/>
          <c:h val="0.64780473046056564"/>
        </c:manualLayout>
      </c:layout>
      <c:barChart>
        <c:barDir val="col"/>
        <c:grouping val="clustered"/>
        <c:varyColors val="0"/>
        <c:ser>
          <c:idx val="1"/>
          <c:order val="1"/>
          <c:tx>
            <c:strRef>
              <c:f>VTM_1!$B$9</c:f>
              <c:strCache>
                <c:ptCount val="1"/>
                <c:pt idx="0">
                  <c:v>Importo deklaracijos įforminimo, kai buvo taikytas prekių tikrinimas, trukmė (VIDUTINĖ 07:37)</c:v>
                </c:pt>
              </c:strCache>
            </c:strRef>
          </c:tx>
          <c:spPr>
            <a:solidFill>
              <a:srgbClr val="C35855"/>
            </a:solidFill>
            <a:ln w="28575" cap="rnd">
              <a:noFill/>
              <a:round/>
            </a:ln>
            <a:effectLst/>
          </c:spPr>
          <c:invertIfNegative val="0"/>
          <c:cat>
            <c:strRef>
              <c:f>VTM_1!$E$7:$AI$7</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VTM_1!$E$9:$AI$9</c:f>
              <c:numCache>
                <c:formatCode>[hh]:mm</c:formatCode>
                <c:ptCount val="31"/>
                <c:pt idx="0">
                  <c:v>0</c:v>
                </c:pt>
                <c:pt idx="1">
                  <c:v>0.27657547699214402</c:v>
                </c:pt>
                <c:pt idx="2">
                  <c:v>0.24791421156004501</c:v>
                </c:pt>
                <c:pt idx="3">
                  <c:v>0.27328406084656098</c:v>
                </c:pt>
                <c:pt idx="4">
                  <c:v>0.111481481481481</c:v>
                </c:pt>
                <c:pt idx="5">
                  <c:v>7.8703703703703696E-3</c:v>
                </c:pt>
                <c:pt idx="6">
                  <c:v>0.63628769841269905</c:v>
                </c:pt>
                <c:pt idx="7">
                  <c:v>0.31115845959596</c:v>
                </c:pt>
                <c:pt idx="8">
                  <c:v>0.36496345029239802</c:v>
                </c:pt>
                <c:pt idx="9">
                  <c:v>0.15603570426487101</c:v>
                </c:pt>
                <c:pt idx="10">
                  <c:v>0.25041966735253801</c:v>
                </c:pt>
                <c:pt idx="11">
                  <c:v>0</c:v>
                </c:pt>
                <c:pt idx="12">
                  <c:v>0</c:v>
                </c:pt>
                <c:pt idx="13">
                  <c:v>0.315908249158249</c:v>
                </c:pt>
                <c:pt idx="14">
                  <c:v>0.39152608989197502</c:v>
                </c:pt>
                <c:pt idx="15">
                  <c:v>0.236058384773663</c:v>
                </c:pt>
                <c:pt idx="16">
                  <c:v>0.41625611460517098</c:v>
                </c:pt>
                <c:pt idx="17">
                  <c:v>0.210097044159544</c:v>
                </c:pt>
                <c:pt idx="18">
                  <c:v>0.51396296296296295</c:v>
                </c:pt>
                <c:pt idx="19">
                  <c:v>3.2092335390946601E-2</c:v>
                </c:pt>
                <c:pt idx="20">
                  <c:v>0.30280555555555599</c:v>
                </c:pt>
                <c:pt idx="21">
                  <c:v>0.35224674356559899</c:v>
                </c:pt>
                <c:pt idx="22">
                  <c:v>0.23067286036036</c:v>
                </c:pt>
                <c:pt idx="23">
                  <c:v>0.17612110690235699</c:v>
                </c:pt>
                <c:pt idx="24">
                  <c:v>0.23990492724867701</c:v>
                </c:pt>
                <c:pt idx="25">
                  <c:v>0.35700231481481498</c:v>
                </c:pt>
                <c:pt idx="26">
                  <c:v>0.115791666666667</c:v>
                </c:pt>
                <c:pt idx="27">
                  <c:v>0.44380508401920399</c:v>
                </c:pt>
                <c:pt idx="28">
                  <c:v>0.31880989124044701</c:v>
                </c:pt>
                <c:pt idx="29">
                  <c:v>0.19089814814814801</c:v>
                </c:pt>
                <c:pt idx="30">
                  <c:v>0.224161488791423</c:v>
                </c:pt>
              </c:numCache>
            </c:numRef>
          </c:val>
          <c:extLst>
            <c:ext xmlns:c16="http://schemas.microsoft.com/office/drawing/2014/chart" uri="{C3380CC4-5D6E-409C-BE32-E72D297353CC}">
              <c16:uniqueId val="{00000001-F492-4383-8BFB-5838E4C03240}"/>
            </c:ext>
          </c:extLst>
        </c:ser>
        <c:ser>
          <c:idx val="0"/>
          <c:order val="2"/>
          <c:tx>
            <c:strRef>
              <c:f>VTM_1!$B$8</c:f>
              <c:strCache>
                <c:ptCount val="1"/>
                <c:pt idx="0">
                  <c:v>Importo deklaracijos įforminimo, kai buvo taikytas dokumentinis tikrinimas, trukmė (VIDUTINĖ 02:00) </c:v>
                </c:pt>
              </c:strCache>
            </c:strRef>
          </c:tx>
          <c:spPr>
            <a:solidFill>
              <a:srgbClr val="FFC000"/>
            </a:solidFill>
            <a:ln w="28575" cap="rnd">
              <a:noFill/>
              <a:round/>
            </a:ln>
            <a:effectLst/>
          </c:spPr>
          <c:invertIfNegative val="0"/>
          <c:cat>
            <c:strRef>
              <c:f>VTM_1!$E$7:$AI$7</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VTM_1!$E$8:$AI$8</c:f>
              <c:numCache>
                <c:formatCode>[hh]:mm</c:formatCode>
                <c:ptCount val="31"/>
                <c:pt idx="0">
                  <c:v>2.81172839506173E-2</c:v>
                </c:pt>
                <c:pt idx="1">
                  <c:v>5.1304824561403499E-2</c:v>
                </c:pt>
                <c:pt idx="2">
                  <c:v>7.5523249898249906E-2</c:v>
                </c:pt>
                <c:pt idx="3">
                  <c:v>0.10847910806376</c:v>
                </c:pt>
                <c:pt idx="4">
                  <c:v>2.0580484330484299E-2</c:v>
                </c:pt>
                <c:pt idx="5">
                  <c:v>8.9265046296296297E-3</c:v>
                </c:pt>
                <c:pt idx="6">
                  <c:v>5.5564649470899501E-2</c:v>
                </c:pt>
                <c:pt idx="7">
                  <c:v>8.45040954415954E-2</c:v>
                </c:pt>
                <c:pt idx="8">
                  <c:v>9.3601736111111097E-2</c:v>
                </c:pt>
                <c:pt idx="9">
                  <c:v>4.8949585486649398E-2</c:v>
                </c:pt>
                <c:pt idx="10">
                  <c:v>5.9414120370370402E-2</c:v>
                </c:pt>
                <c:pt idx="11">
                  <c:v>1.01427469135802E-2</c:v>
                </c:pt>
                <c:pt idx="12">
                  <c:v>1.8760747354497401E-2</c:v>
                </c:pt>
                <c:pt idx="13">
                  <c:v>4.0413165266106402E-2</c:v>
                </c:pt>
                <c:pt idx="14">
                  <c:v>0.121741582491582</c:v>
                </c:pt>
                <c:pt idx="15">
                  <c:v>4.8756546950991402E-2</c:v>
                </c:pt>
                <c:pt idx="16">
                  <c:v>8.9379106929510094E-2</c:v>
                </c:pt>
                <c:pt idx="17">
                  <c:v>6.6491420088566802E-2</c:v>
                </c:pt>
                <c:pt idx="18">
                  <c:v>2.4480384990253401E-2</c:v>
                </c:pt>
                <c:pt idx="19">
                  <c:v>1.34805812757202E-2</c:v>
                </c:pt>
                <c:pt idx="20">
                  <c:v>6.6562017746913602E-2</c:v>
                </c:pt>
                <c:pt idx="21">
                  <c:v>0.15981068840579701</c:v>
                </c:pt>
                <c:pt idx="22">
                  <c:v>7.88243608652901E-2</c:v>
                </c:pt>
                <c:pt idx="23">
                  <c:v>9.7528692032368497E-2</c:v>
                </c:pt>
                <c:pt idx="24">
                  <c:v>0.108104014041514</c:v>
                </c:pt>
                <c:pt idx="25">
                  <c:v>5.3714634773662499E-2</c:v>
                </c:pt>
                <c:pt idx="26">
                  <c:v>8.3449074074074103E-3</c:v>
                </c:pt>
                <c:pt idx="27">
                  <c:v>0.13031305492136</c:v>
                </c:pt>
                <c:pt idx="28">
                  <c:v>0.125780518305662</c:v>
                </c:pt>
                <c:pt idx="29">
                  <c:v>0.118459623893805</c:v>
                </c:pt>
                <c:pt idx="30">
                  <c:v>6.6157905217044996E-2</c:v>
                </c:pt>
              </c:numCache>
            </c:numRef>
          </c:val>
          <c:extLst>
            <c:ext xmlns:c16="http://schemas.microsoft.com/office/drawing/2014/chart" uri="{C3380CC4-5D6E-409C-BE32-E72D297353CC}">
              <c16:uniqueId val="{00000000-F492-4383-8BFB-5838E4C03240}"/>
            </c:ext>
          </c:extLst>
        </c:ser>
        <c:ser>
          <c:idx val="2"/>
          <c:order val="3"/>
          <c:tx>
            <c:strRef>
              <c:f>VTM_1!$B$10</c:f>
              <c:strCache>
                <c:ptCount val="1"/>
                <c:pt idx="0">
                  <c:v>Importo deklaracijos įforminimo, kai muitinio įforminimo metu nebuvo taikytas muitinis tikrinimas, trukmė (VIDUTINĖ 00:07)</c:v>
                </c:pt>
              </c:strCache>
            </c:strRef>
          </c:tx>
          <c:spPr>
            <a:solidFill>
              <a:srgbClr val="9BBB59">
                <a:lumMod val="75000"/>
              </a:srgbClr>
            </a:solidFill>
            <a:ln w="28575" cap="rnd">
              <a:noFill/>
              <a:round/>
            </a:ln>
            <a:effectLst/>
          </c:spPr>
          <c:invertIfNegative val="0"/>
          <c:cat>
            <c:strRef>
              <c:f>VTM_1!$E$7:$AI$7</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VTM_1!$E$10:$AI$10</c:f>
              <c:numCache>
                <c:formatCode>[hh]:mm</c:formatCode>
                <c:ptCount val="31"/>
                <c:pt idx="0">
                  <c:v>1.2655753968254E-2</c:v>
                </c:pt>
                <c:pt idx="1">
                  <c:v>1.44049707602339E-2</c:v>
                </c:pt>
                <c:pt idx="2">
                  <c:v>2.13074883877277E-2</c:v>
                </c:pt>
                <c:pt idx="3">
                  <c:v>1.47418242710796E-2</c:v>
                </c:pt>
                <c:pt idx="4">
                  <c:v>1.27026515151515E-2</c:v>
                </c:pt>
                <c:pt idx="5">
                  <c:v>8.7773345153664296E-3</c:v>
                </c:pt>
                <c:pt idx="6">
                  <c:v>3.3142963381934003E-2</c:v>
                </c:pt>
                <c:pt idx="7">
                  <c:v>1.7956812722764601E-2</c:v>
                </c:pt>
                <c:pt idx="8">
                  <c:v>1.8977255263562299E-2</c:v>
                </c:pt>
                <c:pt idx="9">
                  <c:v>2.0314387617230999E-2</c:v>
                </c:pt>
                <c:pt idx="10">
                  <c:v>3.0032283241095501E-2</c:v>
                </c:pt>
                <c:pt idx="11">
                  <c:v>2.30107596021948E-2</c:v>
                </c:pt>
                <c:pt idx="12">
                  <c:v>8.1439137308039703E-3</c:v>
                </c:pt>
                <c:pt idx="13">
                  <c:v>3.08219834543987E-2</c:v>
                </c:pt>
                <c:pt idx="14">
                  <c:v>3.4147847752332497E-2</c:v>
                </c:pt>
                <c:pt idx="15">
                  <c:v>1.4937620853785499E-2</c:v>
                </c:pt>
                <c:pt idx="16">
                  <c:v>1.77347042027057E-2</c:v>
                </c:pt>
                <c:pt idx="17">
                  <c:v>2.2257330246913599E-2</c:v>
                </c:pt>
                <c:pt idx="18">
                  <c:v>1.2070061728395099E-2</c:v>
                </c:pt>
                <c:pt idx="19">
                  <c:v>1.1305199430199401E-2</c:v>
                </c:pt>
                <c:pt idx="20">
                  <c:v>2.77224919093851E-2</c:v>
                </c:pt>
                <c:pt idx="21">
                  <c:v>2.76369714970995E-2</c:v>
                </c:pt>
                <c:pt idx="22">
                  <c:v>2.1274503670337001E-2</c:v>
                </c:pt>
                <c:pt idx="23">
                  <c:v>2.6044973544973499E-2</c:v>
                </c:pt>
                <c:pt idx="24">
                  <c:v>3.7299352575231502E-2</c:v>
                </c:pt>
                <c:pt idx="25">
                  <c:v>1.38805700231481E-2</c:v>
                </c:pt>
                <c:pt idx="26">
                  <c:v>8.2568536673928803E-3</c:v>
                </c:pt>
                <c:pt idx="27">
                  <c:v>3.1713764426340801E-2</c:v>
                </c:pt>
                <c:pt idx="28">
                  <c:v>3.9913804473989699E-2</c:v>
                </c:pt>
                <c:pt idx="29">
                  <c:v>3.7831256808278903E-2</c:v>
                </c:pt>
                <c:pt idx="30">
                  <c:v>3.8775455398208702E-2</c:v>
                </c:pt>
              </c:numCache>
            </c:numRef>
          </c:val>
          <c:extLst>
            <c:ext xmlns:c16="http://schemas.microsoft.com/office/drawing/2014/chart" uri="{C3380CC4-5D6E-409C-BE32-E72D297353CC}">
              <c16:uniqueId val="{00000002-F492-4383-8BFB-5838E4C03240}"/>
            </c:ext>
          </c:extLst>
        </c:ser>
        <c:dLbls>
          <c:showLegendKey val="0"/>
          <c:showVal val="0"/>
          <c:showCatName val="0"/>
          <c:showSerName val="0"/>
          <c:showPercent val="0"/>
          <c:showBubbleSize val="0"/>
        </c:dLbls>
        <c:gapWidth val="30"/>
        <c:overlap val="50"/>
        <c:axId val="92469888"/>
        <c:axId val="91304704"/>
      </c:barChart>
      <c:lineChart>
        <c:grouping val="standard"/>
        <c:varyColors val="0"/>
        <c:ser>
          <c:idx val="3"/>
          <c:order val="0"/>
          <c:tx>
            <c:strRef>
              <c:f>VTM_1!$B$14</c:f>
              <c:strCache>
                <c:ptCount val="1"/>
                <c:pt idx="0">
                  <c:v>Vidutinė mėnesio importo deklaracijų įforminimo trukmė</c:v>
                </c:pt>
              </c:strCache>
            </c:strRef>
          </c:tx>
          <c:spPr>
            <a:ln w="25400">
              <a:solidFill>
                <a:sysClr val="windowText" lastClr="000000">
                  <a:lumMod val="75000"/>
                  <a:lumOff val="25000"/>
                </a:sysClr>
              </a:solidFill>
              <a:prstDash val="dash"/>
            </a:ln>
          </c:spPr>
          <c:marker>
            <c:symbol val="none"/>
          </c:marker>
          <c:dLbls>
            <c:dLbl>
              <c:idx val="29"/>
              <c:layout>
                <c:manualLayout>
                  <c:x val="3.7352941176470589E-2"/>
                  <c:y val="-3.053998653626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27D-40F8-82E6-925B64FE4B9D}"/>
                </c:ext>
              </c:extLst>
            </c:dLbl>
            <c:spPr>
              <a:noFill/>
              <a:ln>
                <a:noFill/>
              </a:ln>
              <a:effectLst/>
            </c:spPr>
            <c:txPr>
              <a:bodyPr/>
              <a:lstStyle/>
              <a:p>
                <a:pPr>
                  <a:defRPr sz="700" b="1">
                    <a:latin typeface="Times New Roman" panose="02020603050405020304" pitchFamily="18" charset="0"/>
                    <a:cs typeface="Times New Roman" panose="02020603050405020304" pitchFamily="18"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VTM_1!$E$7:$AI$7</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VTM_1!$E$14:$AI$14</c:f>
              <c:numCache>
                <c:formatCode>h:mm</c:formatCode>
                <c:ptCount val="31"/>
                <c:pt idx="0">
                  <c:v>6.5277777777777782E-2</c:v>
                </c:pt>
                <c:pt idx="1">
                  <c:v>6.5277777777777782E-2</c:v>
                </c:pt>
                <c:pt idx="2">
                  <c:v>6.5277777777777782E-2</c:v>
                </c:pt>
                <c:pt idx="3">
                  <c:v>6.5277777777777782E-2</c:v>
                </c:pt>
                <c:pt idx="4">
                  <c:v>6.5277777777777782E-2</c:v>
                </c:pt>
                <c:pt idx="5">
                  <c:v>6.5277777777777782E-2</c:v>
                </c:pt>
                <c:pt idx="6">
                  <c:v>6.5277777777777782E-2</c:v>
                </c:pt>
                <c:pt idx="7">
                  <c:v>6.5277777777777782E-2</c:v>
                </c:pt>
                <c:pt idx="8">
                  <c:v>6.5277777777777782E-2</c:v>
                </c:pt>
                <c:pt idx="9">
                  <c:v>6.5277777777777782E-2</c:v>
                </c:pt>
                <c:pt idx="10">
                  <c:v>6.5277777777777782E-2</c:v>
                </c:pt>
                <c:pt idx="11">
                  <c:v>6.5277777777777782E-2</c:v>
                </c:pt>
                <c:pt idx="12">
                  <c:v>6.5277777777777782E-2</c:v>
                </c:pt>
                <c:pt idx="13">
                  <c:v>6.5277777777777782E-2</c:v>
                </c:pt>
                <c:pt idx="14">
                  <c:v>6.5277777777777782E-2</c:v>
                </c:pt>
                <c:pt idx="15">
                  <c:v>6.5277777777777782E-2</c:v>
                </c:pt>
                <c:pt idx="16">
                  <c:v>6.5277777777777782E-2</c:v>
                </c:pt>
                <c:pt idx="17">
                  <c:v>6.5277777777777782E-2</c:v>
                </c:pt>
                <c:pt idx="18">
                  <c:v>6.5277777777777782E-2</c:v>
                </c:pt>
                <c:pt idx="19">
                  <c:v>6.5277777777777782E-2</c:v>
                </c:pt>
                <c:pt idx="20">
                  <c:v>6.5277777777777782E-2</c:v>
                </c:pt>
                <c:pt idx="21">
                  <c:v>6.5277777777777782E-2</c:v>
                </c:pt>
                <c:pt idx="22">
                  <c:v>6.5277777777777782E-2</c:v>
                </c:pt>
                <c:pt idx="23">
                  <c:v>6.5277777777777782E-2</c:v>
                </c:pt>
                <c:pt idx="24">
                  <c:v>6.5277777777777782E-2</c:v>
                </c:pt>
                <c:pt idx="25">
                  <c:v>6.5277777777777782E-2</c:v>
                </c:pt>
                <c:pt idx="26">
                  <c:v>6.5277777777777782E-2</c:v>
                </c:pt>
                <c:pt idx="27">
                  <c:v>6.5277777777777782E-2</c:v>
                </c:pt>
                <c:pt idx="28">
                  <c:v>6.5277777777777782E-2</c:v>
                </c:pt>
                <c:pt idx="29">
                  <c:v>6.5277777777777782E-2</c:v>
                </c:pt>
                <c:pt idx="30">
                  <c:v>6.5277777777777782E-2</c:v>
                </c:pt>
              </c:numCache>
            </c:numRef>
          </c:val>
          <c:smooth val="0"/>
          <c:extLst>
            <c:ext xmlns:c16="http://schemas.microsoft.com/office/drawing/2014/chart" uri="{C3380CC4-5D6E-409C-BE32-E72D297353CC}">
              <c16:uniqueId val="{00000001-027D-40F8-82E6-925B64FE4B9D}"/>
            </c:ext>
          </c:extLst>
        </c:ser>
        <c:dLbls>
          <c:showLegendKey val="0"/>
          <c:showVal val="0"/>
          <c:showCatName val="0"/>
          <c:showSerName val="0"/>
          <c:showPercent val="0"/>
          <c:showBubbleSize val="0"/>
        </c:dLbls>
        <c:hiLowLines/>
        <c:marker val="1"/>
        <c:smooth val="0"/>
        <c:axId val="92469888"/>
        <c:axId val="91304704"/>
      </c:lineChart>
      <c:catAx>
        <c:axId val="92469888"/>
        <c:scaling>
          <c:orientation val="minMax"/>
        </c:scaling>
        <c:delete val="1"/>
        <c:axPos val="b"/>
        <c:title>
          <c:tx>
            <c:rich>
              <a:bodyPr/>
              <a:lstStyle/>
              <a:p>
                <a:pPr>
                  <a:defRPr>
                    <a:latin typeface="Times New Roman" panose="02020603050405020304" pitchFamily="18" charset="0"/>
                    <a:cs typeface="Times New Roman" panose="02020603050405020304" pitchFamily="18" charset="0"/>
                  </a:defRPr>
                </a:pPr>
                <a:r>
                  <a:rPr lang="lt-LT">
                    <a:latin typeface="Times New Roman" panose="02020603050405020304" pitchFamily="18" charset="0"/>
                    <a:cs typeface="Times New Roman" panose="02020603050405020304" pitchFamily="18" charset="0"/>
                  </a:rPr>
                  <a:t>2019 m.</a:t>
                </a:r>
                <a:r>
                  <a:rPr lang="lt-LT" baseline="0">
                    <a:latin typeface="Times New Roman" panose="02020603050405020304" pitchFamily="18" charset="0"/>
                    <a:cs typeface="Times New Roman" panose="02020603050405020304" pitchFamily="18" charset="0"/>
                  </a:rPr>
                  <a:t> sausis</a:t>
                </a:r>
                <a:endParaRPr lang="lt-LT">
                  <a:latin typeface="Times New Roman" panose="02020603050405020304" pitchFamily="18" charset="0"/>
                  <a:cs typeface="Times New Roman" panose="02020603050405020304" pitchFamily="18" charset="0"/>
                </a:endParaRPr>
              </a:p>
            </c:rich>
          </c:tx>
          <c:layout>
            <c:manualLayout>
              <c:xMode val="edge"/>
              <c:yMode val="edge"/>
              <c:x val="0.44209395424836601"/>
              <c:y val="0.93019068581845132"/>
            </c:manualLayout>
          </c:layout>
          <c:overlay val="0"/>
        </c:title>
        <c:numFmt formatCode="General" sourceLinked="1"/>
        <c:majorTickMark val="none"/>
        <c:minorTickMark val="none"/>
        <c:tickLblPos val="nextTo"/>
        <c:crossAx val="91304704"/>
        <c:crosses val="autoZero"/>
        <c:auto val="1"/>
        <c:lblAlgn val="ctr"/>
        <c:lblOffset val="100"/>
        <c:noMultiLvlLbl val="1"/>
      </c:catAx>
      <c:valAx>
        <c:axId val="91304704"/>
        <c:scaling>
          <c:orientation val="minMax"/>
          <c:max val="0.66666700000000012"/>
          <c:min val="0"/>
        </c:scaling>
        <c:delete val="0"/>
        <c:axPos val="l"/>
        <c:majorGridlines>
          <c:spPr>
            <a:ln w="9525" cap="flat" cmpd="sng" algn="ctr">
              <a:noFill/>
              <a:round/>
            </a:ln>
            <a:effectLst/>
          </c:spPr>
        </c:majorGridlines>
        <c:numFmt formatCode="[hh]:mm" sourceLinked="0"/>
        <c:majorTickMark val="out"/>
        <c:minorTickMark val="none"/>
        <c:tickLblPos val="nextTo"/>
        <c:spPr>
          <a:noFill/>
          <a:ln>
            <a:solidFill>
              <a:sysClr val="windowText" lastClr="000000">
                <a:lumMod val="75000"/>
                <a:lumOff val="25000"/>
              </a:sysClr>
            </a:solid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92469888"/>
        <c:crosses val="autoZero"/>
        <c:crossBetween val="between"/>
        <c:majorUnit val="8.3333000000000018E-2"/>
      </c:valAx>
      <c:spPr>
        <a:noFill/>
        <a:ln w="25400">
          <a:noFill/>
        </a:ln>
      </c:spPr>
    </c:plotArea>
    <c:legend>
      <c:legendPos val="t"/>
      <c:layout>
        <c:manualLayout>
          <c:xMode val="edge"/>
          <c:yMode val="edge"/>
          <c:x val="0"/>
          <c:y val="0.13598795117053322"/>
          <c:w val="1"/>
          <c:h val="0.11375433978533663"/>
        </c:manualLayout>
      </c:layout>
      <c:overlay val="0"/>
      <c:txPr>
        <a:bodyPr/>
        <a:lstStyle/>
        <a:p>
          <a:pPr>
            <a:defRPr sz="6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spPr>
    <a:ln w="9525" cap="flat" cmpd="sng" algn="ctr">
      <a:noFill/>
      <a:round/>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15081699346405E-2"/>
          <c:y val="0.35144043209876541"/>
          <c:w val="0.92016715686274508"/>
          <c:h val="0.49673055555555562"/>
        </c:manualLayout>
      </c:layout>
      <c:barChart>
        <c:barDir val="col"/>
        <c:grouping val="clustered"/>
        <c:varyColors val="0"/>
        <c:ser>
          <c:idx val="1"/>
          <c:order val="1"/>
          <c:tx>
            <c:strRef>
              <c:f>VTM_1!$B$12</c:f>
              <c:strCache>
                <c:ptCount val="1"/>
                <c:pt idx="0">
                  <c:v>Eksporto deklaracijos įforminimo, kai buvo taikytas prekių tikrinimas, trukmė (VIDUTINĖ 03:06)</c:v>
                </c:pt>
              </c:strCache>
            </c:strRef>
          </c:tx>
          <c:spPr>
            <a:solidFill>
              <a:srgbClr val="C0504D"/>
            </a:solidFill>
            <a:ln w="28575" cap="rnd">
              <a:noFill/>
              <a:round/>
            </a:ln>
            <a:effectLst/>
          </c:spPr>
          <c:invertIfNegative val="0"/>
          <c:cat>
            <c:strRef>
              <c:f>VTM_1!$E$7:$AI$7</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VTM_1!$E$12:$AI$12</c:f>
              <c:numCache>
                <c:formatCode>[hh]:mm</c:formatCode>
                <c:ptCount val="31"/>
                <c:pt idx="0">
                  <c:v>0</c:v>
                </c:pt>
                <c:pt idx="1">
                  <c:v>1.8090277777777799E-2</c:v>
                </c:pt>
                <c:pt idx="2">
                  <c:v>5.2939814814814801E-2</c:v>
                </c:pt>
                <c:pt idx="3">
                  <c:v>0.14073302469135801</c:v>
                </c:pt>
                <c:pt idx="4">
                  <c:v>2.0844907407407399E-2</c:v>
                </c:pt>
                <c:pt idx="5">
                  <c:v>3.0659722222222199E-2</c:v>
                </c:pt>
                <c:pt idx="6">
                  <c:v>2.0675154320987699E-2</c:v>
                </c:pt>
                <c:pt idx="7">
                  <c:v>0.108778935185185</c:v>
                </c:pt>
                <c:pt idx="8">
                  <c:v>4.41550925925926E-2</c:v>
                </c:pt>
                <c:pt idx="9">
                  <c:v>8.3773148148148194E-2</c:v>
                </c:pt>
                <c:pt idx="10">
                  <c:v>5.2656250000000002E-2</c:v>
                </c:pt>
                <c:pt idx="11">
                  <c:v>1.4409722222222201E-2</c:v>
                </c:pt>
                <c:pt idx="12">
                  <c:v>0</c:v>
                </c:pt>
                <c:pt idx="13">
                  <c:v>9.6469907407407393E-2</c:v>
                </c:pt>
                <c:pt idx="14">
                  <c:v>0.28903935185185198</c:v>
                </c:pt>
                <c:pt idx="15">
                  <c:v>0.15758101851851899</c:v>
                </c:pt>
                <c:pt idx="16">
                  <c:v>0.580509259259259</c:v>
                </c:pt>
                <c:pt idx="17">
                  <c:v>5.7948495370370397E-2</c:v>
                </c:pt>
                <c:pt idx="18">
                  <c:v>2.2019675925925901E-2</c:v>
                </c:pt>
                <c:pt idx="19">
                  <c:v>0</c:v>
                </c:pt>
                <c:pt idx="20">
                  <c:v>0.123333333333333</c:v>
                </c:pt>
                <c:pt idx="21">
                  <c:v>3.9184027777777797E-2</c:v>
                </c:pt>
                <c:pt idx="22">
                  <c:v>0.207229456018519</c:v>
                </c:pt>
                <c:pt idx="23">
                  <c:v>6.0624999999999998E-2</c:v>
                </c:pt>
                <c:pt idx="24">
                  <c:v>6.8099279835390894E-2</c:v>
                </c:pt>
                <c:pt idx="25">
                  <c:v>0.219959490740741</c:v>
                </c:pt>
                <c:pt idx="26">
                  <c:v>0</c:v>
                </c:pt>
                <c:pt idx="27">
                  <c:v>6.71489197530864E-2</c:v>
                </c:pt>
                <c:pt idx="28">
                  <c:v>5.5679976851851901E-2</c:v>
                </c:pt>
                <c:pt idx="29">
                  <c:v>0.28137345679012299</c:v>
                </c:pt>
                <c:pt idx="30">
                  <c:v>8.3844907407407396E-2</c:v>
                </c:pt>
              </c:numCache>
            </c:numRef>
          </c:val>
          <c:extLst>
            <c:ext xmlns:c16="http://schemas.microsoft.com/office/drawing/2014/chart" uri="{C3380CC4-5D6E-409C-BE32-E72D297353CC}">
              <c16:uniqueId val="{00000001-F492-4383-8BFB-5838E4C03240}"/>
            </c:ext>
          </c:extLst>
        </c:ser>
        <c:ser>
          <c:idx val="0"/>
          <c:order val="2"/>
          <c:tx>
            <c:strRef>
              <c:f>VTM_1!$B$11</c:f>
              <c:strCache>
                <c:ptCount val="1"/>
                <c:pt idx="0">
                  <c:v>Eksporto deklaracijos įforminimo, kai buvo taikytas dokumentinis tikrinimas, trukmė (VIDUTINĖ 01:45)</c:v>
                </c:pt>
              </c:strCache>
            </c:strRef>
          </c:tx>
          <c:spPr>
            <a:solidFill>
              <a:srgbClr val="FFC000"/>
            </a:solidFill>
            <a:ln w="28575" cap="rnd">
              <a:noFill/>
              <a:round/>
            </a:ln>
            <a:effectLst/>
          </c:spPr>
          <c:invertIfNegative val="0"/>
          <c:cat>
            <c:strRef>
              <c:f>VTM_1!$E$7:$AI$7</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VTM_1!$E$11:$AI$11</c:f>
              <c:numCache>
                <c:formatCode>[hh]:mm</c:formatCode>
                <c:ptCount val="31"/>
                <c:pt idx="0">
                  <c:v>0</c:v>
                </c:pt>
                <c:pt idx="1">
                  <c:v>0.271666666666667</c:v>
                </c:pt>
                <c:pt idx="2">
                  <c:v>7.5787037037037E-2</c:v>
                </c:pt>
                <c:pt idx="3">
                  <c:v>0.12416666666666699</c:v>
                </c:pt>
                <c:pt idx="4">
                  <c:v>0</c:v>
                </c:pt>
                <c:pt idx="5">
                  <c:v>0</c:v>
                </c:pt>
                <c:pt idx="6">
                  <c:v>6.4884259259259294E-2</c:v>
                </c:pt>
                <c:pt idx="7">
                  <c:v>9.1921296296296306E-2</c:v>
                </c:pt>
                <c:pt idx="8">
                  <c:v>3.08680555555556E-2</c:v>
                </c:pt>
                <c:pt idx="9">
                  <c:v>0</c:v>
                </c:pt>
                <c:pt idx="10">
                  <c:v>5.1061921296296303E-2</c:v>
                </c:pt>
                <c:pt idx="11">
                  <c:v>0</c:v>
                </c:pt>
                <c:pt idx="12">
                  <c:v>0</c:v>
                </c:pt>
                <c:pt idx="13">
                  <c:v>3.5868055555555597E-2</c:v>
                </c:pt>
                <c:pt idx="14">
                  <c:v>0</c:v>
                </c:pt>
                <c:pt idx="15">
                  <c:v>7.9209104938271602E-2</c:v>
                </c:pt>
                <c:pt idx="16">
                  <c:v>5.20543981481481E-2</c:v>
                </c:pt>
                <c:pt idx="17">
                  <c:v>2.6547067901234601E-2</c:v>
                </c:pt>
                <c:pt idx="18">
                  <c:v>0</c:v>
                </c:pt>
                <c:pt idx="19">
                  <c:v>0</c:v>
                </c:pt>
                <c:pt idx="20">
                  <c:v>1.5740740740740701E-2</c:v>
                </c:pt>
                <c:pt idx="21">
                  <c:v>5.0407021604938297E-2</c:v>
                </c:pt>
                <c:pt idx="22">
                  <c:v>8.73634259259259E-2</c:v>
                </c:pt>
                <c:pt idx="23">
                  <c:v>0</c:v>
                </c:pt>
                <c:pt idx="24">
                  <c:v>7.2566137566137598E-2</c:v>
                </c:pt>
                <c:pt idx="25">
                  <c:v>0</c:v>
                </c:pt>
                <c:pt idx="26">
                  <c:v>0</c:v>
                </c:pt>
                <c:pt idx="27">
                  <c:v>0</c:v>
                </c:pt>
                <c:pt idx="28">
                  <c:v>2.6354166666666699E-2</c:v>
                </c:pt>
                <c:pt idx="29">
                  <c:v>8.7199074074074095E-2</c:v>
                </c:pt>
                <c:pt idx="30">
                  <c:v>4.5879629629629597E-2</c:v>
                </c:pt>
              </c:numCache>
            </c:numRef>
          </c:val>
          <c:extLst>
            <c:ext xmlns:c16="http://schemas.microsoft.com/office/drawing/2014/chart" uri="{C3380CC4-5D6E-409C-BE32-E72D297353CC}">
              <c16:uniqueId val="{00000000-F492-4383-8BFB-5838E4C03240}"/>
            </c:ext>
          </c:extLst>
        </c:ser>
        <c:ser>
          <c:idx val="2"/>
          <c:order val="3"/>
          <c:tx>
            <c:strRef>
              <c:f>VTM_1!$B$13</c:f>
              <c:strCache>
                <c:ptCount val="1"/>
                <c:pt idx="0">
                  <c:v>Eksporto deklaracijos įforminimo, kai muitinio įforminimo metu nebuvo taikytas muitinis tikrinimas, trukmė (VIDUTINĖ 00:08)</c:v>
                </c:pt>
              </c:strCache>
            </c:strRef>
          </c:tx>
          <c:spPr>
            <a:solidFill>
              <a:srgbClr val="9BBB59">
                <a:lumMod val="75000"/>
              </a:srgbClr>
            </a:solidFill>
            <a:ln w="28575" cap="rnd">
              <a:noFill/>
              <a:round/>
            </a:ln>
            <a:effectLst/>
          </c:spPr>
          <c:invertIfNegative val="0"/>
          <c:cat>
            <c:strRef>
              <c:f>VTM_1!$E$7:$AI$7</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VTM_1!$E$13:$AI$13</c:f>
              <c:numCache>
                <c:formatCode>[hh]:mm</c:formatCode>
                <c:ptCount val="31"/>
                <c:pt idx="0">
                  <c:v>4.7708333333333301E-3</c:v>
                </c:pt>
                <c:pt idx="1">
                  <c:v>4.9008815996847898E-3</c:v>
                </c:pt>
                <c:pt idx="2">
                  <c:v>4.7655748233782899E-3</c:v>
                </c:pt>
                <c:pt idx="3">
                  <c:v>4.7128007387441297E-3</c:v>
                </c:pt>
                <c:pt idx="4">
                  <c:v>4.73958333333333E-3</c:v>
                </c:pt>
                <c:pt idx="5">
                  <c:v>4.81846978557505E-3</c:v>
                </c:pt>
                <c:pt idx="6">
                  <c:v>4.9586125522409598E-3</c:v>
                </c:pt>
                <c:pt idx="7">
                  <c:v>4.8722533167495797E-3</c:v>
                </c:pt>
                <c:pt idx="8">
                  <c:v>4.9740941302313102E-3</c:v>
                </c:pt>
                <c:pt idx="9">
                  <c:v>4.7716269841269797E-3</c:v>
                </c:pt>
                <c:pt idx="10">
                  <c:v>4.9021056413108997E-3</c:v>
                </c:pt>
                <c:pt idx="11">
                  <c:v>4.6508487654320996E-3</c:v>
                </c:pt>
                <c:pt idx="12">
                  <c:v>4.63570127504554E-3</c:v>
                </c:pt>
                <c:pt idx="13">
                  <c:v>5.3548270893371804E-3</c:v>
                </c:pt>
                <c:pt idx="14">
                  <c:v>5.6132334828890703E-3</c:v>
                </c:pt>
                <c:pt idx="15">
                  <c:v>4.8238740283493399E-3</c:v>
                </c:pt>
                <c:pt idx="16">
                  <c:v>5.4015272456364397E-3</c:v>
                </c:pt>
                <c:pt idx="17">
                  <c:v>5.1738045496750196E-3</c:v>
                </c:pt>
                <c:pt idx="18">
                  <c:v>4.6795428240740703E-3</c:v>
                </c:pt>
                <c:pt idx="19">
                  <c:v>4.7639767932489401E-3</c:v>
                </c:pt>
                <c:pt idx="20">
                  <c:v>4.9995141746685002E-3</c:v>
                </c:pt>
                <c:pt idx="21">
                  <c:v>5.9181948061342599E-3</c:v>
                </c:pt>
                <c:pt idx="22">
                  <c:v>5.0096854176352101E-3</c:v>
                </c:pt>
                <c:pt idx="23">
                  <c:v>5.1426123313235697E-3</c:v>
                </c:pt>
                <c:pt idx="24">
                  <c:v>5.1454663981013102E-3</c:v>
                </c:pt>
                <c:pt idx="25">
                  <c:v>4.8301334422657998E-3</c:v>
                </c:pt>
                <c:pt idx="26">
                  <c:v>5.2410993740219097E-3</c:v>
                </c:pt>
                <c:pt idx="27">
                  <c:v>5.4962322695035499E-3</c:v>
                </c:pt>
                <c:pt idx="28">
                  <c:v>5.1789332067109801E-3</c:v>
                </c:pt>
                <c:pt idx="29">
                  <c:v>5.3470175725824102E-3</c:v>
                </c:pt>
                <c:pt idx="30">
                  <c:v>5.8185475026634103E-3</c:v>
                </c:pt>
              </c:numCache>
            </c:numRef>
          </c:val>
          <c:extLst>
            <c:ext xmlns:c16="http://schemas.microsoft.com/office/drawing/2014/chart" uri="{C3380CC4-5D6E-409C-BE32-E72D297353CC}">
              <c16:uniqueId val="{00000002-F492-4383-8BFB-5838E4C03240}"/>
            </c:ext>
          </c:extLst>
        </c:ser>
        <c:dLbls>
          <c:showLegendKey val="0"/>
          <c:showVal val="0"/>
          <c:showCatName val="0"/>
          <c:showSerName val="0"/>
          <c:showPercent val="0"/>
          <c:showBubbleSize val="0"/>
        </c:dLbls>
        <c:gapWidth val="30"/>
        <c:overlap val="50"/>
        <c:axId val="91346816"/>
        <c:axId val="90902528"/>
      </c:barChart>
      <c:lineChart>
        <c:grouping val="standard"/>
        <c:varyColors val="0"/>
        <c:ser>
          <c:idx val="3"/>
          <c:order val="0"/>
          <c:tx>
            <c:strRef>
              <c:f>VTM_1!$B$15</c:f>
              <c:strCache>
                <c:ptCount val="1"/>
                <c:pt idx="0">
                  <c:v>Vidutinė mėnesio eksporto deklaracijų įforminimo trukmė</c:v>
                </c:pt>
              </c:strCache>
            </c:strRef>
          </c:tx>
          <c:spPr>
            <a:ln w="25400">
              <a:solidFill>
                <a:sysClr val="windowText" lastClr="000000">
                  <a:lumMod val="75000"/>
                  <a:lumOff val="25000"/>
                </a:sysClr>
              </a:solidFill>
              <a:prstDash val="dash"/>
            </a:ln>
          </c:spPr>
          <c:marker>
            <c:symbol val="none"/>
          </c:marker>
          <c:dLbls>
            <c:dLbl>
              <c:idx val="29"/>
              <c:layout>
                <c:manualLayout>
                  <c:x val="5.5652777777777775E-3"/>
                  <c:y val="-3.1989107416366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40-414E-907F-652E4406AA71}"/>
                </c:ext>
              </c:extLst>
            </c:dLbl>
            <c:spPr>
              <a:noFill/>
              <a:ln>
                <a:noFill/>
              </a:ln>
              <a:effectLst/>
            </c:spPr>
            <c:txPr>
              <a:bodyPr/>
              <a:lstStyle/>
              <a:p>
                <a:pPr>
                  <a:defRPr sz="700" b="1">
                    <a:latin typeface="Times New Roman" panose="02020603050405020304" pitchFamily="18" charset="0"/>
                    <a:cs typeface="Times New Roman" panose="02020603050405020304" pitchFamily="18"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VTM_1!$E$7:$AI$7</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VTM_1!$E$15:$AI$15</c:f>
              <c:numCache>
                <c:formatCode>h:mm</c:formatCode>
                <c:ptCount val="31"/>
                <c:pt idx="0">
                  <c:v>6.2499999999999995E-3</c:v>
                </c:pt>
                <c:pt idx="1">
                  <c:v>6.2499999999999995E-3</c:v>
                </c:pt>
                <c:pt idx="2">
                  <c:v>6.2499999999999995E-3</c:v>
                </c:pt>
                <c:pt idx="3">
                  <c:v>6.2499999999999995E-3</c:v>
                </c:pt>
                <c:pt idx="4">
                  <c:v>6.2499999999999995E-3</c:v>
                </c:pt>
                <c:pt idx="5">
                  <c:v>6.2499999999999995E-3</c:v>
                </c:pt>
                <c:pt idx="6">
                  <c:v>6.2499999999999995E-3</c:v>
                </c:pt>
                <c:pt idx="7">
                  <c:v>6.2499999999999995E-3</c:v>
                </c:pt>
                <c:pt idx="8">
                  <c:v>6.2499999999999995E-3</c:v>
                </c:pt>
                <c:pt idx="9">
                  <c:v>6.2499999999999995E-3</c:v>
                </c:pt>
                <c:pt idx="10">
                  <c:v>6.2499999999999995E-3</c:v>
                </c:pt>
                <c:pt idx="11">
                  <c:v>6.2499999999999995E-3</c:v>
                </c:pt>
                <c:pt idx="12">
                  <c:v>6.2499999999999995E-3</c:v>
                </c:pt>
                <c:pt idx="13">
                  <c:v>6.2499999999999995E-3</c:v>
                </c:pt>
                <c:pt idx="14">
                  <c:v>6.2499999999999995E-3</c:v>
                </c:pt>
                <c:pt idx="15">
                  <c:v>6.2499999999999995E-3</c:v>
                </c:pt>
                <c:pt idx="16">
                  <c:v>6.2499999999999995E-3</c:v>
                </c:pt>
                <c:pt idx="17">
                  <c:v>6.2499999999999995E-3</c:v>
                </c:pt>
                <c:pt idx="18">
                  <c:v>6.2499999999999995E-3</c:v>
                </c:pt>
                <c:pt idx="19">
                  <c:v>6.2499999999999995E-3</c:v>
                </c:pt>
                <c:pt idx="20">
                  <c:v>6.2499999999999995E-3</c:v>
                </c:pt>
                <c:pt idx="21">
                  <c:v>6.2499999999999995E-3</c:v>
                </c:pt>
                <c:pt idx="22">
                  <c:v>6.2499999999999995E-3</c:v>
                </c:pt>
                <c:pt idx="23">
                  <c:v>6.2499999999999995E-3</c:v>
                </c:pt>
                <c:pt idx="24">
                  <c:v>6.2499999999999995E-3</c:v>
                </c:pt>
                <c:pt idx="25">
                  <c:v>6.2499999999999995E-3</c:v>
                </c:pt>
                <c:pt idx="26">
                  <c:v>6.2499999999999995E-3</c:v>
                </c:pt>
                <c:pt idx="27">
                  <c:v>6.2499999999999995E-3</c:v>
                </c:pt>
                <c:pt idx="28">
                  <c:v>6.2499999999999995E-3</c:v>
                </c:pt>
                <c:pt idx="29">
                  <c:v>6.2499999999999995E-3</c:v>
                </c:pt>
                <c:pt idx="30">
                  <c:v>6.2499999999999995E-3</c:v>
                </c:pt>
              </c:numCache>
            </c:numRef>
          </c:val>
          <c:smooth val="0"/>
          <c:extLst>
            <c:ext xmlns:c16="http://schemas.microsoft.com/office/drawing/2014/chart" uri="{C3380CC4-5D6E-409C-BE32-E72D297353CC}">
              <c16:uniqueId val="{00000001-E740-414E-907F-652E4406AA71}"/>
            </c:ext>
          </c:extLst>
        </c:ser>
        <c:dLbls>
          <c:showLegendKey val="0"/>
          <c:showVal val="0"/>
          <c:showCatName val="0"/>
          <c:showSerName val="0"/>
          <c:showPercent val="0"/>
          <c:showBubbleSize val="0"/>
        </c:dLbls>
        <c:hiLowLines/>
        <c:marker val="1"/>
        <c:smooth val="0"/>
        <c:axId val="91346816"/>
        <c:axId val="90902528"/>
      </c:lineChart>
      <c:catAx>
        <c:axId val="91346816"/>
        <c:scaling>
          <c:orientation val="minMax"/>
        </c:scaling>
        <c:delete val="0"/>
        <c:axPos val="b"/>
        <c:title>
          <c:tx>
            <c:rich>
              <a:bodyPr/>
              <a:lstStyle/>
              <a:p>
                <a:pPr>
                  <a:defRPr sz="1000">
                    <a:latin typeface="Times New Roman" panose="02020603050405020304" pitchFamily="18" charset="0"/>
                    <a:cs typeface="Times New Roman" panose="02020603050405020304" pitchFamily="18" charset="0"/>
                  </a:defRPr>
                </a:pPr>
                <a:r>
                  <a:rPr lang="lt-LT" sz="1000">
                    <a:latin typeface="Times New Roman" panose="02020603050405020304" pitchFamily="18" charset="0"/>
                    <a:cs typeface="Times New Roman" panose="02020603050405020304" pitchFamily="18" charset="0"/>
                  </a:rPr>
                  <a:t>2019 m. sausis</a:t>
                </a:r>
              </a:p>
            </c:rich>
          </c:tx>
          <c:layout>
            <c:manualLayout>
              <c:xMode val="edge"/>
              <c:yMode val="edge"/>
              <c:x val="0.45203415032679739"/>
              <c:y val="0.92427314814814809"/>
            </c:manualLayout>
          </c:layout>
          <c:overlay val="0"/>
        </c:title>
        <c:numFmt formatCode="General" sourceLinked="1"/>
        <c:majorTickMark val="none"/>
        <c:minorTickMark val="none"/>
        <c:tickLblPos val="nextTo"/>
        <c:spPr>
          <a:noFill/>
          <a:ln w="9525" cap="flat" cmpd="sng" algn="ctr">
            <a:solidFill>
              <a:sysClr val="windowText" lastClr="000000">
                <a:lumMod val="50000"/>
                <a:lumOff val="50000"/>
              </a:sysClr>
            </a:solidFill>
            <a:round/>
          </a:ln>
          <a:effectLst/>
        </c:spPr>
        <c:txPr>
          <a:bodyPr rot="-60000000" spcFirstLastPara="1" vertOverflow="ellipsis" vert="horz" wrap="square" anchor="ctr" anchorCtr="1"/>
          <a:lstStyle/>
          <a:p>
            <a:pPr>
              <a:defRPr sz="7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90902528"/>
        <c:crosses val="autoZero"/>
        <c:auto val="1"/>
        <c:lblAlgn val="ctr"/>
        <c:lblOffset val="100"/>
        <c:noMultiLvlLbl val="1"/>
      </c:catAx>
      <c:valAx>
        <c:axId val="90902528"/>
        <c:scaling>
          <c:orientation val="minMax"/>
          <c:max val="0.29200000000000004"/>
          <c:min val="0"/>
        </c:scaling>
        <c:delete val="0"/>
        <c:axPos val="l"/>
        <c:majorGridlines>
          <c:spPr>
            <a:ln w="9525" cap="flat" cmpd="sng" algn="ctr">
              <a:noFill/>
              <a:round/>
            </a:ln>
            <a:effectLst/>
          </c:spPr>
        </c:majorGridlines>
        <c:numFmt formatCode="[hh]:mm" sourceLinked="0"/>
        <c:majorTickMark val="out"/>
        <c:minorTickMark val="none"/>
        <c:tickLblPos val="nextTo"/>
        <c:spPr>
          <a:noFill/>
          <a:ln>
            <a:solidFill>
              <a:sysClr val="windowText" lastClr="000000">
                <a:lumMod val="75000"/>
                <a:lumOff val="25000"/>
              </a:sysClr>
            </a:solid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91346816"/>
        <c:crosses val="autoZero"/>
        <c:crossBetween val="between"/>
        <c:majorUnit val="4.166700000000001E-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a:pPr>
            <a:r>
              <a:rPr lang="en-US" sz="1100" b="1" i="0" baseline="0">
                <a:effectLst/>
                <a:latin typeface="Times New Roman" panose="02020603050405020304" pitchFamily="18" charset="0"/>
                <a:cs typeface="Times New Roman" panose="02020603050405020304" pitchFamily="18" charset="0"/>
              </a:rPr>
              <a:t>Eksporto</a:t>
            </a:r>
            <a:r>
              <a:rPr lang="lt-LT" sz="1100" b="1" i="0" baseline="0">
                <a:effectLst/>
                <a:latin typeface="Times New Roman" panose="02020603050405020304" pitchFamily="18" charset="0"/>
                <a:cs typeface="Times New Roman" panose="02020603050405020304" pitchFamily="18" charset="0"/>
              </a:rPr>
              <a:t> deklaracijų</a:t>
            </a:r>
            <a:r>
              <a:rPr lang="en-US" sz="1100" b="1" i="0" baseline="0">
                <a:effectLst/>
                <a:latin typeface="Times New Roman" panose="02020603050405020304" pitchFamily="18" charset="0"/>
                <a:cs typeface="Times New Roman" panose="02020603050405020304" pitchFamily="18" charset="0"/>
              </a:rPr>
              <a:t> </a:t>
            </a:r>
            <a:r>
              <a:rPr lang="lt-LT" sz="1100" b="1" i="0" baseline="0">
                <a:effectLst/>
                <a:latin typeface="Times New Roman" panose="02020603050405020304" pitchFamily="18" charset="0"/>
                <a:cs typeface="Times New Roman" panose="02020603050405020304" pitchFamily="18" charset="0"/>
              </a:rPr>
              <a:t> </a:t>
            </a:r>
            <a:r>
              <a:rPr lang="lt-LT" sz="1100" b="1" i="0" u="none" strike="noStrike" baseline="0">
                <a:effectLst/>
                <a:latin typeface="Times New Roman" panose="02020603050405020304" pitchFamily="18" charset="0"/>
                <a:cs typeface="Times New Roman" panose="02020603050405020304" pitchFamily="18" charset="0"/>
              </a:rPr>
              <a:t>vidutinė įforminimo trukmė </a:t>
            </a:r>
            <a:r>
              <a:rPr lang="lt-LT" sz="1100" b="1" i="0" baseline="0">
                <a:effectLst/>
                <a:latin typeface="Times New Roman" panose="02020603050405020304" pitchFamily="18" charset="0"/>
                <a:cs typeface="Times New Roman" panose="02020603050405020304" pitchFamily="18" charset="0"/>
              </a:rPr>
              <a:t>Vilniaus krovinių poste „Centras“ (LTVC0100),</a:t>
            </a:r>
            <a:r>
              <a:rPr lang="en-US" sz="1100" b="1" i="0" baseline="0">
                <a:effectLst/>
                <a:latin typeface="Times New Roman" panose="02020603050405020304" pitchFamily="18" charset="0"/>
                <a:cs typeface="Times New Roman" panose="02020603050405020304" pitchFamily="18" charset="0"/>
              </a:rPr>
              <a:t> hh:mm</a:t>
            </a:r>
            <a:r>
              <a:rPr lang="lt-LT" sz="1100" b="1" i="0" baseline="0">
                <a:effectLst/>
                <a:latin typeface="Times New Roman" panose="02020603050405020304" pitchFamily="18" charset="0"/>
                <a:cs typeface="Times New Roman" panose="02020603050405020304" pitchFamily="18" charset="0"/>
              </a:rPr>
              <a:t> </a:t>
            </a:r>
            <a:endParaRPr lang="lt-LT" sz="1100">
              <a:effectLst/>
              <a:latin typeface="Times New Roman" panose="02020603050405020304" pitchFamily="18" charset="0"/>
              <a:cs typeface="Times New Roman" panose="02020603050405020304" pitchFamily="18" charset="0"/>
            </a:endParaRPr>
          </a:p>
        </c:rich>
      </c:tx>
      <c:layout>
        <c:manualLayout>
          <c:xMode val="edge"/>
          <c:yMode val="edge"/>
          <c:x val="0.15503281249999998"/>
          <c:y val="0"/>
        </c:manualLayout>
      </c:layout>
      <c:overlay val="0"/>
    </c:title>
    <c:autoTitleDeleted val="0"/>
    <c:plotArea>
      <c:layout>
        <c:manualLayout>
          <c:layoutTarget val="inner"/>
          <c:xMode val="edge"/>
          <c:yMode val="edge"/>
          <c:x val="6.015081699346405E-2"/>
          <c:y val="0.71549630040588619"/>
          <c:w val="0.91601678098638128"/>
          <c:h val="0.19729691722964837"/>
        </c:manualLayout>
      </c:layout>
      <c:barChart>
        <c:barDir val="col"/>
        <c:grouping val="clustered"/>
        <c:varyColors val="0"/>
        <c:ser>
          <c:idx val="1"/>
          <c:order val="1"/>
          <c:tx>
            <c:strRef>
              <c:f>VTM_1!$B$12</c:f>
              <c:strCache>
                <c:ptCount val="1"/>
                <c:pt idx="0">
                  <c:v>Eksporto deklaracijos įforminimo, kai buvo taikytas prekių tikrinimas, trukmė (VIDUTINĖ 03:06)</c:v>
                </c:pt>
              </c:strCache>
            </c:strRef>
          </c:tx>
          <c:spPr>
            <a:solidFill>
              <a:srgbClr val="C0504D"/>
            </a:solidFill>
            <a:ln w="28575" cap="rnd">
              <a:noFill/>
              <a:round/>
            </a:ln>
            <a:effectLst/>
          </c:spPr>
          <c:invertIfNegative val="0"/>
          <c:cat>
            <c:strRef>
              <c:f>VTM_1!$E$7:$AI$7</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VTM_1!$E$12:$AI$12</c:f>
              <c:numCache>
                <c:formatCode>[hh]:mm</c:formatCode>
                <c:ptCount val="31"/>
                <c:pt idx="0">
                  <c:v>0</c:v>
                </c:pt>
                <c:pt idx="1">
                  <c:v>1.8090277777777799E-2</c:v>
                </c:pt>
                <c:pt idx="2">
                  <c:v>5.2939814814814801E-2</c:v>
                </c:pt>
                <c:pt idx="3">
                  <c:v>0.14073302469135801</c:v>
                </c:pt>
                <c:pt idx="4">
                  <c:v>2.0844907407407399E-2</c:v>
                </c:pt>
                <c:pt idx="5">
                  <c:v>3.0659722222222199E-2</c:v>
                </c:pt>
                <c:pt idx="6">
                  <c:v>2.0675154320987699E-2</c:v>
                </c:pt>
                <c:pt idx="7">
                  <c:v>0.108778935185185</c:v>
                </c:pt>
                <c:pt idx="8">
                  <c:v>4.41550925925926E-2</c:v>
                </c:pt>
                <c:pt idx="9">
                  <c:v>8.3773148148148194E-2</c:v>
                </c:pt>
                <c:pt idx="10">
                  <c:v>5.2656250000000002E-2</c:v>
                </c:pt>
                <c:pt idx="11">
                  <c:v>1.4409722222222201E-2</c:v>
                </c:pt>
                <c:pt idx="12">
                  <c:v>0</c:v>
                </c:pt>
                <c:pt idx="13">
                  <c:v>9.6469907407407393E-2</c:v>
                </c:pt>
                <c:pt idx="14">
                  <c:v>0.28903935185185198</c:v>
                </c:pt>
                <c:pt idx="15">
                  <c:v>0.15758101851851899</c:v>
                </c:pt>
                <c:pt idx="16">
                  <c:v>0.580509259259259</c:v>
                </c:pt>
                <c:pt idx="17">
                  <c:v>5.7948495370370397E-2</c:v>
                </c:pt>
                <c:pt idx="18">
                  <c:v>2.2019675925925901E-2</c:v>
                </c:pt>
                <c:pt idx="19">
                  <c:v>0</c:v>
                </c:pt>
                <c:pt idx="20">
                  <c:v>0.123333333333333</c:v>
                </c:pt>
                <c:pt idx="21">
                  <c:v>3.9184027777777797E-2</c:v>
                </c:pt>
                <c:pt idx="22">
                  <c:v>0.207229456018519</c:v>
                </c:pt>
                <c:pt idx="23">
                  <c:v>6.0624999999999998E-2</c:v>
                </c:pt>
                <c:pt idx="24">
                  <c:v>6.8099279835390894E-2</c:v>
                </c:pt>
                <c:pt idx="25">
                  <c:v>0.219959490740741</c:v>
                </c:pt>
                <c:pt idx="26">
                  <c:v>0</c:v>
                </c:pt>
                <c:pt idx="27">
                  <c:v>6.71489197530864E-2</c:v>
                </c:pt>
                <c:pt idx="28">
                  <c:v>5.5679976851851901E-2</c:v>
                </c:pt>
                <c:pt idx="29">
                  <c:v>0.28137345679012299</c:v>
                </c:pt>
                <c:pt idx="30">
                  <c:v>8.3844907407407396E-2</c:v>
                </c:pt>
              </c:numCache>
            </c:numRef>
          </c:val>
          <c:extLst>
            <c:ext xmlns:c16="http://schemas.microsoft.com/office/drawing/2014/chart" uri="{C3380CC4-5D6E-409C-BE32-E72D297353CC}">
              <c16:uniqueId val="{00000001-F492-4383-8BFB-5838E4C03240}"/>
            </c:ext>
          </c:extLst>
        </c:ser>
        <c:ser>
          <c:idx val="0"/>
          <c:order val="2"/>
          <c:tx>
            <c:strRef>
              <c:f>VTM_1!$B$11</c:f>
              <c:strCache>
                <c:ptCount val="1"/>
                <c:pt idx="0">
                  <c:v>Eksporto deklaracijos įforminimo, kai buvo taikytas dokumentinis tikrinimas, trukmė (VIDUTINĖ 01:45)</c:v>
                </c:pt>
              </c:strCache>
            </c:strRef>
          </c:tx>
          <c:spPr>
            <a:solidFill>
              <a:srgbClr val="FFC000"/>
            </a:solidFill>
            <a:ln w="28575" cap="rnd">
              <a:noFill/>
              <a:round/>
            </a:ln>
            <a:effectLst/>
          </c:spPr>
          <c:invertIfNegative val="0"/>
          <c:cat>
            <c:strRef>
              <c:f>VTM_1!$E$7:$AI$7</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VTM_1!$E$11:$AI$11</c:f>
              <c:numCache>
                <c:formatCode>[hh]:mm</c:formatCode>
                <c:ptCount val="31"/>
                <c:pt idx="0">
                  <c:v>0</c:v>
                </c:pt>
                <c:pt idx="1">
                  <c:v>0.271666666666667</c:v>
                </c:pt>
                <c:pt idx="2">
                  <c:v>7.5787037037037E-2</c:v>
                </c:pt>
                <c:pt idx="3">
                  <c:v>0.12416666666666699</c:v>
                </c:pt>
                <c:pt idx="4">
                  <c:v>0</c:v>
                </c:pt>
                <c:pt idx="5">
                  <c:v>0</c:v>
                </c:pt>
                <c:pt idx="6">
                  <c:v>6.4884259259259294E-2</c:v>
                </c:pt>
                <c:pt idx="7">
                  <c:v>9.1921296296296306E-2</c:v>
                </c:pt>
                <c:pt idx="8">
                  <c:v>3.08680555555556E-2</c:v>
                </c:pt>
                <c:pt idx="9">
                  <c:v>0</c:v>
                </c:pt>
                <c:pt idx="10">
                  <c:v>5.1061921296296303E-2</c:v>
                </c:pt>
                <c:pt idx="11">
                  <c:v>0</c:v>
                </c:pt>
                <c:pt idx="12">
                  <c:v>0</c:v>
                </c:pt>
                <c:pt idx="13">
                  <c:v>3.5868055555555597E-2</c:v>
                </c:pt>
                <c:pt idx="14">
                  <c:v>0</c:v>
                </c:pt>
                <c:pt idx="15">
                  <c:v>7.9209104938271602E-2</c:v>
                </c:pt>
                <c:pt idx="16">
                  <c:v>5.20543981481481E-2</c:v>
                </c:pt>
                <c:pt idx="17">
                  <c:v>2.6547067901234601E-2</c:v>
                </c:pt>
                <c:pt idx="18">
                  <c:v>0</c:v>
                </c:pt>
                <c:pt idx="19">
                  <c:v>0</c:v>
                </c:pt>
                <c:pt idx="20">
                  <c:v>1.5740740740740701E-2</c:v>
                </c:pt>
                <c:pt idx="21">
                  <c:v>5.0407021604938297E-2</c:v>
                </c:pt>
                <c:pt idx="22">
                  <c:v>8.73634259259259E-2</c:v>
                </c:pt>
                <c:pt idx="23">
                  <c:v>0</c:v>
                </c:pt>
                <c:pt idx="24">
                  <c:v>7.2566137566137598E-2</c:v>
                </c:pt>
                <c:pt idx="25">
                  <c:v>0</c:v>
                </c:pt>
                <c:pt idx="26">
                  <c:v>0</c:v>
                </c:pt>
                <c:pt idx="27">
                  <c:v>0</c:v>
                </c:pt>
                <c:pt idx="28">
                  <c:v>2.6354166666666699E-2</c:v>
                </c:pt>
                <c:pt idx="29">
                  <c:v>8.7199074074074095E-2</c:v>
                </c:pt>
                <c:pt idx="30">
                  <c:v>4.5879629629629597E-2</c:v>
                </c:pt>
              </c:numCache>
            </c:numRef>
          </c:val>
          <c:extLst>
            <c:ext xmlns:c16="http://schemas.microsoft.com/office/drawing/2014/chart" uri="{C3380CC4-5D6E-409C-BE32-E72D297353CC}">
              <c16:uniqueId val="{00000000-F492-4383-8BFB-5838E4C03240}"/>
            </c:ext>
          </c:extLst>
        </c:ser>
        <c:ser>
          <c:idx val="2"/>
          <c:order val="3"/>
          <c:tx>
            <c:strRef>
              <c:f>VTM_1!$B$13</c:f>
              <c:strCache>
                <c:ptCount val="1"/>
                <c:pt idx="0">
                  <c:v>Eksporto deklaracijos įforminimo, kai muitinio įforminimo metu nebuvo taikytas muitinis tikrinimas, trukmė (VIDUTINĖ 00:08)</c:v>
                </c:pt>
              </c:strCache>
            </c:strRef>
          </c:tx>
          <c:spPr>
            <a:solidFill>
              <a:srgbClr val="9BBB59">
                <a:lumMod val="75000"/>
              </a:srgbClr>
            </a:solidFill>
            <a:ln w="28575" cap="rnd">
              <a:noFill/>
              <a:round/>
            </a:ln>
            <a:effectLst/>
          </c:spPr>
          <c:invertIfNegative val="0"/>
          <c:cat>
            <c:strRef>
              <c:f>VTM_1!$E$7:$AI$7</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VTM_1!$E$13:$AI$13</c:f>
              <c:numCache>
                <c:formatCode>[hh]:mm</c:formatCode>
                <c:ptCount val="31"/>
                <c:pt idx="0">
                  <c:v>4.7708333333333301E-3</c:v>
                </c:pt>
                <c:pt idx="1">
                  <c:v>4.9008815996847898E-3</c:v>
                </c:pt>
                <c:pt idx="2">
                  <c:v>4.7655748233782899E-3</c:v>
                </c:pt>
                <c:pt idx="3">
                  <c:v>4.7128007387441297E-3</c:v>
                </c:pt>
                <c:pt idx="4">
                  <c:v>4.73958333333333E-3</c:v>
                </c:pt>
                <c:pt idx="5">
                  <c:v>4.81846978557505E-3</c:v>
                </c:pt>
                <c:pt idx="6">
                  <c:v>4.9586125522409598E-3</c:v>
                </c:pt>
                <c:pt idx="7">
                  <c:v>4.8722533167495797E-3</c:v>
                </c:pt>
                <c:pt idx="8">
                  <c:v>4.9740941302313102E-3</c:v>
                </c:pt>
                <c:pt idx="9">
                  <c:v>4.7716269841269797E-3</c:v>
                </c:pt>
                <c:pt idx="10">
                  <c:v>4.9021056413108997E-3</c:v>
                </c:pt>
                <c:pt idx="11">
                  <c:v>4.6508487654320996E-3</c:v>
                </c:pt>
                <c:pt idx="12">
                  <c:v>4.63570127504554E-3</c:v>
                </c:pt>
                <c:pt idx="13">
                  <c:v>5.3548270893371804E-3</c:v>
                </c:pt>
                <c:pt idx="14">
                  <c:v>5.6132334828890703E-3</c:v>
                </c:pt>
                <c:pt idx="15">
                  <c:v>4.8238740283493399E-3</c:v>
                </c:pt>
                <c:pt idx="16">
                  <c:v>5.4015272456364397E-3</c:v>
                </c:pt>
                <c:pt idx="17">
                  <c:v>5.1738045496750196E-3</c:v>
                </c:pt>
                <c:pt idx="18">
                  <c:v>4.6795428240740703E-3</c:v>
                </c:pt>
                <c:pt idx="19">
                  <c:v>4.7639767932489401E-3</c:v>
                </c:pt>
                <c:pt idx="20">
                  <c:v>4.9995141746685002E-3</c:v>
                </c:pt>
                <c:pt idx="21">
                  <c:v>5.9181948061342599E-3</c:v>
                </c:pt>
                <c:pt idx="22">
                  <c:v>5.0096854176352101E-3</c:v>
                </c:pt>
                <c:pt idx="23">
                  <c:v>5.1426123313235697E-3</c:v>
                </c:pt>
                <c:pt idx="24">
                  <c:v>5.1454663981013102E-3</c:v>
                </c:pt>
                <c:pt idx="25">
                  <c:v>4.8301334422657998E-3</c:v>
                </c:pt>
                <c:pt idx="26">
                  <c:v>5.2410993740219097E-3</c:v>
                </c:pt>
                <c:pt idx="27">
                  <c:v>5.4962322695035499E-3</c:v>
                </c:pt>
                <c:pt idx="28">
                  <c:v>5.1789332067109801E-3</c:v>
                </c:pt>
                <c:pt idx="29">
                  <c:v>5.3470175725824102E-3</c:v>
                </c:pt>
                <c:pt idx="30">
                  <c:v>5.8185475026634103E-3</c:v>
                </c:pt>
              </c:numCache>
            </c:numRef>
          </c:val>
          <c:extLst>
            <c:ext xmlns:c16="http://schemas.microsoft.com/office/drawing/2014/chart" uri="{C3380CC4-5D6E-409C-BE32-E72D297353CC}">
              <c16:uniqueId val="{00000002-F492-4383-8BFB-5838E4C03240}"/>
            </c:ext>
          </c:extLst>
        </c:ser>
        <c:dLbls>
          <c:showLegendKey val="0"/>
          <c:showVal val="0"/>
          <c:showCatName val="0"/>
          <c:showSerName val="0"/>
          <c:showPercent val="0"/>
          <c:showBubbleSize val="0"/>
        </c:dLbls>
        <c:gapWidth val="30"/>
        <c:overlap val="50"/>
        <c:axId val="92737920"/>
        <c:axId val="92739456"/>
      </c:barChart>
      <c:lineChart>
        <c:grouping val="standard"/>
        <c:varyColors val="0"/>
        <c:ser>
          <c:idx val="3"/>
          <c:order val="0"/>
          <c:tx>
            <c:strRef>
              <c:f>VTM_1!$B$15</c:f>
              <c:strCache>
                <c:ptCount val="1"/>
                <c:pt idx="0">
                  <c:v>Vidutinė mėnesio eksporto deklaracijų įforminimo trukmė</c:v>
                </c:pt>
              </c:strCache>
            </c:strRef>
          </c:tx>
          <c:spPr>
            <a:ln w="25400">
              <a:solidFill>
                <a:sysClr val="windowText" lastClr="000000">
                  <a:lumMod val="75000"/>
                  <a:lumOff val="25000"/>
                </a:sysClr>
              </a:solidFill>
              <a:prstDash val="dash"/>
            </a:ln>
          </c:spPr>
          <c:marker>
            <c:symbol val="none"/>
          </c:marker>
          <c:dLbls>
            <c:dLbl>
              <c:idx val="29"/>
              <c:layout>
                <c:manualLayout>
                  <c:x val="5.5652777777777775E-3"/>
                  <c:y val="-3.1989107416366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58-4D68-8B8F-6E8F146E4BE6}"/>
                </c:ext>
              </c:extLst>
            </c:dLbl>
            <c:spPr>
              <a:noFill/>
              <a:ln>
                <a:noFill/>
              </a:ln>
              <a:effectLst/>
            </c:spPr>
            <c:txPr>
              <a:bodyPr/>
              <a:lstStyle/>
              <a:p>
                <a:pPr>
                  <a:defRPr sz="700" b="1">
                    <a:latin typeface="Times New Roman" panose="02020603050405020304" pitchFamily="18" charset="0"/>
                    <a:cs typeface="Times New Roman" panose="02020603050405020304" pitchFamily="18"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VTM_1!$E$7:$AH$7</c:f>
              <c:strCach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strCache>
            </c:strRef>
          </c:cat>
          <c:val>
            <c:numRef>
              <c:f>VTM_1!$E$15:$AI$15</c:f>
              <c:numCache>
                <c:formatCode>h:mm</c:formatCode>
                <c:ptCount val="31"/>
                <c:pt idx="0">
                  <c:v>6.2499999999999995E-3</c:v>
                </c:pt>
                <c:pt idx="1">
                  <c:v>6.2499999999999995E-3</c:v>
                </c:pt>
                <c:pt idx="2">
                  <c:v>6.2499999999999995E-3</c:v>
                </c:pt>
                <c:pt idx="3">
                  <c:v>6.2499999999999995E-3</c:v>
                </c:pt>
                <c:pt idx="4">
                  <c:v>6.2499999999999995E-3</c:v>
                </c:pt>
                <c:pt idx="5">
                  <c:v>6.2499999999999995E-3</c:v>
                </c:pt>
                <c:pt idx="6">
                  <c:v>6.2499999999999995E-3</c:v>
                </c:pt>
                <c:pt idx="7">
                  <c:v>6.2499999999999995E-3</c:v>
                </c:pt>
                <c:pt idx="8">
                  <c:v>6.2499999999999995E-3</c:v>
                </c:pt>
                <c:pt idx="9">
                  <c:v>6.2499999999999995E-3</c:v>
                </c:pt>
                <c:pt idx="10">
                  <c:v>6.2499999999999995E-3</c:v>
                </c:pt>
                <c:pt idx="11">
                  <c:v>6.2499999999999995E-3</c:v>
                </c:pt>
                <c:pt idx="12">
                  <c:v>6.2499999999999995E-3</c:v>
                </c:pt>
                <c:pt idx="13">
                  <c:v>6.2499999999999995E-3</c:v>
                </c:pt>
                <c:pt idx="14">
                  <c:v>6.2499999999999995E-3</c:v>
                </c:pt>
                <c:pt idx="15">
                  <c:v>6.2499999999999995E-3</c:v>
                </c:pt>
                <c:pt idx="16">
                  <c:v>6.2499999999999995E-3</c:v>
                </c:pt>
                <c:pt idx="17">
                  <c:v>6.2499999999999995E-3</c:v>
                </c:pt>
                <c:pt idx="18">
                  <c:v>6.2499999999999995E-3</c:v>
                </c:pt>
                <c:pt idx="19">
                  <c:v>6.2499999999999995E-3</c:v>
                </c:pt>
                <c:pt idx="20">
                  <c:v>6.2499999999999995E-3</c:v>
                </c:pt>
                <c:pt idx="21">
                  <c:v>6.2499999999999995E-3</c:v>
                </c:pt>
                <c:pt idx="22">
                  <c:v>6.2499999999999995E-3</c:v>
                </c:pt>
                <c:pt idx="23">
                  <c:v>6.2499999999999995E-3</c:v>
                </c:pt>
                <c:pt idx="24">
                  <c:v>6.2499999999999995E-3</c:v>
                </c:pt>
                <c:pt idx="25">
                  <c:v>6.2499999999999995E-3</c:v>
                </c:pt>
                <c:pt idx="26">
                  <c:v>6.2499999999999995E-3</c:v>
                </c:pt>
                <c:pt idx="27">
                  <c:v>6.2499999999999995E-3</c:v>
                </c:pt>
                <c:pt idx="28">
                  <c:v>6.2499999999999995E-3</c:v>
                </c:pt>
                <c:pt idx="29">
                  <c:v>6.2499999999999995E-3</c:v>
                </c:pt>
                <c:pt idx="30">
                  <c:v>6.2499999999999995E-3</c:v>
                </c:pt>
              </c:numCache>
            </c:numRef>
          </c:val>
          <c:smooth val="0"/>
          <c:extLst>
            <c:ext xmlns:c16="http://schemas.microsoft.com/office/drawing/2014/chart" uri="{C3380CC4-5D6E-409C-BE32-E72D297353CC}">
              <c16:uniqueId val="{00000001-7158-4D68-8B8F-6E8F146E4BE6}"/>
            </c:ext>
          </c:extLst>
        </c:ser>
        <c:dLbls>
          <c:showLegendKey val="0"/>
          <c:showVal val="0"/>
          <c:showCatName val="0"/>
          <c:showSerName val="0"/>
          <c:showPercent val="0"/>
          <c:showBubbleSize val="0"/>
        </c:dLbls>
        <c:hiLowLines/>
        <c:marker val="1"/>
        <c:smooth val="0"/>
        <c:axId val="92737920"/>
        <c:axId val="92739456"/>
      </c:lineChart>
      <c:catAx>
        <c:axId val="92737920"/>
        <c:scaling>
          <c:orientation val="minMax"/>
        </c:scaling>
        <c:delete val="1"/>
        <c:axPos val="b"/>
        <c:numFmt formatCode="General" sourceLinked="1"/>
        <c:majorTickMark val="none"/>
        <c:minorTickMark val="none"/>
        <c:tickLblPos val="nextTo"/>
        <c:crossAx val="92739456"/>
        <c:crosses val="autoZero"/>
        <c:auto val="1"/>
        <c:lblAlgn val="ctr"/>
        <c:lblOffset val="100"/>
        <c:noMultiLvlLbl val="1"/>
      </c:catAx>
      <c:valAx>
        <c:axId val="92739456"/>
        <c:scaling>
          <c:orientation val="minMax"/>
          <c:max val="0.58340000000000003"/>
          <c:min val="0.54166700000000001"/>
        </c:scaling>
        <c:delete val="0"/>
        <c:axPos val="l"/>
        <c:majorGridlines>
          <c:spPr>
            <a:ln w="9525" cap="flat" cmpd="sng" algn="ctr">
              <a:noFill/>
              <a:round/>
            </a:ln>
            <a:effectLst/>
          </c:spPr>
        </c:majorGridlines>
        <c:numFmt formatCode="[hh]:mm" sourceLinked="0"/>
        <c:majorTickMark val="out"/>
        <c:minorTickMark val="none"/>
        <c:tickLblPos val="nextTo"/>
        <c:spPr>
          <a:noFill/>
          <a:ln>
            <a:solidFill>
              <a:sysClr val="windowText" lastClr="000000">
                <a:lumMod val="75000"/>
                <a:lumOff val="25000"/>
              </a:sysClr>
            </a:solid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92737920"/>
        <c:crosses val="autoZero"/>
        <c:crossBetween val="between"/>
        <c:majorUnit val="4.166700000000001E-2"/>
      </c:valAx>
      <c:spPr>
        <a:noFill/>
        <a:ln>
          <a:noFill/>
        </a:ln>
        <a:effectLst/>
      </c:spPr>
    </c:plotArea>
    <c:legend>
      <c:legendPos val="t"/>
      <c:layout>
        <c:manualLayout>
          <c:xMode val="edge"/>
          <c:yMode val="edge"/>
          <c:x val="0"/>
          <c:y val="0.36393950426787336"/>
          <c:w val="0.99583921568627454"/>
          <c:h val="0.30908288167019438"/>
        </c:manualLayout>
      </c:layout>
      <c:overlay val="0"/>
      <c:txPr>
        <a:bodyPr/>
        <a:lstStyle/>
        <a:p>
          <a:pPr>
            <a:defRPr sz="6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1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lt-LT" sz="1100" b="1" i="0" baseline="0">
                <a:effectLst/>
                <a:latin typeface="Times New Roman" panose="02020603050405020304" pitchFamily="18" charset="0"/>
                <a:cs typeface="Times New Roman" panose="02020603050405020304" pitchFamily="18" charset="0"/>
              </a:rPr>
              <a:t>Importo deklaracijų </a:t>
            </a:r>
            <a:r>
              <a:rPr lang="lt-LT" sz="1100" b="1" i="0" u="none" strike="noStrike" baseline="0">
                <a:effectLst/>
              </a:rPr>
              <a:t>vidutinė įforminimo trukmė</a:t>
            </a:r>
            <a:r>
              <a:rPr lang="en-US" sz="1100" b="1" i="0" baseline="0">
                <a:effectLst/>
                <a:latin typeface="Times New Roman" panose="02020603050405020304" pitchFamily="18" charset="0"/>
                <a:cs typeface="Times New Roman" panose="02020603050405020304" pitchFamily="18" charset="0"/>
              </a:rPr>
              <a:t> </a:t>
            </a:r>
            <a:r>
              <a:rPr lang="lt-LT" sz="1100" b="1" i="0" baseline="0">
                <a:effectLst/>
                <a:latin typeface="Times New Roman" panose="02020603050405020304" pitchFamily="18" charset="0"/>
                <a:cs typeface="Times New Roman" panose="02020603050405020304" pitchFamily="18" charset="0"/>
              </a:rPr>
              <a:t>Kauno krovinių poste „Centras“ (LTKC0100), </a:t>
            </a:r>
            <a:r>
              <a:rPr lang="en-US" sz="1100" b="1" i="0" baseline="0">
                <a:effectLst/>
                <a:latin typeface="Times New Roman" panose="02020603050405020304" pitchFamily="18" charset="0"/>
                <a:cs typeface="Times New Roman" panose="02020603050405020304" pitchFamily="18" charset="0"/>
              </a:rPr>
              <a:t>hh:mm</a:t>
            </a:r>
            <a:r>
              <a:rPr lang="lt-LT" sz="1100" b="1" i="0" baseline="0">
                <a:effectLst/>
                <a:latin typeface="Times New Roman" panose="02020603050405020304" pitchFamily="18" charset="0"/>
                <a:cs typeface="Times New Roman" panose="02020603050405020304" pitchFamily="18" charset="0"/>
              </a:rPr>
              <a:t> </a:t>
            </a:r>
            <a:endParaRPr lang="lt-LT" sz="1100">
              <a:effectLst/>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sz="11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sz="1100" b="1">
              <a:solidFill>
                <a:sysClr val="windowText" lastClr="000000"/>
              </a:solidFill>
              <a:latin typeface="Times New Roman" panose="02020603050405020304" pitchFamily="18" charset="0"/>
              <a:cs typeface="Times New Roman" panose="02020603050405020304" pitchFamily="18" charset="0"/>
            </a:endParaRPr>
          </a:p>
        </c:rich>
      </c:tx>
      <c:layout>
        <c:manualLayout>
          <c:xMode val="edge"/>
          <c:yMode val="edge"/>
          <c:x val="0.11059947916666667"/>
          <c:y val="0"/>
        </c:manualLayout>
      </c:layout>
      <c:overlay val="0"/>
      <c:spPr>
        <a:noFill/>
        <a:ln>
          <a:noFill/>
        </a:ln>
        <a:effectLst/>
      </c:spPr>
    </c:title>
    <c:autoTitleDeleted val="0"/>
    <c:plotArea>
      <c:layout>
        <c:manualLayout>
          <c:layoutTarget val="inner"/>
          <c:xMode val="edge"/>
          <c:yMode val="edge"/>
          <c:x val="4.1858110659067499E-2"/>
          <c:y val="0.23944722222222223"/>
          <c:w val="0.92522276487590949"/>
          <c:h val="0.63214104938271609"/>
        </c:manualLayout>
      </c:layout>
      <c:barChart>
        <c:barDir val="col"/>
        <c:grouping val="clustered"/>
        <c:varyColors val="0"/>
        <c:ser>
          <c:idx val="1"/>
          <c:order val="1"/>
          <c:tx>
            <c:strRef>
              <c:f>KTM_1!$B$8</c:f>
              <c:strCache>
                <c:ptCount val="1"/>
                <c:pt idx="0">
                  <c:v>Importo deklaracijos įforminimo, kai buvo taikytas prekių tikrinimas, trukmė (VIDUTINĖ 05:15)</c:v>
                </c:pt>
              </c:strCache>
            </c:strRef>
          </c:tx>
          <c:spPr>
            <a:solidFill>
              <a:srgbClr val="C0504D"/>
            </a:solidFill>
            <a:ln w="28575" cap="rnd">
              <a:noFill/>
              <a:round/>
            </a:ln>
            <a:effectLst/>
          </c:spPr>
          <c:invertIfNegative val="0"/>
          <c:cat>
            <c:strRef>
              <c:f>KTM_1!$E$6:$AI$6</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KTM_1!$E$8:$AI$8</c:f>
              <c:numCache>
                <c:formatCode>[hh]:mm</c:formatCode>
                <c:ptCount val="31"/>
                <c:pt idx="0">
                  <c:v>0</c:v>
                </c:pt>
                <c:pt idx="1">
                  <c:v>9.5611111111111105E-2</c:v>
                </c:pt>
                <c:pt idx="2">
                  <c:v>0.27839808558558599</c:v>
                </c:pt>
                <c:pt idx="3">
                  <c:v>0.217574298088411</c:v>
                </c:pt>
                <c:pt idx="4">
                  <c:v>7.2339616402116405E-2</c:v>
                </c:pt>
                <c:pt idx="5">
                  <c:v>0</c:v>
                </c:pt>
                <c:pt idx="6">
                  <c:v>0.20528315145502599</c:v>
                </c:pt>
                <c:pt idx="7">
                  <c:v>0.111955749354005</c:v>
                </c:pt>
                <c:pt idx="8">
                  <c:v>0.114208394249513</c:v>
                </c:pt>
                <c:pt idx="9">
                  <c:v>0.13566423893405599</c:v>
                </c:pt>
                <c:pt idx="10">
                  <c:v>0.11960119047619</c:v>
                </c:pt>
                <c:pt idx="11">
                  <c:v>0</c:v>
                </c:pt>
                <c:pt idx="12">
                  <c:v>9.7175925925925902E-2</c:v>
                </c:pt>
                <c:pt idx="13">
                  <c:v>0.17497042181069999</c:v>
                </c:pt>
                <c:pt idx="14">
                  <c:v>0.15603405214425001</c:v>
                </c:pt>
                <c:pt idx="15">
                  <c:v>0.13801114341085299</c:v>
                </c:pt>
                <c:pt idx="16">
                  <c:v>0.10414464769647699</c:v>
                </c:pt>
                <c:pt idx="17">
                  <c:v>9.8782030577088703E-2</c:v>
                </c:pt>
                <c:pt idx="18">
                  <c:v>9.0679976851851807E-2</c:v>
                </c:pt>
                <c:pt idx="19">
                  <c:v>0</c:v>
                </c:pt>
                <c:pt idx="20">
                  <c:v>9.4552372685185196E-2</c:v>
                </c:pt>
                <c:pt idx="21">
                  <c:v>0.13699421296296299</c:v>
                </c:pt>
                <c:pt idx="22">
                  <c:v>0.11400958994709</c:v>
                </c:pt>
                <c:pt idx="23">
                  <c:v>0.10495624435411</c:v>
                </c:pt>
                <c:pt idx="24">
                  <c:v>0.19147837624209599</c:v>
                </c:pt>
                <c:pt idx="25">
                  <c:v>0.105480324074074</c:v>
                </c:pt>
                <c:pt idx="26">
                  <c:v>0</c:v>
                </c:pt>
                <c:pt idx="27">
                  <c:v>0.23366872427983501</c:v>
                </c:pt>
                <c:pt idx="28">
                  <c:v>0.14264486260454001</c:v>
                </c:pt>
                <c:pt idx="29">
                  <c:v>0.49049734477124202</c:v>
                </c:pt>
                <c:pt idx="30">
                  <c:v>0.16269565696648999</c:v>
                </c:pt>
              </c:numCache>
            </c:numRef>
          </c:val>
          <c:extLst>
            <c:ext xmlns:c16="http://schemas.microsoft.com/office/drawing/2014/chart" uri="{C3380CC4-5D6E-409C-BE32-E72D297353CC}">
              <c16:uniqueId val="{00000001-F492-4383-8BFB-5838E4C03240}"/>
            </c:ext>
          </c:extLst>
        </c:ser>
        <c:ser>
          <c:idx val="0"/>
          <c:order val="2"/>
          <c:tx>
            <c:strRef>
              <c:f>KTM_1!$B$7</c:f>
              <c:strCache>
                <c:ptCount val="1"/>
                <c:pt idx="0">
                  <c:v>Importo deklaracijos įforminimo, kai buvo taikytas dokumentinis tikrinimas, trukmė (VIDUTINĖ 01:02) </c:v>
                </c:pt>
              </c:strCache>
            </c:strRef>
          </c:tx>
          <c:spPr>
            <a:solidFill>
              <a:srgbClr val="FFC000"/>
            </a:solidFill>
            <a:ln w="28575" cap="rnd">
              <a:noFill/>
              <a:round/>
            </a:ln>
            <a:effectLst/>
          </c:spPr>
          <c:invertIfNegative val="0"/>
          <c:cat>
            <c:strRef>
              <c:f>KTM_1!$E$6:$AI$6</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KTM_1!$E$7:$AI$7</c:f>
              <c:numCache>
                <c:formatCode>[hh]:mm</c:formatCode>
                <c:ptCount val="31"/>
                <c:pt idx="0">
                  <c:v>0</c:v>
                </c:pt>
                <c:pt idx="1">
                  <c:v>3.1935956790123503E-2</c:v>
                </c:pt>
                <c:pt idx="2">
                  <c:v>4.3223017939814798E-2</c:v>
                </c:pt>
                <c:pt idx="3">
                  <c:v>4.7278265107212503E-2</c:v>
                </c:pt>
                <c:pt idx="4">
                  <c:v>0</c:v>
                </c:pt>
                <c:pt idx="5">
                  <c:v>3.2094907407407398E-2</c:v>
                </c:pt>
                <c:pt idx="6">
                  <c:v>3.69600559862188E-2</c:v>
                </c:pt>
                <c:pt idx="7">
                  <c:v>2.31259259259259E-2</c:v>
                </c:pt>
                <c:pt idx="8">
                  <c:v>5.84634038800705E-2</c:v>
                </c:pt>
                <c:pt idx="9">
                  <c:v>4.3236607142857097E-2</c:v>
                </c:pt>
                <c:pt idx="10">
                  <c:v>3.2246013374485599E-2</c:v>
                </c:pt>
                <c:pt idx="11">
                  <c:v>0</c:v>
                </c:pt>
                <c:pt idx="12">
                  <c:v>0</c:v>
                </c:pt>
                <c:pt idx="13">
                  <c:v>3.9253678902116403E-2</c:v>
                </c:pt>
                <c:pt idx="14">
                  <c:v>2.89835858585859E-2</c:v>
                </c:pt>
                <c:pt idx="15">
                  <c:v>3.2432870370370397E-2</c:v>
                </c:pt>
                <c:pt idx="16">
                  <c:v>7.6797636452241705E-2</c:v>
                </c:pt>
                <c:pt idx="17">
                  <c:v>4.7801752645502599E-2</c:v>
                </c:pt>
                <c:pt idx="18">
                  <c:v>2.07523148148148E-2</c:v>
                </c:pt>
                <c:pt idx="19">
                  <c:v>0</c:v>
                </c:pt>
                <c:pt idx="20">
                  <c:v>3.2804967666078801E-2</c:v>
                </c:pt>
                <c:pt idx="21">
                  <c:v>4.04559576023392E-2</c:v>
                </c:pt>
                <c:pt idx="22">
                  <c:v>3.7832561728395102E-2</c:v>
                </c:pt>
                <c:pt idx="23">
                  <c:v>3.0234910836762701E-2</c:v>
                </c:pt>
                <c:pt idx="24">
                  <c:v>6.1742621527777798E-2</c:v>
                </c:pt>
                <c:pt idx="25">
                  <c:v>9.0451388888888908E-3</c:v>
                </c:pt>
                <c:pt idx="26">
                  <c:v>0</c:v>
                </c:pt>
                <c:pt idx="27">
                  <c:v>3.73201425631981E-2</c:v>
                </c:pt>
                <c:pt idx="28">
                  <c:v>0.100444023569024</c:v>
                </c:pt>
                <c:pt idx="29">
                  <c:v>3.4292052469135803E-2</c:v>
                </c:pt>
                <c:pt idx="30">
                  <c:v>0.12042534722222201</c:v>
                </c:pt>
              </c:numCache>
            </c:numRef>
          </c:val>
          <c:extLst>
            <c:ext xmlns:c16="http://schemas.microsoft.com/office/drawing/2014/chart" uri="{C3380CC4-5D6E-409C-BE32-E72D297353CC}">
              <c16:uniqueId val="{00000000-F492-4383-8BFB-5838E4C03240}"/>
            </c:ext>
          </c:extLst>
        </c:ser>
        <c:ser>
          <c:idx val="2"/>
          <c:order val="3"/>
          <c:tx>
            <c:strRef>
              <c:f>KTM_1!$B$9</c:f>
              <c:strCache>
                <c:ptCount val="1"/>
                <c:pt idx="0">
                  <c:v>Importo deklaracijos įforminimo, kai muitinio įforminimo metu nebuvo taikytas muitinis tikrinimas, trukmė (VIDUTINĖ 00:24)</c:v>
                </c:pt>
              </c:strCache>
            </c:strRef>
          </c:tx>
          <c:spPr>
            <a:solidFill>
              <a:srgbClr val="9BBB59">
                <a:lumMod val="75000"/>
              </a:srgbClr>
            </a:solidFill>
            <a:ln w="28575" cap="rnd">
              <a:noFill/>
              <a:round/>
            </a:ln>
            <a:effectLst/>
          </c:spPr>
          <c:invertIfNegative val="0"/>
          <c:cat>
            <c:strRef>
              <c:f>KTM_1!$E$6:$AI$6</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KTM_1!$E$9:$AI$9</c:f>
              <c:numCache>
                <c:formatCode>[hh]:mm</c:formatCode>
                <c:ptCount val="31"/>
                <c:pt idx="0">
                  <c:v>0</c:v>
                </c:pt>
                <c:pt idx="1">
                  <c:v>3.06870590828924E-2</c:v>
                </c:pt>
                <c:pt idx="2">
                  <c:v>1.15360996326905E-2</c:v>
                </c:pt>
                <c:pt idx="3">
                  <c:v>1.15061134852802E-2</c:v>
                </c:pt>
                <c:pt idx="4">
                  <c:v>4.76851851851852E-3</c:v>
                </c:pt>
                <c:pt idx="5">
                  <c:v>4.7588734567901199E-3</c:v>
                </c:pt>
                <c:pt idx="6">
                  <c:v>9.5419389978213497E-3</c:v>
                </c:pt>
                <c:pt idx="7">
                  <c:v>8.9144536019536008E-3</c:v>
                </c:pt>
                <c:pt idx="8">
                  <c:v>1.6293885030864201E-2</c:v>
                </c:pt>
                <c:pt idx="9">
                  <c:v>1.1076480746619599E-2</c:v>
                </c:pt>
                <c:pt idx="10">
                  <c:v>1.02673757618378E-2</c:v>
                </c:pt>
                <c:pt idx="11">
                  <c:v>6.03632478632479E-3</c:v>
                </c:pt>
                <c:pt idx="12">
                  <c:v>4.7337962962963002E-3</c:v>
                </c:pt>
                <c:pt idx="13">
                  <c:v>1.3843702435311999E-2</c:v>
                </c:pt>
                <c:pt idx="14">
                  <c:v>1.40382059039237E-2</c:v>
                </c:pt>
                <c:pt idx="15">
                  <c:v>1.14153304727492E-2</c:v>
                </c:pt>
                <c:pt idx="16">
                  <c:v>1.01941403081914E-2</c:v>
                </c:pt>
                <c:pt idx="17">
                  <c:v>9.3078916072035292E-3</c:v>
                </c:pt>
                <c:pt idx="18">
                  <c:v>8.3659511784511809E-3</c:v>
                </c:pt>
                <c:pt idx="19">
                  <c:v>4.76851851851852E-3</c:v>
                </c:pt>
                <c:pt idx="20">
                  <c:v>1.07853768214936E-2</c:v>
                </c:pt>
                <c:pt idx="21">
                  <c:v>1.0198702351987001E-2</c:v>
                </c:pt>
                <c:pt idx="22">
                  <c:v>1.2228564180619E-2</c:v>
                </c:pt>
                <c:pt idx="23">
                  <c:v>1.53091143864953E-2</c:v>
                </c:pt>
                <c:pt idx="24">
                  <c:v>2.7660669191919202E-2</c:v>
                </c:pt>
                <c:pt idx="25">
                  <c:v>6.9085648148148101E-3</c:v>
                </c:pt>
                <c:pt idx="26">
                  <c:v>8.4212962962963E-3</c:v>
                </c:pt>
                <c:pt idx="27">
                  <c:v>9.8368701319345095E-3</c:v>
                </c:pt>
                <c:pt idx="28">
                  <c:v>1.2759991149237499E-2</c:v>
                </c:pt>
                <c:pt idx="29">
                  <c:v>8.8155610380116992E-3</c:v>
                </c:pt>
                <c:pt idx="30">
                  <c:v>1.7115410052910101E-2</c:v>
                </c:pt>
              </c:numCache>
            </c:numRef>
          </c:val>
          <c:extLst>
            <c:ext xmlns:c16="http://schemas.microsoft.com/office/drawing/2014/chart" uri="{C3380CC4-5D6E-409C-BE32-E72D297353CC}">
              <c16:uniqueId val="{00000002-F492-4383-8BFB-5838E4C03240}"/>
            </c:ext>
          </c:extLst>
        </c:ser>
        <c:dLbls>
          <c:showLegendKey val="0"/>
          <c:showVal val="0"/>
          <c:showCatName val="0"/>
          <c:showSerName val="0"/>
          <c:showPercent val="0"/>
          <c:showBubbleSize val="0"/>
        </c:dLbls>
        <c:gapWidth val="30"/>
        <c:overlap val="50"/>
        <c:axId val="100938880"/>
        <c:axId val="100940800"/>
      </c:barChart>
      <c:lineChart>
        <c:grouping val="standard"/>
        <c:varyColors val="0"/>
        <c:ser>
          <c:idx val="3"/>
          <c:order val="0"/>
          <c:tx>
            <c:strRef>
              <c:f>KTM_1!$B$13</c:f>
              <c:strCache>
                <c:ptCount val="1"/>
                <c:pt idx="0">
                  <c:v>Vidutinė mėnesio importo deklaracijų įforminimo trukmė</c:v>
                </c:pt>
              </c:strCache>
            </c:strRef>
          </c:tx>
          <c:spPr>
            <a:ln w="25400">
              <a:solidFill>
                <a:sysClr val="windowText" lastClr="000000">
                  <a:lumMod val="75000"/>
                  <a:lumOff val="25000"/>
                </a:sysClr>
              </a:solidFill>
              <a:prstDash val="dash"/>
            </a:ln>
          </c:spPr>
          <c:marker>
            <c:symbol val="none"/>
          </c:marker>
          <c:dLbls>
            <c:dLbl>
              <c:idx val="29"/>
              <c:layout>
                <c:manualLayout>
                  <c:x val="2.1480629075565784E-2"/>
                  <c:y val="-1.04004160166406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90-4BA5-8253-A6EE28BCF42D}"/>
                </c:ext>
              </c:extLst>
            </c:dLbl>
            <c:spPr>
              <a:noFill/>
              <a:ln>
                <a:noFill/>
              </a:ln>
              <a:effectLst/>
            </c:spPr>
            <c:txPr>
              <a:bodyPr/>
              <a:lstStyle/>
              <a:p>
                <a:pPr>
                  <a:defRPr sz="700" b="1">
                    <a:latin typeface="Times New Roman" panose="02020603050405020304" pitchFamily="18" charset="0"/>
                    <a:cs typeface="Times New Roman" panose="02020603050405020304" pitchFamily="18"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KTM_1!$E$6:$AH$6</c:f>
              <c:strCach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strCache>
            </c:strRef>
          </c:cat>
          <c:val>
            <c:numRef>
              <c:f>KTM_1!$E$13:$AI$13</c:f>
              <c:numCache>
                <c:formatCode>h:mm</c:formatCode>
                <c:ptCount val="31"/>
                <c:pt idx="0">
                  <c:v>4.5138888888888888E-2</c:v>
                </c:pt>
                <c:pt idx="1">
                  <c:v>4.5138888888888888E-2</c:v>
                </c:pt>
                <c:pt idx="2">
                  <c:v>4.5138888888888888E-2</c:v>
                </c:pt>
                <c:pt idx="3">
                  <c:v>4.5138888888888888E-2</c:v>
                </c:pt>
                <c:pt idx="4">
                  <c:v>4.5138888888888888E-2</c:v>
                </c:pt>
                <c:pt idx="5">
                  <c:v>4.5138888888888888E-2</c:v>
                </c:pt>
                <c:pt idx="6">
                  <c:v>4.5138888888888888E-2</c:v>
                </c:pt>
                <c:pt idx="7">
                  <c:v>4.5138888888888888E-2</c:v>
                </c:pt>
                <c:pt idx="8">
                  <c:v>4.5138888888888888E-2</c:v>
                </c:pt>
                <c:pt idx="9">
                  <c:v>4.5138888888888888E-2</c:v>
                </c:pt>
                <c:pt idx="10">
                  <c:v>4.5138888888888888E-2</c:v>
                </c:pt>
                <c:pt idx="11">
                  <c:v>4.5138888888888888E-2</c:v>
                </c:pt>
                <c:pt idx="12">
                  <c:v>4.5138888888888888E-2</c:v>
                </c:pt>
                <c:pt idx="13">
                  <c:v>4.5138888888888888E-2</c:v>
                </c:pt>
                <c:pt idx="14">
                  <c:v>4.5138888888888888E-2</c:v>
                </c:pt>
                <c:pt idx="15">
                  <c:v>4.5138888888888888E-2</c:v>
                </c:pt>
                <c:pt idx="16">
                  <c:v>4.5138888888888888E-2</c:v>
                </c:pt>
                <c:pt idx="17">
                  <c:v>4.5138888888888888E-2</c:v>
                </c:pt>
                <c:pt idx="18">
                  <c:v>4.5138888888888888E-2</c:v>
                </c:pt>
                <c:pt idx="19">
                  <c:v>4.5138888888888888E-2</c:v>
                </c:pt>
                <c:pt idx="20">
                  <c:v>4.5138888888888888E-2</c:v>
                </c:pt>
                <c:pt idx="21">
                  <c:v>4.5138888888888888E-2</c:v>
                </c:pt>
                <c:pt idx="22">
                  <c:v>4.5138888888888888E-2</c:v>
                </c:pt>
                <c:pt idx="23">
                  <c:v>4.5138888888888888E-2</c:v>
                </c:pt>
                <c:pt idx="24">
                  <c:v>4.5138888888888888E-2</c:v>
                </c:pt>
                <c:pt idx="25">
                  <c:v>4.5138888888888888E-2</c:v>
                </c:pt>
                <c:pt idx="26">
                  <c:v>4.5138888888888888E-2</c:v>
                </c:pt>
                <c:pt idx="27">
                  <c:v>4.5138888888888888E-2</c:v>
                </c:pt>
                <c:pt idx="28">
                  <c:v>4.5138888888888888E-2</c:v>
                </c:pt>
                <c:pt idx="29">
                  <c:v>4.5138888888888888E-2</c:v>
                </c:pt>
                <c:pt idx="30">
                  <c:v>4.5138888888888888E-2</c:v>
                </c:pt>
              </c:numCache>
            </c:numRef>
          </c:val>
          <c:smooth val="0"/>
          <c:extLst>
            <c:ext xmlns:c16="http://schemas.microsoft.com/office/drawing/2014/chart" uri="{C3380CC4-5D6E-409C-BE32-E72D297353CC}">
              <c16:uniqueId val="{00000001-1D90-4BA5-8253-A6EE28BCF42D}"/>
            </c:ext>
          </c:extLst>
        </c:ser>
        <c:dLbls>
          <c:showLegendKey val="0"/>
          <c:showVal val="0"/>
          <c:showCatName val="0"/>
          <c:showSerName val="0"/>
          <c:showPercent val="0"/>
          <c:showBubbleSize val="0"/>
        </c:dLbls>
        <c:hiLowLines/>
        <c:marker val="1"/>
        <c:smooth val="0"/>
        <c:axId val="100938880"/>
        <c:axId val="100940800"/>
      </c:lineChart>
      <c:catAx>
        <c:axId val="100938880"/>
        <c:scaling>
          <c:orientation val="minMax"/>
        </c:scaling>
        <c:delete val="0"/>
        <c:axPos val="b"/>
        <c:title>
          <c:tx>
            <c:rich>
              <a:bodyPr/>
              <a:lstStyle/>
              <a:p>
                <a:pPr>
                  <a:defRPr sz="900">
                    <a:latin typeface="Times New Roman" panose="02020603050405020304" pitchFamily="18" charset="0"/>
                    <a:cs typeface="Times New Roman" panose="02020603050405020304" pitchFamily="18" charset="0"/>
                  </a:defRPr>
                </a:pPr>
                <a:r>
                  <a:rPr lang="lt-LT" sz="900">
                    <a:latin typeface="Times New Roman" panose="02020603050405020304" pitchFamily="18" charset="0"/>
                    <a:cs typeface="Times New Roman" panose="02020603050405020304" pitchFamily="18" charset="0"/>
                  </a:rPr>
                  <a:t>2019 </a:t>
                </a:r>
                <a:r>
                  <a:rPr lang="lt-LT" sz="900" baseline="0">
                    <a:latin typeface="Times New Roman" panose="02020603050405020304" pitchFamily="18" charset="0"/>
                    <a:cs typeface="Times New Roman" panose="02020603050405020304" pitchFamily="18" charset="0"/>
                  </a:rPr>
                  <a:t>m</a:t>
                </a:r>
                <a:r>
                  <a:rPr lang="en-US" sz="900" baseline="0">
                    <a:latin typeface="Times New Roman" panose="02020603050405020304" pitchFamily="18" charset="0"/>
                    <a:cs typeface="Times New Roman" panose="02020603050405020304" pitchFamily="18" charset="0"/>
                  </a:rPr>
                  <a:t>. </a:t>
                </a:r>
                <a:r>
                  <a:rPr lang="lt-LT" sz="900" baseline="0">
                    <a:latin typeface="Times New Roman" panose="02020603050405020304" pitchFamily="18" charset="0"/>
                    <a:cs typeface="Times New Roman" panose="02020603050405020304" pitchFamily="18" charset="0"/>
                  </a:rPr>
                  <a:t>sausis</a:t>
                </a:r>
                <a:endParaRPr lang="lt-LT" sz="900">
                  <a:latin typeface="Times New Roman" panose="02020603050405020304" pitchFamily="18" charset="0"/>
                  <a:cs typeface="Times New Roman" panose="02020603050405020304" pitchFamily="18" charset="0"/>
                </a:endParaRPr>
              </a:p>
            </c:rich>
          </c:tx>
          <c:layout>
            <c:manualLayout>
              <c:xMode val="edge"/>
              <c:yMode val="edge"/>
              <c:x val="0.44632465277777778"/>
              <c:y val="0.94769043209876547"/>
            </c:manualLayout>
          </c:layout>
          <c:overlay val="0"/>
        </c:title>
        <c:numFmt formatCode="General" sourceLinked="1"/>
        <c:majorTickMark val="none"/>
        <c:minorTickMark val="none"/>
        <c:tickLblPos val="nextTo"/>
        <c:spPr>
          <a:noFill/>
          <a:ln w="9525" cap="flat" cmpd="sng" algn="ctr">
            <a:solidFill>
              <a:sysClr val="windowText" lastClr="000000">
                <a:lumMod val="50000"/>
                <a:lumOff val="50000"/>
              </a:sysClr>
            </a:solidFill>
            <a:round/>
          </a:ln>
          <a:effectLst/>
        </c:spPr>
        <c:txPr>
          <a:bodyPr rot="-60000000" spcFirstLastPara="1" vertOverflow="ellipsis" vert="horz" wrap="square" anchor="ctr" anchorCtr="1"/>
          <a:lstStyle/>
          <a:p>
            <a:pPr>
              <a:defRPr sz="7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00940800"/>
        <c:crosses val="autoZero"/>
        <c:auto val="1"/>
        <c:lblAlgn val="ctr"/>
        <c:lblOffset val="100"/>
        <c:noMultiLvlLbl val="1"/>
      </c:catAx>
      <c:valAx>
        <c:axId val="100940800"/>
        <c:scaling>
          <c:orientation val="minMax"/>
          <c:max val="0.5"/>
          <c:min val="0"/>
        </c:scaling>
        <c:delete val="0"/>
        <c:axPos val="l"/>
        <c:majorGridlines>
          <c:spPr>
            <a:ln w="9525" cap="flat" cmpd="sng" algn="ctr">
              <a:noFill/>
              <a:round/>
            </a:ln>
            <a:effectLst/>
          </c:spPr>
        </c:majorGridlines>
        <c:numFmt formatCode="[hh]:mm" sourceLinked="0"/>
        <c:majorTickMark val="out"/>
        <c:minorTickMark val="none"/>
        <c:tickLblPos val="nextTo"/>
        <c:spPr>
          <a:noFill/>
          <a:ln>
            <a:solidFill>
              <a:sysClr val="windowText" lastClr="000000">
                <a:lumMod val="75000"/>
                <a:lumOff val="25000"/>
              </a:sysClr>
            </a:solid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00938880"/>
        <c:crosses val="autoZero"/>
        <c:crossBetween val="between"/>
        <c:majorUnit val="8.3333000000000018E-2"/>
        <c:minorUnit val="8.3334000000000012E-3"/>
      </c:valAx>
      <c:spPr>
        <a:noFill/>
        <a:ln>
          <a:noFill/>
        </a:ln>
        <a:effectLst/>
      </c:spPr>
    </c:plotArea>
    <c:legend>
      <c:legendPos val="r"/>
      <c:layout>
        <c:manualLayout>
          <c:xMode val="edge"/>
          <c:yMode val="edge"/>
          <c:x val="0"/>
          <c:y val="0.13113611111111112"/>
          <c:w val="1"/>
          <c:h val="0.10281851851851852"/>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a:latin typeface="Times New Roman" panose="02020603050405020304" pitchFamily="18" charset="0"/>
                <a:cs typeface="Times New Roman" panose="02020603050405020304" pitchFamily="18" charset="0"/>
              </a:defRPr>
            </a:pPr>
            <a:r>
              <a:rPr lang="lt-LT" sz="1100" b="1" i="0" baseline="0">
                <a:effectLst/>
                <a:latin typeface="Times New Roman" panose="02020603050405020304" pitchFamily="18" charset="0"/>
                <a:cs typeface="Times New Roman" panose="02020603050405020304" pitchFamily="18" charset="0"/>
              </a:rPr>
              <a:t>Importo deklaracijų </a:t>
            </a:r>
            <a:r>
              <a:rPr lang="lt-LT" sz="1100" b="1" i="0" u="none" strike="noStrike" baseline="0">
                <a:effectLst/>
              </a:rPr>
              <a:t>vidutinė įforminimo trukmė</a:t>
            </a:r>
            <a:r>
              <a:rPr lang="lt-LT" sz="1100" b="1" i="0" baseline="0">
                <a:effectLst/>
                <a:latin typeface="Times New Roman" panose="02020603050405020304" pitchFamily="18" charset="0"/>
                <a:cs typeface="Times New Roman" panose="02020603050405020304" pitchFamily="18" charset="0"/>
              </a:rPr>
              <a:t> Klaipėdos krovinių poste „Centras“ (LTLC0100), </a:t>
            </a:r>
            <a:r>
              <a:rPr lang="en-US" sz="1100" b="1" i="0" baseline="0">
                <a:effectLst/>
                <a:latin typeface="Times New Roman" panose="02020603050405020304" pitchFamily="18" charset="0"/>
                <a:cs typeface="Times New Roman" panose="02020603050405020304" pitchFamily="18" charset="0"/>
              </a:rPr>
              <a:t>hh:mm</a:t>
            </a:r>
            <a:r>
              <a:rPr lang="lt-LT" sz="1100" b="1" i="0" baseline="0">
                <a:effectLst/>
                <a:latin typeface="Times New Roman" panose="02020603050405020304" pitchFamily="18" charset="0"/>
                <a:cs typeface="Times New Roman" panose="02020603050405020304" pitchFamily="18" charset="0"/>
              </a:rPr>
              <a:t> </a:t>
            </a:r>
            <a:endParaRPr lang="lt-LT" sz="1100">
              <a:effectLst/>
              <a:latin typeface="Times New Roman" panose="02020603050405020304" pitchFamily="18" charset="0"/>
              <a:cs typeface="Times New Roman" panose="02020603050405020304" pitchFamily="18" charset="0"/>
            </a:endParaRPr>
          </a:p>
        </c:rich>
      </c:tx>
      <c:layout>
        <c:manualLayout>
          <c:xMode val="edge"/>
          <c:yMode val="edge"/>
          <c:x val="0.16222621527777778"/>
          <c:y val="1.1759259259259259E-2"/>
        </c:manualLayout>
      </c:layout>
      <c:overlay val="0"/>
    </c:title>
    <c:autoTitleDeleted val="0"/>
    <c:plotArea>
      <c:layout>
        <c:manualLayout>
          <c:layoutTarget val="inner"/>
          <c:xMode val="edge"/>
          <c:yMode val="edge"/>
          <c:x val="4.1858110659067499E-2"/>
          <c:y val="0.25968364197530863"/>
          <c:w val="0.92522276487590949"/>
          <c:h val="0.59622592592592605"/>
        </c:manualLayout>
      </c:layout>
      <c:barChart>
        <c:barDir val="col"/>
        <c:grouping val="clustered"/>
        <c:varyColors val="0"/>
        <c:ser>
          <c:idx val="1"/>
          <c:order val="1"/>
          <c:tx>
            <c:strRef>
              <c:f>LTM_1!$B$8</c:f>
              <c:strCache>
                <c:ptCount val="1"/>
                <c:pt idx="0">
                  <c:v>Importo deklaracijos įforminimo, kai buvo taikytas prekių tikrinimas, trukmė (VIDUTINĖ 14:48)</c:v>
                </c:pt>
              </c:strCache>
            </c:strRef>
          </c:tx>
          <c:spPr>
            <a:solidFill>
              <a:srgbClr val="C0504D"/>
            </a:solidFill>
            <a:ln w="28575" cap="rnd">
              <a:noFill/>
              <a:round/>
            </a:ln>
            <a:effectLst/>
          </c:spPr>
          <c:invertIfNegative val="0"/>
          <c:cat>
            <c:strRef>
              <c:f>LTM_1!$E$6:$AI$6</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LTM_1!$E$8:$AI$8</c:f>
              <c:numCache>
                <c:formatCode>[hh]:mm</c:formatCode>
                <c:ptCount val="31"/>
                <c:pt idx="0">
                  <c:v>0.66478073559670803</c:v>
                </c:pt>
                <c:pt idx="1">
                  <c:v>0.64716645622895597</c:v>
                </c:pt>
                <c:pt idx="2">
                  <c:v>0.77755191798941803</c:v>
                </c:pt>
                <c:pt idx="3">
                  <c:v>0.75862456933677902</c:v>
                </c:pt>
                <c:pt idx="4">
                  <c:v>0.327999194847021</c:v>
                </c:pt>
                <c:pt idx="5">
                  <c:v>0.173009259259259</c:v>
                </c:pt>
                <c:pt idx="6">
                  <c:v>0.390555380190797</c:v>
                </c:pt>
                <c:pt idx="7">
                  <c:v>0.53346362433862404</c:v>
                </c:pt>
                <c:pt idx="8">
                  <c:v>0.76475456154684096</c:v>
                </c:pt>
                <c:pt idx="9">
                  <c:v>0.42431529471544699</c:v>
                </c:pt>
                <c:pt idx="10">
                  <c:v>0.740120081018519</c:v>
                </c:pt>
                <c:pt idx="11">
                  <c:v>2.44429976851857E-3</c:v>
                </c:pt>
                <c:pt idx="12">
                  <c:v>0</c:v>
                </c:pt>
                <c:pt idx="13">
                  <c:v>7.17298672027291E-2</c:v>
                </c:pt>
                <c:pt idx="14">
                  <c:v>0.63837303132571799</c:v>
                </c:pt>
                <c:pt idx="15">
                  <c:v>0.49497562274663998</c:v>
                </c:pt>
                <c:pt idx="16">
                  <c:v>0.571131201956674</c:v>
                </c:pt>
                <c:pt idx="17">
                  <c:v>0.47299943221523399</c:v>
                </c:pt>
                <c:pt idx="18">
                  <c:v>6.95912037037036E-2</c:v>
                </c:pt>
                <c:pt idx="19">
                  <c:v>0</c:v>
                </c:pt>
                <c:pt idx="20">
                  <c:v>3.5118970714900902E-2</c:v>
                </c:pt>
                <c:pt idx="21">
                  <c:v>0.45817791005290998</c:v>
                </c:pt>
                <c:pt idx="22">
                  <c:v>0.56292202183526796</c:v>
                </c:pt>
                <c:pt idx="23">
                  <c:v>0.63813146786492403</c:v>
                </c:pt>
                <c:pt idx="24">
                  <c:v>0.67325803212851398</c:v>
                </c:pt>
                <c:pt idx="25">
                  <c:v>0</c:v>
                </c:pt>
                <c:pt idx="26">
                  <c:v>0</c:v>
                </c:pt>
                <c:pt idx="27">
                  <c:v>0.34424639917695499</c:v>
                </c:pt>
                <c:pt idx="28">
                  <c:v>0.225721590909091</c:v>
                </c:pt>
                <c:pt idx="29">
                  <c:v>0.349179498792271</c:v>
                </c:pt>
                <c:pt idx="30">
                  <c:v>0.275111331569665</c:v>
                </c:pt>
              </c:numCache>
            </c:numRef>
          </c:val>
          <c:extLst>
            <c:ext xmlns:c16="http://schemas.microsoft.com/office/drawing/2014/chart" uri="{C3380CC4-5D6E-409C-BE32-E72D297353CC}">
              <c16:uniqueId val="{00000001-F492-4383-8BFB-5838E4C03240}"/>
            </c:ext>
          </c:extLst>
        </c:ser>
        <c:ser>
          <c:idx val="0"/>
          <c:order val="2"/>
          <c:tx>
            <c:strRef>
              <c:f>LTM_1!$B$7</c:f>
              <c:strCache>
                <c:ptCount val="1"/>
                <c:pt idx="0">
                  <c:v>Importo deklaracijos įforminimo, kai buvo taikytas dokumentinis tikrinimas, trukmė (VIDUTINĖ 03:27) </c:v>
                </c:pt>
              </c:strCache>
            </c:strRef>
          </c:tx>
          <c:spPr>
            <a:solidFill>
              <a:srgbClr val="FFC000"/>
            </a:solidFill>
            <a:ln w="28575" cap="rnd">
              <a:noFill/>
              <a:round/>
            </a:ln>
            <a:effectLst/>
          </c:spPr>
          <c:invertIfNegative val="0"/>
          <c:cat>
            <c:strRef>
              <c:f>LTM_1!$E$6:$AI$6</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LTM_1!$E$7:$AI$7</c:f>
              <c:numCache>
                <c:formatCode>[hh]:mm</c:formatCode>
                <c:ptCount val="31"/>
                <c:pt idx="0">
                  <c:v>0</c:v>
                </c:pt>
                <c:pt idx="1">
                  <c:v>7.8725198412698399E-2</c:v>
                </c:pt>
                <c:pt idx="2">
                  <c:v>0.13597180886243401</c:v>
                </c:pt>
                <c:pt idx="3">
                  <c:v>0.17803883744856</c:v>
                </c:pt>
                <c:pt idx="4">
                  <c:v>2.4868827160493798E-2</c:v>
                </c:pt>
                <c:pt idx="5">
                  <c:v>5.4949845679012399E-2</c:v>
                </c:pt>
                <c:pt idx="6">
                  <c:v>0.102866732804233</c:v>
                </c:pt>
                <c:pt idx="7">
                  <c:v>6.3316727053140107E-2</c:v>
                </c:pt>
                <c:pt idx="8">
                  <c:v>3.1285225442834103E-2</c:v>
                </c:pt>
                <c:pt idx="9">
                  <c:v>0.15083641975308601</c:v>
                </c:pt>
                <c:pt idx="10">
                  <c:v>0.17258190883190899</c:v>
                </c:pt>
                <c:pt idx="11">
                  <c:v>0.14543209876543201</c:v>
                </c:pt>
                <c:pt idx="12">
                  <c:v>2.2488425925925901E-2</c:v>
                </c:pt>
                <c:pt idx="13">
                  <c:v>0.20884814814814801</c:v>
                </c:pt>
                <c:pt idx="14">
                  <c:v>0.114812885802469</c:v>
                </c:pt>
                <c:pt idx="15">
                  <c:v>0.121800073099415</c:v>
                </c:pt>
                <c:pt idx="16">
                  <c:v>4.56580687830688E-2</c:v>
                </c:pt>
                <c:pt idx="17">
                  <c:v>5.3234953703703701E-2</c:v>
                </c:pt>
                <c:pt idx="18">
                  <c:v>0.23738921957671999</c:v>
                </c:pt>
                <c:pt idx="19">
                  <c:v>1.2587962962963E-2</c:v>
                </c:pt>
                <c:pt idx="20">
                  <c:v>6.7912037037037007E-2</c:v>
                </c:pt>
                <c:pt idx="21">
                  <c:v>8.0881383277216598E-2</c:v>
                </c:pt>
                <c:pt idx="22">
                  <c:v>6.7648051697530895E-2</c:v>
                </c:pt>
                <c:pt idx="23">
                  <c:v>4.1477272727272703E-2</c:v>
                </c:pt>
                <c:pt idx="24">
                  <c:v>0.113561658249158</c:v>
                </c:pt>
                <c:pt idx="25">
                  <c:v>4.1693672839506202E-2</c:v>
                </c:pt>
                <c:pt idx="26">
                  <c:v>2.66435185185185E-2</c:v>
                </c:pt>
                <c:pt idx="27">
                  <c:v>5.0785839719029398E-2</c:v>
                </c:pt>
                <c:pt idx="28">
                  <c:v>4.96226851851852E-2</c:v>
                </c:pt>
                <c:pt idx="29">
                  <c:v>9.8645833333333294E-2</c:v>
                </c:pt>
                <c:pt idx="30">
                  <c:v>5.5202101139601098E-2</c:v>
                </c:pt>
              </c:numCache>
            </c:numRef>
          </c:val>
          <c:extLst>
            <c:ext xmlns:c16="http://schemas.microsoft.com/office/drawing/2014/chart" uri="{C3380CC4-5D6E-409C-BE32-E72D297353CC}">
              <c16:uniqueId val="{00000000-F492-4383-8BFB-5838E4C03240}"/>
            </c:ext>
          </c:extLst>
        </c:ser>
        <c:ser>
          <c:idx val="2"/>
          <c:order val="3"/>
          <c:tx>
            <c:strRef>
              <c:f>LTM_1!$B$9</c:f>
              <c:strCache>
                <c:ptCount val="1"/>
                <c:pt idx="0">
                  <c:v>Importo deklaracijos įforminimo, kai muitinio įforminimo metu nebuvo taikytas muitinis tikrinimas, trukmė (VIDUTINĖ 00:26)</c:v>
                </c:pt>
              </c:strCache>
            </c:strRef>
          </c:tx>
          <c:spPr>
            <a:solidFill>
              <a:srgbClr val="9BBB59">
                <a:lumMod val="75000"/>
              </a:srgbClr>
            </a:solidFill>
            <a:ln w="28575" cap="rnd">
              <a:noFill/>
              <a:round/>
            </a:ln>
            <a:effectLst/>
          </c:spPr>
          <c:invertIfNegative val="0"/>
          <c:cat>
            <c:strRef>
              <c:f>LTM_1!$E$6:$AI$6</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LTM_1!$E$9:$AI$9</c:f>
              <c:numCache>
                <c:formatCode>[hh]:mm</c:formatCode>
                <c:ptCount val="31"/>
                <c:pt idx="0">
                  <c:v>1.4363425925925899E-2</c:v>
                </c:pt>
                <c:pt idx="1">
                  <c:v>9.9593942901234606E-2</c:v>
                </c:pt>
                <c:pt idx="2">
                  <c:v>4.0211345763571799E-2</c:v>
                </c:pt>
                <c:pt idx="3">
                  <c:v>1.20663455794504E-2</c:v>
                </c:pt>
                <c:pt idx="4">
                  <c:v>7.95572916666667E-3</c:v>
                </c:pt>
                <c:pt idx="5">
                  <c:v>3.3831018518518503E-2</c:v>
                </c:pt>
                <c:pt idx="6">
                  <c:v>1.0148879142300201E-2</c:v>
                </c:pt>
                <c:pt idx="7">
                  <c:v>2.9010303195352201E-2</c:v>
                </c:pt>
                <c:pt idx="8">
                  <c:v>5.19216177983539E-2</c:v>
                </c:pt>
                <c:pt idx="9">
                  <c:v>1.5966435185185202E-2</c:v>
                </c:pt>
                <c:pt idx="10">
                  <c:v>1.1633522727272701E-2</c:v>
                </c:pt>
                <c:pt idx="11">
                  <c:v>1.2325708061002199E-2</c:v>
                </c:pt>
                <c:pt idx="12">
                  <c:v>9.1917438271604899E-3</c:v>
                </c:pt>
                <c:pt idx="13">
                  <c:v>1.12319311217693E-2</c:v>
                </c:pt>
                <c:pt idx="14">
                  <c:v>2.03174603174603E-2</c:v>
                </c:pt>
                <c:pt idx="15">
                  <c:v>1.2962312734082399E-2</c:v>
                </c:pt>
                <c:pt idx="16">
                  <c:v>2.9619212962963E-2</c:v>
                </c:pt>
                <c:pt idx="17">
                  <c:v>1.13250830959164E-2</c:v>
                </c:pt>
                <c:pt idx="18">
                  <c:v>1.63549933862434E-2</c:v>
                </c:pt>
                <c:pt idx="19">
                  <c:v>7.2822971781305104E-3</c:v>
                </c:pt>
                <c:pt idx="20">
                  <c:v>1.1262503379291701E-2</c:v>
                </c:pt>
                <c:pt idx="21">
                  <c:v>2.9009314373897699E-2</c:v>
                </c:pt>
                <c:pt idx="22">
                  <c:v>1.2824577294686E-2</c:v>
                </c:pt>
                <c:pt idx="23">
                  <c:v>1.85342759928603E-2</c:v>
                </c:pt>
                <c:pt idx="24">
                  <c:v>1.22968936678614E-2</c:v>
                </c:pt>
                <c:pt idx="25">
                  <c:v>6.84375E-3</c:v>
                </c:pt>
                <c:pt idx="26">
                  <c:v>2.2467849794238701E-2</c:v>
                </c:pt>
                <c:pt idx="27">
                  <c:v>1.15476295124238E-2</c:v>
                </c:pt>
                <c:pt idx="28">
                  <c:v>2.1741312942155599E-2</c:v>
                </c:pt>
                <c:pt idx="29">
                  <c:v>2.86096841704718E-2</c:v>
                </c:pt>
                <c:pt idx="30">
                  <c:v>1.45945903094876E-2</c:v>
                </c:pt>
              </c:numCache>
            </c:numRef>
          </c:val>
          <c:extLst>
            <c:ext xmlns:c16="http://schemas.microsoft.com/office/drawing/2014/chart" uri="{C3380CC4-5D6E-409C-BE32-E72D297353CC}">
              <c16:uniqueId val="{00000002-F492-4383-8BFB-5838E4C03240}"/>
            </c:ext>
          </c:extLst>
        </c:ser>
        <c:dLbls>
          <c:showLegendKey val="0"/>
          <c:showVal val="0"/>
          <c:showCatName val="0"/>
          <c:showSerName val="0"/>
          <c:showPercent val="0"/>
          <c:showBubbleSize val="0"/>
        </c:dLbls>
        <c:gapWidth val="30"/>
        <c:overlap val="50"/>
        <c:axId val="102663296"/>
        <c:axId val="102665216"/>
      </c:barChart>
      <c:lineChart>
        <c:grouping val="standard"/>
        <c:varyColors val="0"/>
        <c:ser>
          <c:idx val="3"/>
          <c:order val="0"/>
          <c:tx>
            <c:strRef>
              <c:f>LTM_1!$B$13</c:f>
              <c:strCache>
                <c:ptCount val="1"/>
                <c:pt idx="0">
                  <c:v>Vidutinė mėnesio importo deklaracijų įforminimo trukmė</c:v>
                </c:pt>
              </c:strCache>
            </c:strRef>
          </c:tx>
          <c:spPr>
            <a:ln w="25400">
              <a:solidFill>
                <a:sysClr val="windowText" lastClr="000000">
                  <a:lumMod val="75000"/>
                  <a:lumOff val="25000"/>
                </a:sysClr>
              </a:solidFill>
              <a:prstDash val="dash"/>
            </a:ln>
          </c:spPr>
          <c:marker>
            <c:symbol val="none"/>
          </c:marker>
          <c:dLbls>
            <c:dLbl>
              <c:idx val="29"/>
              <c:layout>
                <c:manualLayout>
                  <c:x val="2.1480629075565784E-2"/>
                  <c:y val="-1.04004160166406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F9-4CE1-81AB-3908B65DC087}"/>
                </c:ext>
              </c:extLst>
            </c:dLbl>
            <c:spPr>
              <a:noFill/>
              <a:ln>
                <a:noFill/>
              </a:ln>
              <a:effectLst/>
            </c:spPr>
            <c:txPr>
              <a:bodyPr/>
              <a:lstStyle/>
              <a:p>
                <a:pPr>
                  <a:defRPr sz="700" b="1">
                    <a:latin typeface="Times New Roman" panose="02020603050405020304" pitchFamily="18" charset="0"/>
                    <a:cs typeface="Times New Roman" panose="02020603050405020304" pitchFamily="18"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LTM_1!$E$6:$AI$6</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LTM_1!$E$13:$AI$13</c:f>
              <c:numCache>
                <c:formatCode>h:mm</c:formatCode>
                <c:ptCount val="31"/>
                <c:pt idx="0">
                  <c:v>0.31319444444444444</c:v>
                </c:pt>
                <c:pt idx="1">
                  <c:v>0.31319444444444444</c:v>
                </c:pt>
                <c:pt idx="2">
                  <c:v>0.31319444444444444</c:v>
                </c:pt>
                <c:pt idx="3">
                  <c:v>0.31319444444444444</c:v>
                </c:pt>
                <c:pt idx="4">
                  <c:v>0.31319444444444444</c:v>
                </c:pt>
                <c:pt idx="5">
                  <c:v>0.31319444444444444</c:v>
                </c:pt>
                <c:pt idx="6">
                  <c:v>0.31319444444444444</c:v>
                </c:pt>
                <c:pt idx="7">
                  <c:v>0.31319444444444444</c:v>
                </c:pt>
                <c:pt idx="8">
                  <c:v>0.31319444444444444</c:v>
                </c:pt>
                <c:pt idx="9">
                  <c:v>0.31319444444444444</c:v>
                </c:pt>
                <c:pt idx="10">
                  <c:v>0.31319444444444444</c:v>
                </c:pt>
                <c:pt idx="11">
                  <c:v>0.31319444444444444</c:v>
                </c:pt>
                <c:pt idx="12">
                  <c:v>0.31319444444444444</c:v>
                </c:pt>
                <c:pt idx="13">
                  <c:v>0.31319444444444444</c:v>
                </c:pt>
                <c:pt idx="14">
                  <c:v>0.31319444444444444</c:v>
                </c:pt>
                <c:pt idx="15">
                  <c:v>0.31319444444444444</c:v>
                </c:pt>
                <c:pt idx="16">
                  <c:v>0.31319444444444444</c:v>
                </c:pt>
                <c:pt idx="17">
                  <c:v>0.31319444444444444</c:v>
                </c:pt>
                <c:pt idx="18">
                  <c:v>0.31319444444444444</c:v>
                </c:pt>
                <c:pt idx="19">
                  <c:v>0.31319444444444444</c:v>
                </c:pt>
                <c:pt idx="20">
                  <c:v>0.31319444444444444</c:v>
                </c:pt>
                <c:pt idx="21">
                  <c:v>0.31319444444444444</c:v>
                </c:pt>
                <c:pt idx="22">
                  <c:v>0.31319444444444444</c:v>
                </c:pt>
                <c:pt idx="23">
                  <c:v>0.31319444444444444</c:v>
                </c:pt>
                <c:pt idx="24">
                  <c:v>0.31319444444444444</c:v>
                </c:pt>
                <c:pt idx="25">
                  <c:v>0.31319444444444444</c:v>
                </c:pt>
                <c:pt idx="26">
                  <c:v>0.31319444444444444</c:v>
                </c:pt>
                <c:pt idx="27">
                  <c:v>0.31319444444444444</c:v>
                </c:pt>
                <c:pt idx="28">
                  <c:v>0.31319444444444444</c:v>
                </c:pt>
                <c:pt idx="29">
                  <c:v>0.31319444444444444</c:v>
                </c:pt>
                <c:pt idx="30">
                  <c:v>0.31319444444444444</c:v>
                </c:pt>
              </c:numCache>
            </c:numRef>
          </c:val>
          <c:smooth val="0"/>
          <c:extLst>
            <c:ext xmlns:c16="http://schemas.microsoft.com/office/drawing/2014/chart" uri="{C3380CC4-5D6E-409C-BE32-E72D297353CC}">
              <c16:uniqueId val="{00000001-EFF9-4CE1-81AB-3908B65DC087}"/>
            </c:ext>
          </c:extLst>
        </c:ser>
        <c:dLbls>
          <c:showLegendKey val="0"/>
          <c:showVal val="0"/>
          <c:showCatName val="0"/>
          <c:showSerName val="0"/>
          <c:showPercent val="0"/>
          <c:showBubbleSize val="0"/>
        </c:dLbls>
        <c:hiLowLines/>
        <c:marker val="1"/>
        <c:smooth val="0"/>
        <c:axId val="102663296"/>
        <c:axId val="102665216"/>
      </c:lineChart>
      <c:catAx>
        <c:axId val="102663296"/>
        <c:scaling>
          <c:orientation val="minMax"/>
        </c:scaling>
        <c:delete val="0"/>
        <c:axPos val="b"/>
        <c:title>
          <c:tx>
            <c:rich>
              <a:bodyPr/>
              <a:lstStyle/>
              <a:p>
                <a:pPr>
                  <a:defRPr sz="900">
                    <a:latin typeface="Times New Roman" panose="02020603050405020304" pitchFamily="18" charset="0"/>
                    <a:cs typeface="Times New Roman" panose="02020603050405020304" pitchFamily="18" charset="0"/>
                  </a:defRPr>
                </a:pPr>
                <a:r>
                  <a:rPr lang="lt-LT" sz="900">
                    <a:latin typeface="Times New Roman" panose="02020603050405020304" pitchFamily="18" charset="0"/>
                    <a:cs typeface="Times New Roman" panose="02020603050405020304" pitchFamily="18" charset="0"/>
                  </a:rPr>
                  <a:t>2019</a:t>
                </a:r>
                <a:r>
                  <a:rPr lang="en-US" sz="900">
                    <a:latin typeface="Times New Roman" panose="02020603050405020304" pitchFamily="18" charset="0"/>
                    <a:cs typeface="Times New Roman" panose="02020603050405020304" pitchFamily="18" charset="0"/>
                  </a:rPr>
                  <a:t> m. </a:t>
                </a:r>
                <a:r>
                  <a:rPr lang="lt-LT" sz="900" baseline="0">
                    <a:latin typeface="Times New Roman" panose="02020603050405020304" pitchFamily="18" charset="0"/>
                    <a:cs typeface="Times New Roman" panose="02020603050405020304" pitchFamily="18" charset="0"/>
                  </a:rPr>
                  <a:t>sausis</a:t>
                </a:r>
                <a:endParaRPr lang="lt-LT" sz="900">
                  <a:latin typeface="Times New Roman" panose="02020603050405020304" pitchFamily="18" charset="0"/>
                  <a:cs typeface="Times New Roman" panose="02020603050405020304" pitchFamily="18" charset="0"/>
                </a:endParaRPr>
              </a:p>
            </c:rich>
          </c:tx>
          <c:layout>
            <c:manualLayout>
              <c:xMode val="edge"/>
              <c:yMode val="edge"/>
              <c:x val="0.4322855902777778"/>
              <c:y val="0.92809197530864196"/>
            </c:manualLayout>
          </c:layout>
          <c:overlay val="0"/>
        </c:title>
        <c:numFmt formatCode="General" sourceLinked="1"/>
        <c:majorTickMark val="none"/>
        <c:minorTickMark val="none"/>
        <c:tickLblPos val="nextTo"/>
        <c:spPr>
          <a:noFill/>
          <a:ln w="9525" cap="flat" cmpd="sng" algn="ctr">
            <a:solidFill>
              <a:sysClr val="windowText" lastClr="000000">
                <a:lumMod val="50000"/>
                <a:lumOff val="50000"/>
              </a:sysClr>
            </a:solidFill>
            <a:round/>
          </a:ln>
          <a:effectLst/>
        </c:spPr>
        <c:txPr>
          <a:bodyPr rot="-60000000" spcFirstLastPara="1" vertOverflow="ellipsis" vert="horz" wrap="square" anchor="ctr" anchorCtr="1"/>
          <a:lstStyle/>
          <a:p>
            <a:pPr>
              <a:defRPr sz="7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02665216"/>
        <c:crosses val="autoZero"/>
        <c:auto val="1"/>
        <c:lblAlgn val="ctr"/>
        <c:lblOffset val="100"/>
        <c:noMultiLvlLbl val="1"/>
      </c:catAx>
      <c:valAx>
        <c:axId val="102665216"/>
        <c:scaling>
          <c:orientation val="minMax"/>
          <c:min val="0"/>
        </c:scaling>
        <c:delete val="0"/>
        <c:axPos val="l"/>
        <c:majorGridlines>
          <c:spPr>
            <a:ln w="9525" cap="flat" cmpd="sng" algn="ctr">
              <a:noFill/>
              <a:round/>
            </a:ln>
            <a:effectLst/>
          </c:spPr>
        </c:majorGridlines>
        <c:numFmt formatCode="[hh]:mm" sourceLinked="0"/>
        <c:majorTickMark val="out"/>
        <c:minorTickMark val="none"/>
        <c:tickLblPos val="nextTo"/>
        <c:spPr>
          <a:noFill/>
          <a:ln>
            <a:solidFill>
              <a:sysClr val="windowText" lastClr="000000">
                <a:lumMod val="75000"/>
                <a:lumOff val="25000"/>
              </a:sysClr>
            </a:solid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02663296"/>
        <c:crosses val="autoZero"/>
        <c:crossBetween val="between"/>
        <c:majorUnit val="0.20833300000000002"/>
      </c:valAx>
      <c:spPr>
        <a:noFill/>
        <a:ln>
          <a:noFill/>
        </a:ln>
        <a:effectLst/>
      </c:spPr>
    </c:plotArea>
    <c:legend>
      <c:legendPos val="t"/>
      <c:layout>
        <c:manualLayout>
          <c:xMode val="edge"/>
          <c:yMode val="edge"/>
          <c:x val="7.8786631944444449E-2"/>
          <c:y val="0.13440833333333332"/>
          <c:w val="0.85565590277777781"/>
          <c:h val="0.10222870370370368"/>
        </c:manualLayout>
      </c:layout>
      <c:overlay val="0"/>
      <c:txPr>
        <a:bodyPr/>
        <a:lstStyle/>
        <a:p>
          <a:pPr>
            <a:defRPr sz="600"/>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463" cy="4968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41750" y="0"/>
            <a:ext cx="2938463" cy="496888"/>
          </a:xfrm>
          <a:prstGeom prst="rect">
            <a:avLst/>
          </a:prstGeom>
        </p:spPr>
        <p:txBody>
          <a:bodyPr vert="horz" lIns="91440" tIns="45720" rIns="91440" bIns="45720" rtlCol="0"/>
          <a:lstStyle>
            <a:lvl1pPr algn="r">
              <a:defRPr sz="1200"/>
            </a:lvl1pPr>
          </a:lstStyle>
          <a:p>
            <a:fld id="{63E21A46-C964-49CF-9ECA-E216DAB4FC5B}" type="datetimeFigureOut">
              <a:rPr lang="lt-LT" smtClean="0"/>
              <a:t>2019-02-28</a:t>
            </a:fld>
            <a:endParaRPr lang="lt-LT"/>
          </a:p>
        </p:txBody>
      </p:sp>
      <p:sp>
        <p:nvSpPr>
          <p:cNvPr id="4" name="Slide Image Placeholder 3"/>
          <p:cNvSpPr>
            <a:spLocks noGrp="1" noRot="1" noChangeAspect="1"/>
          </p:cNvSpPr>
          <p:nvPr>
            <p:ph type="sldImg" idx="2"/>
          </p:nvPr>
        </p:nvSpPr>
        <p:spPr>
          <a:xfrm>
            <a:off x="909638" y="744538"/>
            <a:ext cx="4962525" cy="3722687"/>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77863" y="4714875"/>
            <a:ext cx="54260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9428163"/>
            <a:ext cx="2938463" cy="4968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41750" y="9428163"/>
            <a:ext cx="2938463" cy="496887"/>
          </a:xfrm>
          <a:prstGeom prst="rect">
            <a:avLst/>
          </a:prstGeom>
        </p:spPr>
        <p:txBody>
          <a:bodyPr vert="horz" lIns="91440" tIns="45720" rIns="91440" bIns="45720" rtlCol="0" anchor="b"/>
          <a:lstStyle>
            <a:lvl1pPr algn="r">
              <a:defRPr sz="1200"/>
            </a:lvl1pPr>
          </a:lstStyle>
          <a:p>
            <a:fld id="{665BD90E-A13A-43F1-869D-D692466FDC3A}" type="slidenum">
              <a:rPr lang="lt-LT" smtClean="0"/>
              <a:t>‹#›</a:t>
            </a:fld>
            <a:endParaRPr lang="lt-LT"/>
          </a:p>
        </p:txBody>
      </p:sp>
    </p:spTree>
    <p:extLst>
      <p:ext uri="{BB962C8B-B14F-4D97-AF65-F5344CB8AC3E}">
        <p14:creationId xmlns:p14="http://schemas.microsoft.com/office/powerpoint/2010/main" val="2364749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62525" cy="3722687"/>
          </a:xfrm>
        </p:spPr>
      </p:sp>
      <p:sp>
        <p:nvSpPr>
          <p:cNvPr id="3" name="Notes Placeholder 2"/>
          <p:cNvSpPr>
            <a:spLocks noGrp="1"/>
          </p:cNvSpPr>
          <p:nvPr>
            <p:ph type="body" idx="1"/>
          </p:nvPr>
        </p:nvSpPr>
        <p:spPr/>
        <p:txBody>
          <a:bodyPr/>
          <a:lstStyle/>
          <a:p>
            <a:pPr marL="0" indent="0">
              <a:buNone/>
            </a:pPr>
            <a:endParaRPr lang="lt-LT" dirty="0"/>
          </a:p>
        </p:txBody>
      </p:sp>
      <p:sp>
        <p:nvSpPr>
          <p:cNvPr id="4" name="Slide Number Placeholder 3"/>
          <p:cNvSpPr>
            <a:spLocks noGrp="1"/>
          </p:cNvSpPr>
          <p:nvPr>
            <p:ph type="sldNum" sz="quarter" idx="10"/>
          </p:nvPr>
        </p:nvSpPr>
        <p:spPr/>
        <p:txBody>
          <a:bodyPr/>
          <a:lstStyle/>
          <a:p>
            <a:fld id="{665BD90E-A13A-43F1-869D-D692466FDC3A}" type="slidenum">
              <a:rPr lang="lt-LT" smtClean="0"/>
              <a:t>1</a:t>
            </a:fld>
            <a:endParaRPr lang="lt-LT"/>
          </a:p>
        </p:txBody>
      </p:sp>
    </p:spTree>
    <p:extLst>
      <p:ext uri="{BB962C8B-B14F-4D97-AF65-F5344CB8AC3E}">
        <p14:creationId xmlns:p14="http://schemas.microsoft.com/office/powerpoint/2010/main" val="4096980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665BD90E-A13A-43F1-869D-D692466FDC3A}" type="slidenum">
              <a:rPr lang="lt-LT" smtClean="0"/>
              <a:t>21</a:t>
            </a:fld>
            <a:endParaRPr lang="lt-LT"/>
          </a:p>
        </p:txBody>
      </p:sp>
    </p:spTree>
    <p:extLst>
      <p:ext uri="{BB962C8B-B14F-4D97-AF65-F5344CB8AC3E}">
        <p14:creationId xmlns:p14="http://schemas.microsoft.com/office/powerpoint/2010/main" val="3572121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endParaRPr lang="lt-L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lt-LT"/>
          </a:p>
        </p:txBody>
      </p:sp>
      <p:sp>
        <p:nvSpPr>
          <p:cNvPr id="4" name="Date Placeholder 3"/>
          <p:cNvSpPr>
            <a:spLocks noGrp="1"/>
          </p:cNvSpPr>
          <p:nvPr>
            <p:ph type="dt" sz="half" idx="10"/>
          </p:nvPr>
        </p:nvSpPr>
        <p:spPr/>
        <p:txBody>
          <a:bodyPr/>
          <a:lstStyle/>
          <a:p>
            <a:fld id="{3B4AA97E-4F1E-4260-96C5-6931F034247A}" type="datetimeFigureOut">
              <a:rPr lang="lt-LT" smtClean="0"/>
              <a:t>2019-02-28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D15C082-BAEB-47D8-BDA7-F1849CF3AD76}" type="slidenum">
              <a:rPr lang="lt-LT" smtClean="0"/>
              <a:t>‹#›</a:t>
            </a:fld>
            <a:endParaRPr lang="lt-LT"/>
          </a:p>
        </p:txBody>
      </p:sp>
    </p:spTree>
    <p:extLst>
      <p:ext uri="{BB962C8B-B14F-4D97-AF65-F5344CB8AC3E}">
        <p14:creationId xmlns:p14="http://schemas.microsoft.com/office/powerpoint/2010/main" val="4120896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3B4AA97E-4F1E-4260-96C5-6931F034247A}" type="datetimeFigureOut">
              <a:rPr lang="lt-LT" smtClean="0"/>
              <a:t>2019-02-28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D15C082-BAEB-47D8-BDA7-F1849CF3AD76}" type="slidenum">
              <a:rPr lang="lt-LT" smtClean="0"/>
              <a:t>‹#›</a:t>
            </a:fld>
            <a:endParaRPr lang="lt-LT"/>
          </a:p>
        </p:txBody>
      </p:sp>
    </p:spTree>
    <p:extLst>
      <p:ext uri="{BB962C8B-B14F-4D97-AF65-F5344CB8AC3E}">
        <p14:creationId xmlns:p14="http://schemas.microsoft.com/office/powerpoint/2010/main" val="3700984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3B4AA97E-4F1E-4260-96C5-6931F034247A}" type="datetimeFigureOut">
              <a:rPr lang="lt-LT" smtClean="0"/>
              <a:t>2019-02-28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D15C082-BAEB-47D8-BDA7-F1849CF3AD76}" type="slidenum">
              <a:rPr lang="lt-LT" smtClean="0"/>
              <a:t>‹#›</a:t>
            </a:fld>
            <a:endParaRPr lang="lt-LT"/>
          </a:p>
        </p:txBody>
      </p:sp>
    </p:spTree>
    <p:extLst>
      <p:ext uri="{BB962C8B-B14F-4D97-AF65-F5344CB8AC3E}">
        <p14:creationId xmlns:p14="http://schemas.microsoft.com/office/powerpoint/2010/main" val="2764925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3B4AA97E-4F1E-4260-96C5-6931F034247A}" type="datetimeFigureOut">
              <a:rPr lang="lt-LT" smtClean="0"/>
              <a:t>2019-02-28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D15C082-BAEB-47D8-BDA7-F1849CF3AD76}" type="slidenum">
              <a:rPr lang="lt-LT" smtClean="0"/>
              <a:t>‹#›</a:t>
            </a:fld>
            <a:endParaRPr lang="lt-LT"/>
          </a:p>
        </p:txBody>
      </p:sp>
    </p:spTree>
    <p:extLst>
      <p:ext uri="{BB962C8B-B14F-4D97-AF65-F5344CB8AC3E}">
        <p14:creationId xmlns:p14="http://schemas.microsoft.com/office/powerpoint/2010/main" val="2184638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4AA97E-4F1E-4260-96C5-6931F034247A}" type="datetimeFigureOut">
              <a:rPr lang="lt-LT" smtClean="0"/>
              <a:t>2019-02-28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D15C082-BAEB-47D8-BDA7-F1849CF3AD76}" type="slidenum">
              <a:rPr lang="lt-LT" smtClean="0"/>
              <a:t>‹#›</a:t>
            </a:fld>
            <a:endParaRPr lang="lt-LT"/>
          </a:p>
        </p:txBody>
      </p:sp>
    </p:spTree>
    <p:extLst>
      <p:ext uri="{BB962C8B-B14F-4D97-AF65-F5344CB8AC3E}">
        <p14:creationId xmlns:p14="http://schemas.microsoft.com/office/powerpoint/2010/main" val="3086776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p:cNvSpPr>
            <a:spLocks noGrp="1"/>
          </p:cNvSpPr>
          <p:nvPr>
            <p:ph type="dt" sz="half" idx="10"/>
          </p:nvPr>
        </p:nvSpPr>
        <p:spPr/>
        <p:txBody>
          <a:bodyPr/>
          <a:lstStyle/>
          <a:p>
            <a:fld id="{3B4AA97E-4F1E-4260-96C5-6931F034247A}" type="datetimeFigureOut">
              <a:rPr lang="lt-LT" smtClean="0"/>
              <a:t>2019-02-28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2D15C082-BAEB-47D8-BDA7-F1849CF3AD76}" type="slidenum">
              <a:rPr lang="lt-LT" smtClean="0"/>
              <a:t>‹#›</a:t>
            </a:fld>
            <a:endParaRPr lang="lt-LT"/>
          </a:p>
        </p:txBody>
      </p:sp>
    </p:spTree>
    <p:extLst>
      <p:ext uri="{BB962C8B-B14F-4D97-AF65-F5344CB8AC3E}">
        <p14:creationId xmlns:p14="http://schemas.microsoft.com/office/powerpoint/2010/main" val="240068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p:cNvSpPr>
            <a:spLocks noGrp="1"/>
          </p:cNvSpPr>
          <p:nvPr>
            <p:ph type="dt" sz="half" idx="10"/>
          </p:nvPr>
        </p:nvSpPr>
        <p:spPr/>
        <p:txBody>
          <a:bodyPr/>
          <a:lstStyle/>
          <a:p>
            <a:fld id="{3B4AA97E-4F1E-4260-96C5-6931F034247A}" type="datetimeFigureOut">
              <a:rPr lang="lt-LT" smtClean="0"/>
              <a:t>2019-02-28</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2D15C082-BAEB-47D8-BDA7-F1849CF3AD76}" type="slidenum">
              <a:rPr lang="lt-LT" smtClean="0"/>
              <a:t>‹#›</a:t>
            </a:fld>
            <a:endParaRPr lang="lt-LT"/>
          </a:p>
        </p:txBody>
      </p:sp>
    </p:spTree>
    <p:extLst>
      <p:ext uri="{BB962C8B-B14F-4D97-AF65-F5344CB8AC3E}">
        <p14:creationId xmlns:p14="http://schemas.microsoft.com/office/powerpoint/2010/main" val="3916605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Date Placeholder 2"/>
          <p:cNvSpPr>
            <a:spLocks noGrp="1"/>
          </p:cNvSpPr>
          <p:nvPr>
            <p:ph type="dt" sz="half" idx="10"/>
          </p:nvPr>
        </p:nvSpPr>
        <p:spPr/>
        <p:txBody>
          <a:bodyPr/>
          <a:lstStyle/>
          <a:p>
            <a:fld id="{3B4AA97E-4F1E-4260-96C5-6931F034247A}" type="datetimeFigureOut">
              <a:rPr lang="lt-LT" smtClean="0"/>
              <a:t>2019-02-28</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D15C082-BAEB-47D8-BDA7-F1849CF3AD76}" type="slidenum">
              <a:rPr lang="lt-LT" smtClean="0"/>
              <a:t>‹#›</a:t>
            </a:fld>
            <a:endParaRPr lang="lt-LT"/>
          </a:p>
        </p:txBody>
      </p:sp>
    </p:spTree>
    <p:extLst>
      <p:ext uri="{BB962C8B-B14F-4D97-AF65-F5344CB8AC3E}">
        <p14:creationId xmlns:p14="http://schemas.microsoft.com/office/powerpoint/2010/main" val="3343893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4AA97E-4F1E-4260-96C5-6931F034247A}" type="datetimeFigureOut">
              <a:rPr lang="lt-LT" smtClean="0"/>
              <a:t>2019-02-28</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2D15C082-BAEB-47D8-BDA7-F1849CF3AD76}" type="slidenum">
              <a:rPr lang="lt-LT" smtClean="0"/>
              <a:t>‹#›</a:t>
            </a:fld>
            <a:endParaRPr lang="lt-LT"/>
          </a:p>
        </p:txBody>
      </p:sp>
    </p:spTree>
    <p:extLst>
      <p:ext uri="{BB962C8B-B14F-4D97-AF65-F5344CB8AC3E}">
        <p14:creationId xmlns:p14="http://schemas.microsoft.com/office/powerpoint/2010/main" val="3019350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lt-LT"/>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4AA97E-4F1E-4260-96C5-6931F034247A}" type="datetimeFigureOut">
              <a:rPr lang="lt-LT" smtClean="0"/>
              <a:t>2019-02-28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2D15C082-BAEB-47D8-BDA7-F1849CF3AD76}" type="slidenum">
              <a:rPr lang="lt-LT" smtClean="0"/>
              <a:t>‹#›</a:t>
            </a:fld>
            <a:endParaRPr lang="lt-LT"/>
          </a:p>
        </p:txBody>
      </p:sp>
    </p:spTree>
    <p:extLst>
      <p:ext uri="{BB962C8B-B14F-4D97-AF65-F5344CB8AC3E}">
        <p14:creationId xmlns:p14="http://schemas.microsoft.com/office/powerpoint/2010/main" val="1476505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4AA97E-4F1E-4260-96C5-6931F034247A}" type="datetimeFigureOut">
              <a:rPr lang="lt-LT" smtClean="0"/>
              <a:t>2019-02-28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2D15C082-BAEB-47D8-BDA7-F1849CF3AD76}" type="slidenum">
              <a:rPr lang="lt-LT" smtClean="0"/>
              <a:t>‹#›</a:t>
            </a:fld>
            <a:endParaRPr lang="lt-LT"/>
          </a:p>
        </p:txBody>
      </p:sp>
    </p:spTree>
    <p:extLst>
      <p:ext uri="{BB962C8B-B14F-4D97-AF65-F5344CB8AC3E}">
        <p14:creationId xmlns:p14="http://schemas.microsoft.com/office/powerpoint/2010/main" val="2776233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4AA97E-4F1E-4260-96C5-6931F034247A}" type="datetimeFigureOut">
              <a:rPr lang="lt-LT" smtClean="0"/>
              <a:t>2019-02-28</a:t>
            </a:fld>
            <a:endParaRPr lang="lt-LT"/>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15C082-BAEB-47D8-BDA7-F1849CF3AD76}" type="slidenum">
              <a:rPr lang="lt-LT" smtClean="0"/>
              <a:t>‹#›</a:t>
            </a:fld>
            <a:endParaRPr lang="lt-LT"/>
          </a:p>
        </p:txBody>
      </p:sp>
    </p:spTree>
    <p:extLst>
      <p:ext uri="{BB962C8B-B14F-4D97-AF65-F5344CB8AC3E}">
        <p14:creationId xmlns:p14="http://schemas.microsoft.com/office/powerpoint/2010/main" val="3551516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keleiviams.lrmuitine.lt/passenger/#!startWizar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E9KME4Bil_c&amp;sns=e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31.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chart" Target="../charts/chart17.xml"/><Relationship Id="rId2" Type="http://schemas.openxmlformats.org/officeDocument/2006/relationships/chart" Target="../charts/chart12.xml"/><Relationship Id="rId1" Type="http://schemas.openxmlformats.org/officeDocument/2006/relationships/slideLayout" Target="../slideLayouts/slideLayout7.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7.xml"/><Relationship Id="rId5" Type="http://schemas.openxmlformats.org/officeDocument/2006/relationships/chart" Target="../charts/chart21.xml"/><Relationship Id="rId4" Type="http://schemas.openxmlformats.org/officeDocument/2006/relationships/chart" Target="../charts/chart20.xml"/></Relationships>
</file>

<file path=ppt/slides/_rels/slide3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7.xml"/><Relationship Id="rId5" Type="http://schemas.openxmlformats.org/officeDocument/2006/relationships/chart" Target="../charts/chart25.xml"/><Relationship Id="rId4" Type="http://schemas.openxmlformats.org/officeDocument/2006/relationships/chart" Target="../charts/char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gpk.gov.by/maps/ochered.php" TargetMode="External"/><Relationship Id="rId2" Type="http://schemas.openxmlformats.org/officeDocument/2006/relationships/hyperlink" Target="http://www.pkpd.lt/lt/borde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3568" y="188640"/>
            <a:ext cx="7992888" cy="954107"/>
          </a:xfrm>
          <a:prstGeom prst="rect">
            <a:avLst/>
          </a:prstGeom>
        </p:spPr>
        <p:txBody>
          <a:bodyPr wrap="square">
            <a:spAutoFit/>
          </a:bodyPr>
          <a:lstStyle/>
          <a:p>
            <a:pPr algn="ctr"/>
            <a:r>
              <a:rPr lang="lt-LT" sz="2800" b="1" i="1" dirty="0">
                <a:latin typeface="Times New Roman"/>
                <a:ea typeface="Calibri"/>
              </a:rPr>
              <a:t>Pralaidumo pasienio postuose pokyčiai. </a:t>
            </a:r>
          </a:p>
          <a:p>
            <a:pPr algn="ctr"/>
            <a:r>
              <a:rPr lang="lt-LT" sz="2800" b="1" i="1" dirty="0">
                <a:latin typeface="Times New Roman"/>
                <a:ea typeface="Calibri"/>
              </a:rPr>
              <a:t>Rezultatai, galimybės problemos. </a:t>
            </a:r>
          </a:p>
        </p:txBody>
      </p:sp>
      <p:sp>
        <p:nvSpPr>
          <p:cNvPr id="39" name="TextBox 38"/>
          <p:cNvSpPr txBox="1"/>
          <p:nvPr/>
        </p:nvSpPr>
        <p:spPr>
          <a:xfrm>
            <a:off x="4427984" y="5426640"/>
            <a:ext cx="4896544" cy="1477328"/>
          </a:xfrm>
          <a:prstGeom prst="rect">
            <a:avLst/>
          </a:prstGeom>
          <a:noFill/>
        </p:spPr>
        <p:txBody>
          <a:bodyPr wrap="square" rtlCol="0">
            <a:spAutoFit/>
          </a:bodyPr>
          <a:lstStyle/>
          <a:p>
            <a:r>
              <a:rPr lang="lt-LT" b="1" dirty="0"/>
              <a:t>Muitinės departamento</a:t>
            </a:r>
          </a:p>
          <a:p>
            <a:r>
              <a:rPr lang="lt-LT" i="1" dirty="0"/>
              <a:t>prie Lietuvos Respublikos finansų ministerijos</a:t>
            </a:r>
          </a:p>
          <a:p>
            <a:r>
              <a:rPr lang="lt-LT" dirty="0"/>
              <a:t>Muitinės kontrolės organizavimo skyriaus vedėjas </a:t>
            </a:r>
          </a:p>
          <a:p>
            <a:r>
              <a:rPr lang="lt-LT" b="1" dirty="0"/>
              <a:t>Laimis Žlabys</a:t>
            </a:r>
          </a:p>
          <a:p>
            <a:r>
              <a:rPr lang="lt-LT" b="1" dirty="0"/>
              <a:t>2019  m. </a:t>
            </a:r>
            <a:endParaRPr lang="en-GB" b="1" dirty="0"/>
          </a:p>
        </p:txBody>
      </p:sp>
      <p:sp>
        <p:nvSpPr>
          <p:cNvPr id="2" name="Rectangle 1">
            <a:extLst>
              <a:ext uri="{FF2B5EF4-FFF2-40B4-BE49-F238E27FC236}">
                <a16:creationId xmlns:a16="http://schemas.microsoft.com/office/drawing/2014/main" id="{C7167EF3-E575-4DA1-85F2-DF693BDC6F24}"/>
              </a:ext>
            </a:extLst>
          </p:cNvPr>
          <p:cNvSpPr/>
          <p:nvPr/>
        </p:nvSpPr>
        <p:spPr>
          <a:xfrm>
            <a:off x="1" y="1268760"/>
            <a:ext cx="9143999" cy="1754326"/>
          </a:xfrm>
          <a:prstGeom prst="rect">
            <a:avLst/>
          </a:prstGeom>
        </p:spPr>
        <p:txBody>
          <a:bodyPr wrap="square">
            <a:spAutoFit/>
          </a:bodyPr>
          <a:lstStyle/>
          <a:p>
            <a:pPr algn="ctr"/>
            <a:r>
              <a:rPr lang="lt-LT" sz="3600" b="1" i="1" dirty="0">
                <a:latin typeface="Times New Roman"/>
                <a:ea typeface="Calibri"/>
              </a:rPr>
              <a:t>Eilių suvaldymas Lietuvos Respublikos pasieniuose – prižiūrinčių institucijų ir vežėjų (verslo) bendras uždavinys</a:t>
            </a:r>
          </a:p>
        </p:txBody>
      </p:sp>
    </p:spTree>
    <p:extLst>
      <p:ext uri="{BB962C8B-B14F-4D97-AF65-F5344CB8AC3E}">
        <p14:creationId xmlns:p14="http://schemas.microsoft.com/office/powerpoint/2010/main" val="245485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99392"/>
            <a:ext cx="8229600" cy="1143000"/>
          </a:xfrm>
        </p:spPr>
        <p:txBody>
          <a:bodyPr>
            <a:normAutofit/>
          </a:bodyPr>
          <a:lstStyle/>
          <a:p>
            <a:pPr marL="342900" lvl="0" indent="-342900" algn="l">
              <a:spcBef>
                <a:spcPct val="20000"/>
              </a:spcBef>
              <a:buFont typeface="Arial" panose="020B0604020202020204" pitchFamily="34" charset="0"/>
              <a:buChar char="•"/>
            </a:pPr>
            <a:r>
              <a:rPr lang="lt-LT" sz="2400" dirty="0">
                <a:solidFill>
                  <a:prstClr val="black"/>
                </a:solidFill>
                <a:latin typeface="Times New Roman" panose="02020603050405020304" pitchFamily="18" charset="0"/>
                <a:ea typeface="+mn-ea"/>
                <a:cs typeface="Times New Roman" panose="02020603050405020304" pitchFamily="18" charset="0"/>
              </a:rPr>
              <a:t>Nesavalaikis išankstinės deklaracijos  informacijos pateikimas</a:t>
            </a:r>
          </a:p>
        </p:txBody>
      </p:sp>
      <p:sp>
        <p:nvSpPr>
          <p:cNvPr id="3" name="Content Placeholder 2"/>
          <p:cNvSpPr>
            <a:spLocks noGrp="1"/>
          </p:cNvSpPr>
          <p:nvPr>
            <p:ph idx="1"/>
          </p:nvPr>
        </p:nvSpPr>
        <p:spPr>
          <a:xfrm>
            <a:off x="539552" y="1268760"/>
            <a:ext cx="8229600" cy="4525963"/>
          </a:xfrm>
        </p:spPr>
        <p:txBody>
          <a:bodyPr>
            <a:normAutofit/>
          </a:bodyPr>
          <a:lstStyle/>
          <a:p>
            <a:r>
              <a:rPr lang="lt-LT" sz="2800" dirty="0">
                <a:latin typeface="Times New Roman" panose="02020603050405020304" pitchFamily="18" charset="0"/>
                <a:cs typeface="Times New Roman" panose="02020603050405020304" pitchFamily="18" charset="0"/>
              </a:rPr>
              <a:t>Išankstinė informacija su saugos ir saugumo duomenimis vis dar pateikiama tik atvykus į PKP veikiančią muitinės įstaigą,  o ne 1 val. prieš įvažiuojant į LT (ES) teritoriją.</a:t>
            </a:r>
          </a:p>
          <a:p>
            <a:r>
              <a:rPr lang="lt-LT" sz="2800" dirty="0">
                <a:latin typeface="Times New Roman" panose="02020603050405020304" pitchFamily="18" charset="0"/>
                <a:cs typeface="Times New Roman" panose="02020603050405020304" pitchFamily="18" charset="0"/>
              </a:rPr>
              <a:t>Toks pavėluotas informacijos pateikimas sąlygoja papildomą administracinę naštą – surašomas ANP, kas trunka tam tikrą laiką, kurį visi esantys eilėje turi laukti.</a:t>
            </a:r>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3791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95A02-6099-4E70-9E64-1B038214640D}"/>
              </a:ext>
            </a:extLst>
          </p:cNvPr>
          <p:cNvSpPr>
            <a:spLocks noGrp="1"/>
          </p:cNvSpPr>
          <p:nvPr>
            <p:ph type="title"/>
          </p:nvPr>
        </p:nvSpPr>
        <p:spPr>
          <a:xfrm>
            <a:off x="457200" y="0"/>
            <a:ext cx="8229600" cy="1143000"/>
          </a:xfrm>
        </p:spPr>
        <p:txBody>
          <a:bodyPr/>
          <a:lstStyle/>
          <a:p>
            <a:pPr marL="342900" lvl="0" indent="-342900">
              <a:spcBef>
                <a:spcPct val="20000"/>
              </a:spcBef>
            </a:pPr>
            <a:r>
              <a:rPr lang="lt-LT" sz="3000">
                <a:solidFill>
                  <a:prstClr val="black"/>
                </a:solidFill>
                <a:latin typeface="Times New Roman"/>
                <a:ea typeface="Calibri"/>
                <a:cs typeface="+mn-cs"/>
              </a:rPr>
              <a:t>Kaip gali būti valdomi eismo srautai?</a:t>
            </a:r>
            <a:endParaRPr lang="en-GB" sz="3000" dirty="0">
              <a:solidFill>
                <a:prstClr val="black"/>
              </a:solidFill>
              <a:latin typeface="Times New Roman"/>
              <a:ea typeface="Calibri"/>
              <a:cs typeface="+mn-cs"/>
            </a:endParaRPr>
          </a:p>
        </p:txBody>
      </p:sp>
      <p:sp>
        <p:nvSpPr>
          <p:cNvPr id="3" name="Content Placeholder 2">
            <a:extLst>
              <a:ext uri="{FF2B5EF4-FFF2-40B4-BE49-F238E27FC236}">
                <a16:creationId xmlns:a16="http://schemas.microsoft.com/office/drawing/2014/main" id="{AC78E23B-8438-4BD9-9920-C77FAE5B8E84}"/>
              </a:ext>
            </a:extLst>
          </p:cNvPr>
          <p:cNvSpPr>
            <a:spLocks noGrp="1"/>
          </p:cNvSpPr>
          <p:nvPr>
            <p:ph idx="1"/>
          </p:nvPr>
        </p:nvSpPr>
        <p:spPr>
          <a:xfrm>
            <a:off x="443329" y="1340768"/>
            <a:ext cx="8229600" cy="4525963"/>
          </a:xfrm>
        </p:spPr>
        <p:txBody>
          <a:bodyPr/>
          <a:lstStyle/>
          <a:p>
            <a:r>
              <a:rPr lang="lt-LT" sz="2800" dirty="0">
                <a:latin typeface="Times New Roman" panose="02020603050405020304" pitchFamily="18" charset="0"/>
                <a:cs typeface="Times New Roman" panose="02020603050405020304" pitchFamily="18" charset="0"/>
              </a:rPr>
              <a:t>Abipusis (LT/BY) eismo reguliavimas į PKP vedančiuose keliuose naudojant elektroninius kelio ženklus;</a:t>
            </a:r>
          </a:p>
          <a:p>
            <a:r>
              <a:rPr lang="lt-LT" sz="2800" dirty="0">
                <a:latin typeface="Times New Roman" panose="02020603050405020304" pitchFamily="18" charset="0"/>
                <a:cs typeface="Times New Roman" panose="02020603050405020304" pitchFamily="18" charset="0"/>
              </a:rPr>
              <a:t>Vairuotojų ar jų veiklą palaikančių asmenų sąmoningumas nukreipiant į tą pasienio muitinės postą, kur mažiausia eilė suprantant, kad kartais ilgesnis kelias laike gali būti trumpesnis.</a:t>
            </a:r>
          </a:p>
          <a:p>
            <a:endParaRPr lang="lt-LT" dirty="0"/>
          </a:p>
          <a:p>
            <a:endParaRPr lang="lt-LT" dirty="0"/>
          </a:p>
        </p:txBody>
      </p:sp>
    </p:spTree>
    <p:extLst>
      <p:ext uri="{BB962C8B-B14F-4D97-AF65-F5344CB8AC3E}">
        <p14:creationId xmlns:p14="http://schemas.microsoft.com/office/powerpoint/2010/main" val="2299975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81871-7268-49D1-B290-970568F816C6}"/>
              </a:ext>
            </a:extLst>
          </p:cNvPr>
          <p:cNvSpPr>
            <a:spLocks noGrp="1"/>
          </p:cNvSpPr>
          <p:nvPr>
            <p:ph type="title"/>
          </p:nvPr>
        </p:nvSpPr>
        <p:spPr>
          <a:xfrm>
            <a:off x="755576" y="-99392"/>
            <a:ext cx="8229600" cy="1143000"/>
          </a:xfrm>
        </p:spPr>
        <p:txBody>
          <a:bodyPr/>
          <a:lstStyle/>
          <a:p>
            <a:pPr marL="342900" lvl="0" indent="-342900">
              <a:spcBef>
                <a:spcPct val="20000"/>
              </a:spcBef>
            </a:pPr>
            <a:r>
              <a:rPr lang="lt-LT" sz="3000" dirty="0">
                <a:solidFill>
                  <a:prstClr val="black"/>
                </a:solidFill>
                <a:latin typeface="Times New Roman"/>
                <a:ea typeface="Calibri"/>
                <a:cs typeface="+mn-cs"/>
              </a:rPr>
              <a:t>Ką padarė ir daro bei dar padarys  PKP veikiančios institucijos?</a:t>
            </a:r>
            <a:endParaRPr lang="en-GB" sz="3000" dirty="0">
              <a:solidFill>
                <a:prstClr val="black"/>
              </a:solidFill>
              <a:latin typeface="Times New Roman"/>
              <a:ea typeface="Calibri"/>
              <a:cs typeface="+mn-cs"/>
            </a:endParaRPr>
          </a:p>
        </p:txBody>
      </p:sp>
      <p:sp>
        <p:nvSpPr>
          <p:cNvPr id="3" name="Content Placeholder 2">
            <a:extLst>
              <a:ext uri="{FF2B5EF4-FFF2-40B4-BE49-F238E27FC236}">
                <a16:creationId xmlns:a16="http://schemas.microsoft.com/office/drawing/2014/main" id="{CEF7F40D-8B8A-4F03-8729-B7C5BD324E17}"/>
              </a:ext>
            </a:extLst>
          </p:cNvPr>
          <p:cNvSpPr>
            <a:spLocks noGrp="1"/>
          </p:cNvSpPr>
          <p:nvPr>
            <p:ph idx="1"/>
          </p:nvPr>
        </p:nvSpPr>
        <p:spPr>
          <a:xfrm>
            <a:off x="539552" y="1268760"/>
            <a:ext cx="8229600" cy="4525963"/>
          </a:xfrm>
        </p:spPr>
        <p:txBody>
          <a:bodyPr/>
          <a:lstStyle/>
          <a:p>
            <a:r>
              <a:rPr lang="lt-LT" dirty="0">
                <a:latin typeface="Times New Roman" panose="02020603050405020304" pitchFamily="18" charset="0"/>
                <a:cs typeface="Times New Roman" panose="02020603050405020304" pitchFamily="18" charset="0"/>
              </a:rPr>
              <a:t>Pradėtas pasirengimas VSAT ir muitinės veiklos sinergijos projektui ,,CELBET“:</a:t>
            </a:r>
          </a:p>
          <a:p>
            <a:r>
              <a:rPr lang="lt-LT" dirty="0">
                <a:latin typeface="Times New Roman" panose="02020603050405020304" pitchFamily="18" charset="0"/>
                <a:cs typeface="Times New Roman" panose="02020603050405020304" pitchFamily="18" charset="0"/>
              </a:rPr>
              <a:t>Kompetencijų delegavimas pagal pasiskirstymą – Keleivinis srautas (VSAT) ir Krovininis srautas (Muitinė);</a:t>
            </a:r>
          </a:p>
          <a:p>
            <a:r>
              <a:rPr lang="lt-LT" dirty="0">
                <a:latin typeface="Times New Roman" panose="02020603050405020304" pitchFamily="18" charset="0"/>
                <a:cs typeface="Times New Roman" panose="02020603050405020304" pitchFamily="18" charset="0"/>
              </a:rPr>
              <a:t>Principas – vienas sustojimas (jei nereikalinga fitosanitarinė / veterinarinė kontrolė).</a:t>
            </a:r>
            <a:endParaRPr lang="en-US" dirty="0">
              <a:latin typeface="Times New Roman" panose="02020603050405020304" pitchFamily="18" charset="0"/>
              <a:cs typeface="Times New Roman" panose="02020603050405020304" pitchFamily="18" charset="0"/>
            </a:endParaRPr>
          </a:p>
          <a:p>
            <a:r>
              <a:rPr lang="lt-LT" dirty="0">
                <a:latin typeface="Times New Roman" panose="02020603050405020304" pitchFamily="18" charset="0"/>
                <a:cs typeface="Times New Roman" panose="02020603050405020304" pitchFamily="18" charset="0"/>
              </a:rPr>
              <a:t>Laukiams efektas - 30 % (paspartėjimas).</a:t>
            </a:r>
          </a:p>
          <a:p>
            <a:endParaRPr lang="lt-LT" dirty="0"/>
          </a:p>
        </p:txBody>
      </p:sp>
    </p:spTree>
    <p:extLst>
      <p:ext uri="{BB962C8B-B14F-4D97-AF65-F5344CB8AC3E}">
        <p14:creationId xmlns:p14="http://schemas.microsoft.com/office/powerpoint/2010/main" val="339839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C21A2A-E77A-4186-820B-3EB4727461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406" y="1995403"/>
            <a:ext cx="2646816" cy="3193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Users\MD0372\Pictures\LM_didelis.jpg">
            <a:extLst>
              <a:ext uri="{FF2B5EF4-FFF2-40B4-BE49-F238E27FC236}">
                <a16:creationId xmlns:a16="http://schemas.microsoft.com/office/drawing/2014/main" id="{4567C738-C9CA-4A39-A446-784647A3CD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5011" y="2031249"/>
            <a:ext cx="2989834" cy="32113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Conceptual symbol of human hands making a circle on white background with a copy space at the centre">
            <a:extLst>
              <a:ext uri="{FF2B5EF4-FFF2-40B4-BE49-F238E27FC236}">
                <a16:creationId xmlns:a16="http://schemas.microsoft.com/office/drawing/2014/main" id="{54B75D75-9345-450D-9DEA-1349CF6B3A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0142" y="2283435"/>
            <a:ext cx="2993341" cy="26375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421073F-B18B-4EDC-9CAB-90082ED47D89}"/>
              </a:ext>
            </a:extLst>
          </p:cNvPr>
          <p:cNvSpPr txBox="1"/>
          <p:nvPr/>
        </p:nvSpPr>
        <p:spPr>
          <a:xfrm>
            <a:off x="1331640" y="1484784"/>
            <a:ext cx="7056784" cy="954107"/>
          </a:xfrm>
          <a:prstGeom prst="rect">
            <a:avLst/>
          </a:prstGeom>
          <a:noFill/>
        </p:spPr>
        <p:txBody>
          <a:bodyPr wrap="square" rtlCol="0">
            <a:spAutoFit/>
          </a:bodyPr>
          <a:lstStyle/>
          <a:p>
            <a:pPr algn="ctr"/>
            <a:r>
              <a:rPr lang="lt-LT" sz="2800" dirty="0">
                <a:latin typeface="Arial Black" panose="020B0A04020102020204" pitchFamily="34" charset="0"/>
              </a:rPr>
              <a:t>Tarpžinybinio bendradarbiavimo </a:t>
            </a:r>
            <a:endParaRPr lang="en-US" sz="2800" dirty="0">
              <a:latin typeface="Arial Black" panose="020B0A04020102020204" pitchFamily="34" charset="0"/>
            </a:endParaRPr>
          </a:p>
          <a:p>
            <a:pPr algn="ctr"/>
            <a:r>
              <a:rPr lang="lt-LT" sz="2800" dirty="0">
                <a:latin typeface="Arial Black" panose="020B0A04020102020204" pitchFamily="34" charset="0"/>
              </a:rPr>
              <a:t>s i n e r g i j a</a:t>
            </a:r>
          </a:p>
        </p:txBody>
      </p:sp>
      <p:sp>
        <p:nvSpPr>
          <p:cNvPr id="8" name="TextBox 7">
            <a:extLst>
              <a:ext uri="{FF2B5EF4-FFF2-40B4-BE49-F238E27FC236}">
                <a16:creationId xmlns:a16="http://schemas.microsoft.com/office/drawing/2014/main" id="{9044BB0C-0E13-4F07-B165-470ED79FFA9C}"/>
              </a:ext>
            </a:extLst>
          </p:cNvPr>
          <p:cNvSpPr txBox="1"/>
          <p:nvPr/>
        </p:nvSpPr>
        <p:spPr>
          <a:xfrm>
            <a:off x="4230672" y="3430916"/>
            <a:ext cx="652743" cy="369332"/>
          </a:xfrm>
          <a:prstGeom prst="rect">
            <a:avLst/>
          </a:prstGeom>
          <a:noFill/>
        </p:spPr>
        <p:txBody>
          <a:bodyPr wrap="none" rtlCol="0">
            <a:spAutoFit/>
          </a:bodyPr>
          <a:lstStyle/>
          <a:p>
            <a:r>
              <a:rPr lang="lt-LT" dirty="0">
                <a:latin typeface="Antique Olive CompactPS" panose="020B0904030504030204" pitchFamily="34" charset="0"/>
              </a:rPr>
              <a:t>2019</a:t>
            </a:r>
          </a:p>
        </p:txBody>
      </p:sp>
    </p:spTree>
    <p:extLst>
      <p:ext uri="{BB962C8B-B14F-4D97-AF65-F5344CB8AC3E}">
        <p14:creationId xmlns:p14="http://schemas.microsoft.com/office/powerpoint/2010/main" val="2619861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67AEF-C59A-400F-833C-29BB3FF3E784}"/>
              </a:ext>
            </a:extLst>
          </p:cNvPr>
          <p:cNvSpPr>
            <a:spLocks noGrp="1"/>
          </p:cNvSpPr>
          <p:nvPr>
            <p:ph idx="1"/>
          </p:nvPr>
        </p:nvSpPr>
        <p:spPr>
          <a:xfrm>
            <a:off x="467544" y="1050657"/>
            <a:ext cx="8229600" cy="4525963"/>
          </a:xfrm>
        </p:spPr>
        <p:txBody>
          <a:bodyPr>
            <a:normAutofit fontScale="92500" lnSpcReduction="10000"/>
          </a:bodyPr>
          <a:lstStyle/>
          <a:p>
            <a:r>
              <a:rPr lang="lt-LT" sz="2800" dirty="0">
                <a:latin typeface="Times New Roman" panose="02020603050405020304" pitchFamily="18" charset="0"/>
                <a:cs typeface="Times New Roman" panose="02020603050405020304" pitchFamily="18" charset="0"/>
              </a:rPr>
              <a:t>Tarptautiniu lygiu (kartu su VSAT)  vykdomas bendras projektas ,, Karavanas ,,Tuštuma“ (bendruose veiksmuose dalyvaujant Baltarusijos Respublikos muitinei ir pasienio tarnybai):</a:t>
            </a:r>
          </a:p>
          <a:p>
            <a:r>
              <a:rPr lang="lt-LT" sz="2800" dirty="0">
                <a:latin typeface="Times New Roman" panose="02020603050405020304" pitchFamily="18" charset="0"/>
                <a:cs typeface="Times New Roman" panose="02020603050405020304" pitchFamily="18" charset="0"/>
              </a:rPr>
              <a:t>Krautų krovininių transporto srautų Medininkų PKP atskyrimas nuo tuščių krovininių transporto priemonių srauto;</a:t>
            </a:r>
          </a:p>
          <a:p>
            <a:r>
              <a:rPr lang="lt-LT" sz="2800" dirty="0">
                <a:latin typeface="Times New Roman" panose="02020603050405020304" pitchFamily="18" charset="0"/>
                <a:cs typeface="Times New Roman" panose="02020603050405020304" pitchFamily="18" charset="0"/>
              </a:rPr>
              <a:t>Sinchroniškas tuščių krovininių transporto priemonių įleidimas ir aptarnavimas pasitelkus periodiškai sustiprintas VSAT ir muitinės pajėgas.</a:t>
            </a:r>
          </a:p>
          <a:p>
            <a:r>
              <a:rPr lang="lt-LT" sz="2800" dirty="0">
                <a:latin typeface="Times New Roman" panose="02020603050405020304" pitchFamily="18" charset="0"/>
                <a:cs typeface="Times New Roman" panose="02020603050405020304" pitchFamily="18" charset="0"/>
              </a:rPr>
              <a:t>Vairuotojų apklausa bei situacijos analizė.</a:t>
            </a:r>
          </a:p>
          <a:p>
            <a:endParaRPr lang="lt-LT" dirty="0"/>
          </a:p>
        </p:txBody>
      </p:sp>
      <p:sp>
        <p:nvSpPr>
          <p:cNvPr id="6" name="Title 1">
            <a:extLst>
              <a:ext uri="{FF2B5EF4-FFF2-40B4-BE49-F238E27FC236}">
                <a16:creationId xmlns:a16="http://schemas.microsoft.com/office/drawing/2014/main" id="{AD3DFDAB-68F5-43EC-8397-CB0217FF1E43}"/>
              </a:ext>
            </a:extLst>
          </p:cNvPr>
          <p:cNvSpPr>
            <a:spLocks noGrp="1"/>
          </p:cNvSpPr>
          <p:nvPr>
            <p:ph type="title"/>
          </p:nvPr>
        </p:nvSpPr>
        <p:spPr>
          <a:xfrm>
            <a:off x="755576" y="-99392"/>
            <a:ext cx="8229600" cy="1143000"/>
          </a:xfrm>
        </p:spPr>
        <p:txBody>
          <a:bodyPr/>
          <a:lstStyle/>
          <a:p>
            <a:pPr marL="342900" lvl="0" indent="-342900">
              <a:spcBef>
                <a:spcPct val="20000"/>
              </a:spcBef>
            </a:pPr>
            <a:r>
              <a:rPr lang="lt-LT" sz="3000" dirty="0">
                <a:solidFill>
                  <a:prstClr val="black"/>
                </a:solidFill>
                <a:latin typeface="Times New Roman"/>
                <a:ea typeface="Calibri"/>
                <a:cs typeface="+mn-cs"/>
              </a:rPr>
              <a:t>Ką padarė ir daro bei dar padarys  PKP veikiančios institucijos?</a:t>
            </a:r>
            <a:endParaRPr lang="en-GB" sz="3000" dirty="0">
              <a:solidFill>
                <a:prstClr val="black"/>
              </a:solidFill>
              <a:latin typeface="Times New Roman"/>
              <a:ea typeface="Calibri"/>
              <a:cs typeface="+mn-cs"/>
            </a:endParaRPr>
          </a:p>
        </p:txBody>
      </p:sp>
    </p:spTree>
    <p:extLst>
      <p:ext uri="{BB962C8B-B14F-4D97-AF65-F5344CB8AC3E}">
        <p14:creationId xmlns:p14="http://schemas.microsoft.com/office/powerpoint/2010/main" val="226618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DE46FE-098D-4C60-A44A-A77FC89107BD}"/>
              </a:ext>
            </a:extLst>
          </p:cNvPr>
          <p:cNvSpPr>
            <a:spLocks noGrp="1"/>
          </p:cNvSpPr>
          <p:nvPr>
            <p:ph idx="1"/>
          </p:nvPr>
        </p:nvSpPr>
        <p:spPr>
          <a:xfrm>
            <a:off x="539552" y="1268760"/>
            <a:ext cx="8229600" cy="4525963"/>
          </a:xfrm>
        </p:spPr>
        <p:txBody>
          <a:bodyPr>
            <a:normAutofit/>
          </a:bodyPr>
          <a:lstStyle/>
          <a:p>
            <a:r>
              <a:rPr lang="lt-LT" sz="2400" dirty="0">
                <a:latin typeface="Times New Roman" panose="02020603050405020304" pitchFamily="18" charset="0"/>
                <a:cs typeface="Times New Roman" panose="02020603050405020304" pitchFamily="18" charset="0"/>
              </a:rPr>
              <a:t>Kauno teritorinės muitinės pareigūnai buvo laikinai komandiruoti į Vilniaus teritorinę muitinę padėti kolegoms dirbti PKP veikiančiose muitinės įstaigose (Medininkų </a:t>
            </a:r>
            <a:r>
              <a:rPr lang="lt-LT" sz="2400" dirty="0" err="1">
                <a:latin typeface="Times New Roman" panose="02020603050405020304" pitchFamily="18" charset="0"/>
                <a:cs typeface="Times New Roman" panose="02020603050405020304" pitchFamily="18" charset="0"/>
              </a:rPr>
              <a:t>k.p</a:t>
            </a:r>
            <a:r>
              <a:rPr lang="lt-LT" sz="2400" dirty="0">
                <a:latin typeface="Times New Roman" panose="02020603050405020304" pitchFamily="18" charset="0"/>
                <a:cs typeface="Times New Roman" panose="02020603050405020304" pitchFamily="18" charset="0"/>
              </a:rPr>
              <a:t>.);</a:t>
            </a:r>
          </a:p>
          <a:p>
            <a:r>
              <a:rPr lang="lt-LT" sz="2400" dirty="0">
                <a:latin typeface="Times New Roman" panose="02020603050405020304" pitchFamily="18" charset="0"/>
                <a:cs typeface="Times New Roman" panose="02020603050405020304" pitchFamily="18" charset="0"/>
              </a:rPr>
              <a:t>Sudaryta Savanoriška muitinės pareigūnų Rezervinė grupė (administracijos darbuotojai bei kiti kolegos kas pageidauja) dėl pagalbos kolegoms ten, kur jos labiausiai reikia;</a:t>
            </a:r>
          </a:p>
          <a:p>
            <a:r>
              <a:rPr lang="lt-LT" sz="2400" dirty="0">
                <a:latin typeface="Times New Roman" panose="02020603050405020304" pitchFamily="18" charset="0"/>
                <a:cs typeface="Times New Roman" panose="02020603050405020304" pitchFamily="18" charset="0"/>
              </a:rPr>
              <a:t>Priimti į darbą techniniai darbuotojai, kurie PKP veikiančiose muitinės įstaigose tvarko muitinės įformintą dokumentaciją;</a:t>
            </a:r>
          </a:p>
          <a:p>
            <a:r>
              <a:rPr lang="lt-LT" sz="2400" dirty="0">
                <a:latin typeface="Times New Roman" panose="02020603050405020304" pitchFamily="18" charset="0"/>
                <a:cs typeface="Times New Roman" panose="02020603050405020304" pitchFamily="18" charset="0"/>
              </a:rPr>
              <a:t>Griežčiau vertinamas PKP dirbančių pareigūnų atostogų ir mokymų grafikas (minimalaus personalo kiekio užtikrinimui).</a:t>
            </a:r>
          </a:p>
        </p:txBody>
      </p:sp>
      <p:sp>
        <p:nvSpPr>
          <p:cNvPr id="7" name="Title 1">
            <a:extLst>
              <a:ext uri="{FF2B5EF4-FFF2-40B4-BE49-F238E27FC236}">
                <a16:creationId xmlns:a16="http://schemas.microsoft.com/office/drawing/2014/main" id="{4E36A1AC-6D4F-4898-85B4-BF9031302636}"/>
              </a:ext>
            </a:extLst>
          </p:cNvPr>
          <p:cNvSpPr>
            <a:spLocks noGrp="1"/>
          </p:cNvSpPr>
          <p:nvPr>
            <p:ph type="title"/>
          </p:nvPr>
        </p:nvSpPr>
        <p:spPr>
          <a:xfrm>
            <a:off x="683568" y="-34320"/>
            <a:ext cx="8229600" cy="1143000"/>
          </a:xfrm>
        </p:spPr>
        <p:txBody>
          <a:bodyPr/>
          <a:lstStyle/>
          <a:p>
            <a:pPr marL="342900" lvl="0" indent="-342900">
              <a:spcBef>
                <a:spcPct val="20000"/>
              </a:spcBef>
            </a:pPr>
            <a:r>
              <a:rPr lang="lt-LT" sz="3000" dirty="0">
                <a:solidFill>
                  <a:prstClr val="black"/>
                </a:solidFill>
                <a:latin typeface="Times New Roman"/>
                <a:ea typeface="Calibri"/>
                <a:cs typeface="+mn-cs"/>
              </a:rPr>
              <a:t>Ką padarė, daro ir dar padarys  PKP veikiančios institucijos?</a:t>
            </a:r>
            <a:endParaRPr lang="en-GB" sz="3000" dirty="0">
              <a:solidFill>
                <a:prstClr val="black"/>
              </a:solidFill>
              <a:latin typeface="Times New Roman"/>
              <a:ea typeface="Calibri"/>
              <a:cs typeface="+mn-cs"/>
            </a:endParaRPr>
          </a:p>
        </p:txBody>
      </p:sp>
    </p:spTree>
    <p:extLst>
      <p:ext uri="{BB962C8B-B14F-4D97-AF65-F5344CB8AC3E}">
        <p14:creationId xmlns:p14="http://schemas.microsoft.com/office/powerpoint/2010/main" val="367013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AFEE11A-CCBA-42A2-928E-CFE424F3528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423022"/>
            <a:ext cx="3609710" cy="2707283"/>
          </a:xfrm>
        </p:spPr>
      </p:pic>
      <p:sp>
        <p:nvSpPr>
          <p:cNvPr id="6" name="Title 1">
            <a:extLst>
              <a:ext uri="{FF2B5EF4-FFF2-40B4-BE49-F238E27FC236}">
                <a16:creationId xmlns:a16="http://schemas.microsoft.com/office/drawing/2014/main" id="{56193639-31D4-4EBC-A375-56DA7A3833D5}"/>
              </a:ext>
            </a:extLst>
          </p:cNvPr>
          <p:cNvSpPr>
            <a:spLocks noGrp="1"/>
          </p:cNvSpPr>
          <p:nvPr>
            <p:ph type="title"/>
          </p:nvPr>
        </p:nvSpPr>
        <p:spPr>
          <a:xfrm>
            <a:off x="683568" y="-34320"/>
            <a:ext cx="8229600" cy="1143000"/>
          </a:xfrm>
        </p:spPr>
        <p:txBody>
          <a:bodyPr/>
          <a:lstStyle/>
          <a:p>
            <a:pPr marL="342900" lvl="0" indent="-342900">
              <a:spcBef>
                <a:spcPct val="20000"/>
              </a:spcBef>
            </a:pPr>
            <a:r>
              <a:rPr lang="lt-LT" sz="3000" dirty="0">
                <a:solidFill>
                  <a:prstClr val="black"/>
                </a:solidFill>
                <a:latin typeface="Times New Roman"/>
                <a:ea typeface="Calibri"/>
                <a:cs typeface="+mn-cs"/>
              </a:rPr>
              <a:t>Ką padarė ir daro bei dar padarys  PKP veikiančios institucijos?</a:t>
            </a:r>
            <a:endParaRPr lang="en-GB" sz="3000" dirty="0">
              <a:solidFill>
                <a:prstClr val="black"/>
              </a:solidFill>
              <a:latin typeface="Times New Roman"/>
              <a:ea typeface="Calibri"/>
              <a:cs typeface="+mn-cs"/>
            </a:endParaRPr>
          </a:p>
        </p:txBody>
      </p:sp>
      <p:pic>
        <p:nvPicPr>
          <p:cNvPr id="1026" name="Picture 2" descr="https://www.lrmuitine.lt/mport/failai/dienos_nuotrauka/admin_poste_08_24.jpg">
            <a:extLst>
              <a:ext uri="{FF2B5EF4-FFF2-40B4-BE49-F238E27FC236}">
                <a16:creationId xmlns:a16="http://schemas.microsoft.com/office/drawing/2014/main" id="{CA3E674E-E020-47CA-8A4C-EA6FB68449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9711" y="2348880"/>
            <a:ext cx="5543550" cy="37814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CDDE75A-5FA9-42AE-9714-DB86AFFC0A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980728"/>
            <a:ext cx="3583071" cy="2442294"/>
          </a:xfrm>
          <a:prstGeom prst="rect">
            <a:avLst/>
          </a:prstGeom>
        </p:spPr>
      </p:pic>
      <p:pic>
        <p:nvPicPr>
          <p:cNvPr id="7" name="Picture 6">
            <a:extLst>
              <a:ext uri="{FF2B5EF4-FFF2-40B4-BE49-F238E27FC236}">
                <a16:creationId xmlns:a16="http://schemas.microsoft.com/office/drawing/2014/main" id="{DCC43617-9311-4069-8E8A-0B7D7FDF32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7471" y="980728"/>
            <a:ext cx="5605790" cy="1368152"/>
          </a:xfrm>
          <a:prstGeom prst="rect">
            <a:avLst/>
          </a:prstGeom>
        </p:spPr>
      </p:pic>
    </p:spTree>
    <p:extLst>
      <p:ext uri="{BB962C8B-B14F-4D97-AF65-F5344CB8AC3E}">
        <p14:creationId xmlns:p14="http://schemas.microsoft.com/office/powerpoint/2010/main" val="2236894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172041-B8EF-494C-9A51-D2E8CC7A46E5}"/>
              </a:ext>
            </a:extLst>
          </p:cNvPr>
          <p:cNvSpPr>
            <a:spLocks noGrp="1"/>
          </p:cNvSpPr>
          <p:nvPr>
            <p:ph idx="1"/>
          </p:nvPr>
        </p:nvSpPr>
        <p:spPr>
          <a:xfrm>
            <a:off x="467544" y="1268760"/>
            <a:ext cx="8229600" cy="4525963"/>
          </a:xfrm>
        </p:spPr>
        <p:txBody>
          <a:bodyPr/>
          <a:lstStyle/>
          <a:p>
            <a:r>
              <a:rPr lang="lt-LT" sz="2800" dirty="0">
                <a:latin typeface="Times New Roman" panose="02020603050405020304" pitchFamily="18" charset="0"/>
                <a:cs typeface="Times New Roman" panose="02020603050405020304" pitchFamily="18" charset="0"/>
              </a:rPr>
              <a:t>Numatyti ir jau dalinai įvykdyti infrastuktūros atnaujinimo darbai dėl Medininkų ir Lavoriškių kelio posto:</a:t>
            </a:r>
          </a:p>
          <a:p>
            <a:r>
              <a:rPr lang="lt-LT" sz="2800" dirty="0">
                <a:latin typeface="Times New Roman" panose="02020603050405020304" pitchFamily="18" charset="0"/>
                <a:cs typeface="Times New Roman" panose="02020603050405020304" pitchFamily="18" charset="0"/>
              </a:rPr>
              <a:t>VSAT pareigūnai iškelti į Krovininio transporto juostų pradžią Medininkų PKP (prie pirmojo pakeliamo užtvaro);</a:t>
            </a:r>
          </a:p>
          <a:p>
            <a:r>
              <a:rPr lang="lt-LT" sz="2800" dirty="0">
                <a:latin typeface="Times New Roman" panose="02020603050405020304" pitchFamily="18" charset="0"/>
                <a:cs typeface="Times New Roman" panose="02020603050405020304" pitchFamily="18" charset="0"/>
              </a:rPr>
              <a:t>Krovininio transporto judėjimo tvarkos perdarymas Lavoriškių PKP; </a:t>
            </a:r>
          </a:p>
          <a:p>
            <a:endParaRPr lang="lt-LT" dirty="0"/>
          </a:p>
        </p:txBody>
      </p:sp>
      <p:sp>
        <p:nvSpPr>
          <p:cNvPr id="4" name="Title 1">
            <a:extLst>
              <a:ext uri="{FF2B5EF4-FFF2-40B4-BE49-F238E27FC236}">
                <a16:creationId xmlns:a16="http://schemas.microsoft.com/office/drawing/2014/main" id="{72A1523E-6142-4D0E-B7E3-61E79A8ACEDE}"/>
              </a:ext>
            </a:extLst>
          </p:cNvPr>
          <p:cNvSpPr>
            <a:spLocks noGrp="1"/>
          </p:cNvSpPr>
          <p:nvPr>
            <p:ph type="title"/>
          </p:nvPr>
        </p:nvSpPr>
        <p:spPr>
          <a:xfrm>
            <a:off x="683568" y="-34320"/>
            <a:ext cx="8229600" cy="1143000"/>
          </a:xfrm>
        </p:spPr>
        <p:txBody>
          <a:bodyPr/>
          <a:lstStyle/>
          <a:p>
            <a:pPr marL="342900" lvl="0" indent="-342900">
              <a:spcBef>
                <a:spcPct val="20000"/>
              </a:spcBef>
            </a:pPr>
            <a:r>
              <a:rPr lang="lt-LT" sz="3000" dirty="0">
                <a:solidFill>
                  <a:prstClr val="black"/>
                </a:solidFill>
                <a:latin typeface="Times New Roman"/>
                <a:ea typeface="Calibri"/>
                <a:cs typeface="+mn-cs"/>
              </a:rPr>
              <a:t>Ką padarė ir daro bei dar padarys  PKP veikiančios institucijos?</a:t>
            </a:r>
            <a:endParaRPr lang="en-GB" sz="3000" dirty="0">
              <a:solidFill>
                <a:prstClr val="black"/>
              </a:solidFill>
              <a:latin typeface="Times New Roman"/>
              <a:ea typeface="Calibri"/>
              <a:cs typeface="+mn-cs"/>
            </a:endParaRPr>
          </a:p>
        </p:txBody>
      </p:sp>
    </p:spTree>
    <p:extLst>
      <p:ext uri="{BB962C8B-B14F-4D97-AF65-F5344CB8AC3E}">
        <p14:creationId xmlns:p14="http://schemas.microsoft.com/office/powerpoint/2010/main" val="413117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D0372\Desktop\Picture2.jpg">
            <a:extLst>
              <a:ext uri="{FF2B5EF4-FFF2-40B4-BE49-F238E27FC236}">
                <a16:creationId xmlns:a16="http://schemas.microsoft.com/office/drawing/2014/main" id="{183CE346-121D-4A7D-AB34-169088A296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61" y="1015852"/>
            <a:ext cx="9036496" cy="514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997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80E6B69-6FEB-4F40-856F-842A7D618C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64" y="908720"/>
            <a:ext cx="9212264" cy="5151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9932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412776"/>
            <a:ext cx="8964488" cy="3960440"/>
          </a:xfrm>
        </p:spPr>
        <p:txBody>
          <a:bodyPr>
            <a:normAutofit fontScale="92500"/>
          </a:bodyPr>
          <a:lstStyle/>
          <a:p>
            <a:pPr>
              <a:spcAft>
                <a:spcPts val="0"/>
              </a:spcAft>
            </a:pPr>
            <a:r>
              <a:rPr lang="lt-LT" dirty="0">
                <a:latin typeface="Times New Roman"/>
                <a:ea typeface="Calibri"/>
              </a:rPr>
              <a:t>Kas Sąlygoja eilių susidarymą?</a:t>
            </a:r>
            <a:endParaRPr lang="en-GB" dirty="0">
              <a:latin typeface="Times New Roman"/>
              <a:ea typeface="Calibri"/>
            </a:endParaRPr>
          </a:p>
          <a:p>
            <a:pPr>
              <a:spcAft>
                <a:spcPts val="0"/>
              </a:spcAft>
            </a:pPr>
            <a:r>
              <a:rPr lang="lt-LT" dirty="0">
                <a:latin typeface="Times New Roman"/>
                <a:ea typeface="Calibri"/>
              </a:rPr>
              <a:t>Kaip gali būti valdomi eismo srautai?</a:t>
            </a:r>
            <a:endParaRPr lang="en-GB" dirty="0">
              <a:latin typeface="Times New Roman"/>
              <a:ea typeface="Calibri"/>
            </a:endParaRPr>
          </a:p>
          <a:p>
            <a:pPr>
              <a:spcAft>
                <a:spcPts val="0"/>
              </a:spcAft>
            </a:pPr>
            <a:r>
              <a:rPr lang="lt-LT" dirty="0">
                <a:latin typeface="Times New Roman"/>
                <a:ea typeface="Calibri"/>
              </a:rPr>
              <a:t>Ką padarė ir daro bei dar padarys  PKP veikiančios institucijos?</a:t>
            </a:r>
            <a:endParaRPr lang="en-GB" dirty="0">
              <a:latin typeface="Times New Roman"/>
              <a:ea typeface="Calibri"/>
            </a:endParaRPr>
          </a:p>
          <a:p>
            <a:pPr>
              <a:spcAft>
                <a:spcPts val="0"/>
              </a:spcAft>
            </a:pPr>
            <a:r>
              <a:rPr lang="lt-LT" dirty="0">
                <a:latin typeface="Times New Roman"/>
                <a:ea typeface="Calibri"/>
              </a:rPr>
              <a:t>Ko tikimasi iš verslo?</a:t>
            </a:r>
            <a:endParaRPr lang="en-GB" dirty="0">
              <a:latin typeface="Times New Roman"/>
              <a:ea typeface="Calibri"/>
            </a:endParaRPr>
          </a:p>
          <a:p>
            <a:pPr>
              <a:spcAft>
                <a:spcPts val="0"/>
              </a:spcAft>
            </a:pPr>
            <a:r>
              <a:rPr lang="lt-LT" dirty="0">
                <a:latin typeface="Times New Roman"/>
                <a:ea typeface="Calibri"/>
              </a:rPr>
              <a:t>Kokios perspektyvos?</a:t>
            </a:r>
            <a:endParaRPr lang="en-GB" dirty="0">
              <a:latin typeface="Times New Roman"/>
              <a:ea typeface="Calibri"/>
            </a:endParaRPr>
          </a:p>
          <a:p>
            <a:pPr>
              <a:spcAft>
                <a:spcPts val="0"/>
              </a:spcAft>
            </a:pPr>
            <a:r>
              <a:rPr lang="lt-LT" dirty="0">
                <a:latin typeface="Times New Roman"/>
                <a:ea typeface="Calibri"/>
              </a:rPr>
              <a:t>Kokios papildomos galimybės muitinės tarpininkams?</a:t>
            </a:r>
            <a:endParaRPr lang="en-GB" dirty="0">
              <a:effectLst/>
              <a:latin typeface="Times New Roman"/>
              <a:ea typeface="Calibri"/>
            </a:endParaRPr>
          </a:p>
        </p:txBody>
      </p:sp>
      <p:sp>
        <p:nvSpPr>
          <p:cNvPr id="4" name="Title 3"/>
          <p:cNvSpPr>
            <a:spLocks noGrp="1"/>
          </p:cNvSpPr>
          <p:nvPr>
            <p:ph type="title"/>
          </p:nvPr>
        </p:nvSpPr>
        <p:spPr/>
        <p:txBody>
          <a:bodyPr>
            <a:normAutofit fontScale="90000"/>
          </a:bodyPr>
          <a:lstStyle/>
          <a:p>
            <a:r>
              <a:rPr lang="lt-LT" b="1" dirty="0">
                <a:latin typeface="Times New Roman"/>
                <a:ea typeface="Calibri"/>
              </a:rPr>
              <a:t>Temos sudedamosios dalys:</a:t>
            </a:r>
            <a:br>
              <a:rPr lang="en-GB" dirty="0">
                <a:latin typeface="Times New Roman"/>
                <a:ea typeface="Calibri"/>
              </a:rPr>
            </a:br>
            <a:endParaRPr lang="en-GB" dirty="0"/>
          </a:p>
        </p:txBody>
      </p:sp>
    </p:spTree>
    <p:extLst>
      <p:ext uri="{BB962C8B-B14F-4D97-AF65-F5344CB8AC3E}">
        <p14:creationId xmlns:p14="http://schemas.microsoft.com/office/powerpoint/2010/main" val="40737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B22A36-94C1-425E-9935-D74D0B49BCAD}"/>
              </a:ext>
            </a:extLst>
          </p:cNvPr>
          <p:cNvSpPr>
            <a:spLocks noGrp="1"/>
          </p:cNvSpPr>
          <p:nvPr>
            <p:ph idx="1"/>
          </p:nvPr>
        </p:nvSpPr>
        <p:spPr>
          <a:xfrm>
            <a:off x="611560" y="1484784"/>
            <a:ext cx="8229600" cy="4248472"/>
          </a:xfrm>
        </p:spPr>
        <p:txBody>
          <a:bodyPr>
            <a:normAutofit/>
          </a:bodyPr>
          <a:lstStyle/>
          <a:p>
            <a:r>
              <a:rPr lang="lt-LT" sz="2400" dirty="0">
                <a:latin typeface="Times New Roman" panose="02020603050405020304" pitchFamily="18" charset="0"/>
                <a:cs typeface="Times New Roman" panose="02020603050405020304" pitchFamily="18" charset="0"/>
              </a:rPr>
              <a:t>Numatomas vietinio eismo postų statuso pakeitimas į tarptautinį (pvz., Tverečiaus </a:t>
            </a:r>
            <a:r>
              <a:rPr lang="lt-LT" sz="2400" dirty="0" err="1">
                <a:latin typeface="Times New Roman" panose="02020603050405020304" pitchFamily="18" charset="0"/>
                <a:cs typeface="Times New Roman" panose="02020603050405020304" pitchFamily="18" charset="0"/>
              </a:rPr>
              <a:t>k.p</a:t>
            </a:r>
            <a:r>
              <a:rPr lang="lt-LT" sz="2400" dirty="0">
                <a:latin typeface="Times New Roman" panose="02020603050405020304" pitchFamily="18" charset="0"/>
                <a:cs typeface="Times New Roman" panose="02020603050405020304" pitchFamily="18" charset="0"/>
              </a:rPr>
              <a:t>.) ten nukreipiant tuščių krovininių transporto priemonių srautą;</a:t>
            </a:r>
          </a:p>
          <a:p>
            <a:r>
              <a:rPr lang="lt-LT" sz="2400" dirty="0">
                <a:latin typeface="Times New Roman" panose="02020603050405020304" pitchFamily="18" charset="0"/>
                <a:cs typeface="Times New Roman" panose="02020603050405020304" pitchFamily="18" charset="0"/>
              </a:rPr>
              <a:t>Siekiant nepopierinės muitinės aplinkos ir greitesnių veiksmų pasienyje numatomas teisinės bazės pakeitimas – tuose PKP kur veikia muitinės įstaigos privalomas kuro deklaracijų pateikimas tik elektroniniu būdu pasinaudojant LR muitinės internetinės svetainės platforma ir (arba) kitomis galimybėmis (muitinės tarpininkų paslaugomis, ar fiziniu portalu įrengtu PKP). </a:t>
            </a:r>
          </a:p>
        </p:txBody>
      </p:sp>
      <p:sp>
        <p:nvSpPr>
          <p:cNvPr id="4" name="Title 1">
            <a:extLst>
              <a:ext uri="{FF2B5EF4-FFF2-40B4-BE49-F238E27FC236}">
                <a16:creationId xmlns:a16="http://schemas.microsoft.com/office/drawing/2014/main" id="{F841DF04-1BC9-4AB2-8F0D-0B302647AB26}"/>
              </a:ext>
            </a:extLst>
          </p:cNvPr>
          <p:cNvSpPr>
            <a:spLocks noGrp="1"/>
          </p:cNvSpPr>
          <p:nvPr>
            <p:ph type="title"/>
          </p:nvPr>
        </p:nvSpPr>
        <p:spPr>
          <a:xfrm>
            <a:off x="683568" y="-34320"/>
            <a:ext cx="8229600" cy="1143000"/>
          </a:xfrm>
        </p:spPr>
        <p:txBody>
          <a:bodyPr/>
          <a:lstStyle/>
          <a:p>
            <a:pPr marL="342900" lvl="0" indent="-342900">
              <a:spcBef>
                <a:spcPct val="20000"/>
              </a:spcBef>
            </a:pPr>
            <a:r>
              <a:rPr lang="lt-LT" sz="3000" dirty="0">
                <a:solidFill>
                  <a:prstClr val="black"/>
                </a:solidFill>
                <a:latin typeface="Times New Roman"/>
                <a:ea typeface="Calibri"/>
                <a:cs typeface="+mn-cs"/>
              </a:rPr>
              <a:t>Ką padarė ir daro bei dar padarys  PKP veikiančios institucijos?</a:t>
            </a:r>
            <a:endParaRPr lang="en-GB" sz="3000" dirty="0">
              <a:solidFill>
                <a:prstClr val="black"/>
              </a:solidFill>
              <a:latin typeface="Times New Roman"/>
              <a:ea typeface="Calibri"/>
              <a:cs typeface="+mn-cs"/>
            </a:endParaRPr>
          </a:p>
        </p:txBody>
      </p:sp>
    </p:spTree>
    <p:extLst>
      <p:ext uri="{BB962C8B-B14F-4D97-AF65-F5344CB8AC3E}">
        <p14:creationId xmlns:p14="http://schemas.microsoft.com/office/powerpoint/2010/main" val="241572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00AE81-ACB3-44D4-99F1-F551653B0A96}"/>
              </a:ext>
            </a:extLst>
          </p:cNvPr>
          <p:cNvSpPr>
            <a:spLocks noGrp="1"/>
          </p:cNvSpPr>
          <p:nvPr>
            <p:ph idx="1"/>
          </p:nvPr>
        </p:nvSpPr>
        <p:spPr>
          <a:xfrm>
            <a:off x="323528" y="1196752"/>
            <a:ext cx="8517632" cy="4525963"/>
          </a:xfrm>
        </p:spPr>
        <p:txBody>
          <a:bodyPr/>
          <a:lstStyle/>
          <a:p>
            <a:r>
              <a:rPr lang="lt-LT" sz="2400" dirty="0">
                <a:latin typeface="Times New Roman" panose="02020603050405020304" pitchFamily="18" charset="0"/>
                <a:cs typeface="Times New Roman" panose="02020603050405020304" pitchFamily="18" charset="0"/>
              </a:rPr>
              <a:t>Muitinio įforminimo procesų revizavimas ir optimizavimas (maksimaliai procesus perkeliant į virtualią erdvę);</a:t>
            </a:r>
          </a:p>
          <a:p>
            <a:r>
              <a:rPr lang="lt-LT" sz="2400" dirty="0">
                <a:latin typeface="Times New Roman" panose="02020603050405020304" pitchFamily="18" charset="0"/>
                <a:cs typeface="Times New Roman" panose="02020603050405020304" pitchFamily="18" charset="0"/>
              </a:rPr>
              <a:t>Vieno langelio projekto plėtra – tarpinstitucinio bendradarbiavimo optimizavimas (sisteminės sąsajos su Augalų apsaugos tarnyba bei su Veterinarine tarnyba);</a:t>
            </a:r>
          </a:p>
          <a:p>
            <a:r>
              <a:rPr lang="lt-LT" sz="2400" dirty="0">
                <a:latin typeface="Times New Roman" panose="02020603050405020304" pitchFamily="18" charset="0"/>
                <a:cs typeface="Times New Roman" panose="02020603050405020304" pitchFamily="18" charset="0"/>
              </a:rPr>
              <a:t>Tarptautinio bendradarbiavimo su Baltarusijos Respublikos muitine projekto apimtyje numatytas sustiprintas iš BY išvežamų prekių tikrinimas, nes kontrabandos esminis srautas eina būtent iš ten (o ne atvirkščiai);</a:t>
            </a:r>
          </a:p>
          <a:p>
            <a:r>
              <a:rPr lang="lt-LT" sz="2400" dirty="0">
                <a:latin typeface="Times New Roman" panose="02020603050405020304" pitchFamily="18" charset="0"/>
                <a:cs typeface="Times New Roman" panose="02020603050405020304" pitchFamily="18" charset="0"/>
              </a:rPr>
              <a:t>Numatomi abipusiai ,,</a:t>
            </a:r>
            <a:r>
              <a:rPr lang="lt-LT" sz="2400" dirty="0" err="1">
                <a:latin typeface="Times New Roman" panose="02020603050405020304" pitchFamily="18" charset="0"/>
                <a:cs typeface="Times New Roman" panose="02020603050405020304" pitchFamily="18" charset="0"/>
              </a:rPr>
              <a:t>Karavaniniai</a:t>
            </a:r>
            <a:r>
              <a:rPr lang="lt-LT" sz="2400" dirty="0">
                <a:latin typeface="Times New Roman" panose="02020603050405020304" pitchFamily="18" charset="0"/>
                <a:cs typeface="Times New Roman" panose="02020603050405020304" pitchFamily="18" charset="0"/>
              </a:rPr>
              <a:t>“ srautai dėl AEO statuso naudotojų, siekiant užtikrinti tokių srautų prioritetus.</a:t>
            </a:r>
            <a:endParaRPr lang="lt-LT" sz="2800" dirty="0">
              <a:latin typeface="Times New Roman" panose="02020603050405020304" pitchFamily="18" charset="0"/>
              <a:cs typeface="Times New Roman" panose="02020603050405020304" pitchFamily="18" charset="0"/>
            </a:endParaRPr>
          </a:p>
          <a:p>
            <a:endParaRPr lang="lt-LT" dirty="0"/>
          </a:p>
        </p:txBody>
      </p:sp>
      <p:sp>
        <p:nvSpPr>
          <p:cNvPr id="4" name="Title 1">
            <a:extLst>
              <a:ext uri="{FF2B5EF4-FFF2-40B4-BE49-F238E27FC236}">
                <a16:creationId xmlns:a16="http://schemas.microsoft.com/office/drawing/2014/main" id="{493D271C-A2E0-484D-A6E6-CECCFAB161F9}"/>
              </a:ext>
            </a:extLst>
          </p:cNvPr>
          <p:cNvSpPr>
            <a:spLocks noGrp="1"/>
          </p:cNvSpPr>
          <p:nvPr>
            <p:ph type="title"/>
          </p:nvPr>
        </p:nvSpPr>
        <p:spPr>
          <a:xfrm>
            <a:off x="683568" y="-34320"/>
            <a:ext cx="8229600" cy="1143000"/>
          </a:xfrm>
        </p:spPr>
        <p:txBody>
          <a:bodyPr/>
          <a:lstStyle/>
          <a:p>
            <a:pPr marL="342900" lvl="0" indent="-342900">
              <a:spcBef>
                <a:spcPct val="20000"/>
              </a:spcBef>
            </a:pPr>
            <a:r>
              <a:rPr lang="lt-LT" sz="3000" dirty="0">
                <a:solidFill>
                  <a:prstClr val="black"/>
                </a:solidFill>
                <a:latin typeface="Times New Roman"/>
                <a:ea typeface="Calibri"/>
                <a:cs typeface="+mn-cs"/>
              </a:rPr>
              <a:t>Ką padarė ir daro bei dar padarys  PKP veikiančios institucijos?</a:t>
            </a:r>
            <a:endParaRPr lang="en-GB" sz="3000" dirty="0">
              <a:solidFill>
                <a:prstClr val="black"/>
              </a:solidFill>
              <a:latin typeface="Times New Roman"/>
              <a:ea typeface="Calibri"/>
              <a:cs typeface="+mn-cs"/>
            </a:endParaRPr>
          </a:p>
        </p:txBody>
      </p:sp>
    </p:spTree>
    <p:extLst>
      <p:ext uri="{BB962C8B-B14F-4D97-AF65-F5344CB8AC3E}">
        <p14:creationId xmlns:p14="http://schemas.microsoft.com/office/powerpoint/2010/main" val="368909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60649"/>
            <a:ext cx="8352928" cy="1368152"/>
          </a:xfrm>
        </p:spPr>
        <p:txBody>
          <a:bodyPr>
            <a:normAutofit fontScale="90000"/>
          </a:bodyPr>
          <a:lstStyle/>
          <a:p>
            <a:r>
              <a:rPr lang="lt-LT" sz="3200" dirty="0"/>
              <a:t>Medininkų kelio posto 2018 ir 2019 m. vasario 15-27</a:t>
            </a:r>
            <a:br>
              <a:rPr lang="lt-LT" sz="3200" dirty="0"/>
            </a:br>
            <a:r>
              <a:rPr lang="lt-LT" sz="3200" dirty="0"/>
              <a:t> laidumo įvažiuojant į LR dinamika</a:t>
            </a:r>
          </a:p>
        </p:txBody>
      </p:sp>
      <p:graphicFrame>
        <p:nvGraphicFramePr>
          <p:cNvPr id="4" name="Chart 3"/>
          <p:cNvGraphicFramePr>
            <a:graphicFrameLocks/>
          </p:cNvGraphicFramePr>
          <p:nvPr>
            <p:extLst/>
          </p:nvPr>
        </p:nvGraphicFramePr>
        <p:xfrm>
          <a:off x="251520" y="1484784"/>
          <a:ext cx="8712968" cy="5256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2182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t-LT" sz="3200" dirty="0"/>
              <a:t>2018 ir 2019 m. vasario 15-27</a:t>
            </a:r>
            <a:br>
              <a:rPr lang="lt-LT" sz="3200" dirty="0"/>
            </a:br>
            <a:r>
              <a:rPr lang="lt-LT" sz="3200" dirty="0"/>
              <a:t> laidumo įvažiuojant į LR dinamika</a:t>
            </a:r>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8170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7AB897-8013-4D41-9318-24D373878AB8}"/>
              </a:ext>
            </a:extLst>
          </p:cNvPr>
          <p:cNvSpPr>
            <a:spLocks noGrp="1"/>
          </p:cNvSpPr>
          <p:nvPr>
            <p:ph idx="1"/>
          </p:nvPr>
        </p:nvSpPr>
        <p:spPr>
          <a:xfrm>
            <a:off x="827584" y="1412776"/>
            <a:ext cx="8229600" cy="4525963"/>
          </a:xfrm>
        </p:spPr>
        <p:txBody>
          <a:bodyPr>
            <a:normAutofit fontScale="92500" lnSpcReduction="20000"/>
          </a:bodyPr>
          <a:lstStyle/>
          <a:p>
            <a:r>
              <a:rPr lang="lt-LT" sz="2800" dirty="0">
                <a:latin typeface="Times New Roman" panose="02020603050405020304" pitchFamily="18" charset="0"/>
                <a:cs typeface="Times New Roman" panose="02020603050405020304" pitchFamily="18" charset="0"/>
              </a:rPr>
              <a:t>Savalaikio informacijos pateikimo;</a:t>
            </a:r>
          </a:p>
          <a:p>
            <a:r>
              <a:rPr lang="lt-LT" sz="2800" dirty="0">
                <a:latin typeface="Times New Roman" panose="02020603050405020304" pitchFamily="18" charset="0"/>
                <a:cs typeface="Times New Roman" panose="02020603050405020304" pitchFamily="18" charset="0"/>
              </a:rPr>
              <a:t>Deklaracijų pateikimo iš anksto;</a:t>
            </a:r>
          </a:p>
          <a:p>
            <a:r>
              <a:rPr lang="lt-LT" sz="2800" dirty="0">
                <a:latin typeface="Times New Roman" panose="02020603050405020304" pitchFamily="18" charset="0"/>
                <a:cs typeface="Times New Roman" panose="02020603050405020304" pitchFamily="18" charset="0"/>
              </a:rPr>
              <a:t>Sąmoningumo renkantis maršrutus;</a:t>
            </a:r>
          </a:p>
          <a:p>
            <a:r>
              <a:rPr lang="lt-LT" sz="2800" dirty="0">
                <a:latin typeface="Times New Roman" panose="02020603050405020304" pitchFamily="18" charset="0"/>
                <a:cs typeface="Times New Roman" panose="02020603050405020304" pitchFamily="18" charset="0"/>
              </a:rPr>
              <a:t>Stropumo deklaruojant prekes;</a:t>
            </a:r>
          </a:p>
          <a:p>
            <a:r>
              <a:rPr lang="lt-LT" sz="2800" dirty="0">
                <a:latin typeface="Times New Roman" panose="02020603050405020304" pitchFamily="18" charset="0"/>
                <a:cs typeface="Times New Roman" panose="02020603050405020304" pitchFamily="18" charset="0"/>
              </a:rPr>
              <a:t>Išmanumo naudojant mobiliuosius įrenginius;</a:t>
            </a:r>
          </a:p>
          <a:p>
            <a:r>
              <a:rPr lang="lt-LT" sz="2800" dirty="0">
                <a:latin typeface="Times New Roman" panose="02020603050405020304" pitchFamily="18" charset="0"/>
                <a:cs typeface="Times New Roman" panose="02020603050405020304" pitchFamily="18" charset="0"/>
              </a:rPr>
              <a:t>Suvokimo apie daromų pažeidimų (nusikaltimų) žalą valstybei bei poveikį kitiems logistikos vykdytojams;</a:t>
            </a:r>
          </a:p>
          <a:p>
            <a:r>
              <a:rPr lang="lt-LT" sz="2800" dirty="0">
                <a:latin typeface="Times New Roman" panose="02020603050405020304" pitchFamily="18" charset="0"/>
                <a:cs typeface="Times New Roman" panose="02020603050405020304" pitchFamily="18" charset="0"/>
              </a:rPr>
              <a:t>Siekio būti įgaliotais ekonominiais operatoriais;</a:t>
            </a:r>
          </a:p>
          <a:p>
            <a:r>
              <a:rPr lang="lt-LT" sz="2800" dirty="0">
                <a:latin typeface="Times New Roman" panose="02020603050405020304" pitchFamily="18" charset="0"/>
                <a:cs typeface="Times New Roman" panose="02020603050405020304" pitchFamily="18" charset="0"/>
              </a:rPr>
              <a:t>Supratimo, kad logistikoje artimųjų pasienių atžvilgiu Lietuvos Respublikos vežėjai tesudaro 12 </a:t>
            </a:r>
            <a:r>
              <a:rPr lang="en-US" sz="2800" dirty="0">
                <a:latin typeface="Times New Roman" panose="02020603050405020304" pitchFamily="18" charset="0"/>
                <a:cs typeface="Times New Roman" panose="02020603050405020304" pitchFamily="18" charset="0"/>
              </a:rPr>
              <a:t>% </a:t>
            </a:r>
            <a:r>
              <a:rPr lang="lt-LT" sz="2800" dirty="0">
                <a:latin typeface="Times New Roman" panose="02020603050405020304" pitchFamily="18" charset="0"/>
                <a:cs typeface="Times New Roman" panose="02020603050405020304" pitchFamily="18" charset="0"/>
              </a:rPr>
              <a:t>visame transporto sraute.</a:t>
            </a:r>
          </a:p>
          <a:p>
            <a:endParaRPr lang="lt-LT" dirty="0"/>
          </a:p>
          <a:p>
            <a:endParaRPr lang="lt-LT" dirty="0"/>
          </a:p>
          <a:p>
            <a:endParaRPr lang="lt-LT" dirty="0"/>
          </a:p>
        </p:txBody>
      </p:sp>
      <p:sp>
        <p:nvSpPr>
          <p:cNvPr id="4" name="Rectangle 3">
            <a:extLst>
              <a:ext uri="{FF2B5EF4-FFF2-40B4-BE49-F238E27FC236}">
                <a16:creationId xmlns:a16="http://schemas.microsoft.com/office/drawing/2014/main" id="{DBF90AEC-DD4A-4DBE-ABFF-92F4BBFA604F}"/>
              </a:ext>
            </a:extLst>
          </p:cNvPr>
          <p:cNvSpPr/>
          <p:nvPr/>
        </p:nvSpPr>
        <p:spPr>
          <a:xfrm>
            <a:off x="2683502" y="188640"/>
            <a:ext cx="3776996" cy="584775"/>
          </a:xfrm>
          <a:prstGeom prst="rect">
            <a:avLst/>
          </a:prstGeom>
        </p:spPr>
        <p:txBody>
          <a:bodyPr wrap="none">
            <a:spAutoFit/>
          </a:bodyPr>
          <a:lstStyle/>
          <a:p>
            <a:pPr>
              <a:spcAft>
                <a:spcPts val="0"/>
              </a:spcAft>
            </a:pPr>
            <a:r>
              <a:rPr lang="lt-LT" sz="3200" dirty="0">
                <a:latin typeface="Times New Roman"/>
                <a:ea typeface="Calibri"/>
              </a:rPr>
              <a:t>Ko tikimasi iš verslo?</a:t>
            </a:r>
            <a:endParaRPr lang="en-GB" sz="3200" dirty="0">
              <a:latin typeface="Times New Roman"/>
              <a:ea typeface="Calibri"/>
            </a:endParaRPr>
          </a:p>
        </p:txBody>
      </p:sp>
      <p:sp>
        <p:nvSpPr>
          <p:cNvPr id="5" name="Rectangle 4">
            <a:extLst>
              <a:ext uri="{FF2B5EF4-FFF2-40B4-BE49-F238E27FC236}">
                <a16:creationId xmlns:a16="http://schemas.microsoft.com/office/drawing/2014/main" id="{97E5372B-F8FC-4ABE-92DD-E92A960A1363}"/>
              </a:ext>
            </a:extLst>
          </p:cNvPr>
          <p:cNvSpPr/>
          <p:nvPr/>
        </p:nvSpPr>
        <p:spPr>
          <a:xfrm>
            <a:off x="971600" y="5589240"/>
            <a:ext cx="7704856" cy="830997"/>
          </a:xfrm>
          <a:prstGeom prst="rect">
            <a:avLst/>
          </a:prstGeom>
        </p:spPr>
        <p:txBody>
          <a:bodyPr wrap="square">
            <a:spAutoFit/>
          </a:bodyPr>
          <a:lstStyle/>
          <a:p>
            <a:r>
              <a:rPr lang="lt-LT" sz="2400" dirty="0">
                <a:hlinkClick r:id="rId2"/>
              </a:rPr>
              <a:t>https://keleiviams.lrmuitine.lt/passenger/#!startWizard</a:t>
            </a:r>
            <a:endParaRPr lang="lt-LT" sz="2400" dirty="0"/>
          </a:p>
          <a:p>
            <a:endParaRPr lang="lt-LT" sz="2400" dirty="0"/>
          </a:p>
        </p:txBody>
      </p:sp>
    </p:spTree>
    <p:extLst>
      <p:ext uri="{BB962C8B-B14F-4D97-AF65-F5344CB8AC3E}">
        <p14:creationId xmlns:p14="http://schemas.microsoft.com/office/powerpoint/2010/main" val="328618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131044-2C61-4A4E-B6DA-764092C0E253}"/>
              </a:ext>
            </a:extLst>
          </p:cNvPr>
          <p:cNvSpPr>
            <a:spLocks noGrp="1"/>
          </p:cNvSpPr>
          <p:nvPr>
            <p:ph idx="1"/>
          </p:nvPr>
        </p:nvSpPr>
        <p:spPr>
          <a:xfrm>
            <a:off x="251520" y="908720"/>
            <a:ext cx="8661648" cy="4525963"/>
          </a:xfrm>
        </p:spPr>
        <p:txBody>
          <a:bodyPr>
            <a:noAutofit/>
          </a:bodyPr>
          <a:lstStyle/>
          <a:p>
            <a:r>
              <a:rPr lang="lt-LT" sz="2400" dirty="0">
                <a:latin typeface="Times New Roman" panose="02020603050405020304" pitchFamily="18" charset="0"/>
                <a:cs typeface="Times New Roman" panose="02020603050405020304" pitchFamily="18" charset="0"/>
              </a:rPr>
              <a:t>Tiek Baltarusijos Respublikos, tiek ir Lietuvos Respublikos pasieniuose planuojami:</a:t>
            </a:r>
          </a:p>
          <a:p>
            <a:r>
              <a:rPr lang="lt-LT" sz="2400" dirty="0">
                <a:latin typeface="Times New Roman" panose="02020603050405020304" pitchFamily="18" charset="0"/>
                <a:cs typeface="Times New Roman" panose="02020603050405020304" pitchFamily="18" charset="0"/>
              </a:rPr>
              <a:t> stambūs infrastruktūriniai pakeitimai – numatomas eismo juostų skaičiaus padidinimas ir įforminimo/patikrinimo zonų plėtra;</a:t>
            </a:r>
          </a:p>
          <a:p>
            <a:r>
              <a:rPr lang="lt-LT" sz="2400" dirty="0">
                <a:latin typeface="Times New Roman" panose="02020603050405020304" pitchFamily="18" charset="0"/>
                <a:cs typeface="Times New Roman" panose="02020603050405020304" pitchFamily="18" charset="0"/>
              </a:rPr>
              <a:t>Palaukimo terminalų statyba prie pat PKP;</a:t>
            </a:r>
          </a:p>
          <a:p>
            <a:r>
              <a:rPr lang="lt-LT" sz="2400" dirty="0">
                <a:latin typeface="Times New Roman" panose="02020603050405020304" pitchFamily="18" charset="0"/>
                <a:cs typeface="Times New Roman" panose="02020603050405020304" pitchFamily="18" charset="0"/>
              </a:rPr>
              <a:t>Įsigaliojus naujai Lietuvos Respublikos Vidaus tarnybos statuto redakcijai tarnyba muitinėje taps </a:t>
            </a:r>
            <a:r>
              <a:rPr lang="lt-LT" sz="2400" dirty="0" err="1">
                <a:latin typeface="Times New Roman" panose="02020603050405020304" pitchFamily="18" charset="0"/>
                <a:cs typeface="Times New Roman" panose="02020603050405020304" pitchFamily="18" charset="0"/>
              </a:rPr>
              <a:t>prieinamesnė</a:t>
            </a:r>
            <a:r>
              <a:rPr lang="lt-LT" sz="2400" dirty="0">
                <a:latin typeface="Times New Roman" panose="02020603050405020304" pitchFamily="18" charset="0"/>
                <a:cs typeface="Times New Roman" panose="02020603050405020304" pitchFamily="18" charset="0"/>
              </a:rPr>
              <a:t> didesnei daliai pageidaujančių – dingsta reikalavimas turėti aukštąjį įsilavinimą;</a:t>
            </a:r>
            <a:endParaRPr lang="lt-LT" sz="2400" dirty="0">
              <a:solidFill>
                <a:srgbClr val="FF0000"/>
              </a:solidFill>
              <a:latin typeface="Times New Roman" panose="02020603050405020304" pitchFamily="18" charset="0"/>
              <a:cs typeface="Times New Roman" panose="02020603050405020304" pitchFamily="18" charset="0"/>
            </a:endParaRPr>
          </a:p>
          <a:p>
            <a:r>
              <a:rPr lang="lt-LT" sz="2400" dirty="0">
                <a:latin typeface="Times New Roman" panose="02020603050405020304" pitchFamily="18" charset="0"/>
                <a:cs typeface="Times New Roman" panose="02020603050405020304" pitchFamily="18" charset="0"/>
              </a:rPr>
              <a:t>Dėl infrastruktūros plėtros bus priimama į tarnybą daugiau muitinės (ir VSAT) pareigūnų;</a:t>
            </a:r>
          </a:p>
          <a:p>
            <a:r>
              <a:rPr lang="lt-LT" sz="2400" dirty="0">
                <a:latin typeface="Times New Roman" panose="02020603050405020304" pitchFamily="18" charset="0"/>
                <a:cs typeface="Times New Roman" panose="02020603050405020304" pitchFamily="18" charset="0"/>
              </a:rPr>
              <a:t>Nagrinėjama Centralizuoto tranzito deklaracijų priėmimo ir įforminimo koncepcija (galimai ir su automatinio įforminimo elementais).</a:t>
            </a:r>
          </a:p>
        </p:txBody>
      </p:sp>
      <p:sp>
        <p:nvSpPr>
          <p:cNvPr id="4" name="Rectangle 3">
            <a:extLst>
              <a:ext uri="{FF2B5EF4-FFF2-40B4-BE49-F238E27FC236}">
                <a16:creationId xmlns:a16="http://schemas.microsoft.com/office/drawing/2014/main" id="{CD7B068B-D315-4D72-AE1D-94BC84F5AA1D}"/>
              </a:ext>
            </a:extLst>
          </p:cNvPr>
          <p:cNvSpPr/>
          <p:nvPr/>
        </p:nvSpPr>
        <p:spPr>
          <a:xfrm>
            <a:off x="2987824" y="260648"/>
            <a:ext cx="3823483" cy="584775"/>
          </a:xfrm>
          <a:prstGeom prst="rect">
            <a:avLst/>
          </a:prstGeom>
        </p:spPr>
        <p:txBody>
          <a:bodyPr wrap="none">
            <a:spAutoFit/>
          </a:bodyPr>
          <a:lstStyle/>
          <a:p>
            <a:pPr>
              <a:spcAft>
                <a:spcPts val="0"/>
              </a:spcAft>
            </a:pPr>
            <a:r>
              <a:rPr lang="lt-LT" sz="3200" dirty="0">
                <a:latin typeface="Times New Roman"/>
                <a:ea typeface="Calibri"/>
              </a:rPr>
              <a:t>Kokios perspektyvos?</a:t>
            </a:r>
            <a:endParaRPr lang="en-GB" sz="3200" dirty="0">
              <a:latin typeface="Times New Roman"/>
              <a:ea typeface="Calibri"/>
            </a:endParaRPr>
          </a:p>
        </p:txBody>
      </p:sp>
    </p:spTree>
    <p:extLst>
      <p:ext uri="{BB962C8B-B14F-4D97-AF65-F5344CB8AC3E}">
        <p14:creationId xmlns:p14="http://schemas.microsoft.com/office/powerpoint/2010/main" val="390174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131044-2C61-4A4E-B6DA-764092C0E253}"/>
              </a:ext>
            </a:extLst>
          </p:cNvPr>
          <p:cNvSpPr>
            <a:spLocks noGrp="1"/>
          </p:cNvSpPr>
          <p:nvPr>
            <p:ph idx="1"/>
          </p:nvPr>
        </p:nvSpPr>
        <p:spPr>
          <a:xfrm>
            <a:off x="251520" y="1196752"/>
            <a:ext cx="8661648" cy="4525963"/>
          </a:xfrm>
        </p:spPr>
        <p:txBody>
          <a:bodyPr>
            <a:normAutofit/>
          </a:bodyPr>
          <a:lstStyle/>
          <a:p>
            <a:r>
              <a:rPr lang="lt-LT" sz="2400" dirty="0">
                <a:latin typeface="Times New Roman" panose="02020603050405020304" pitchFamily="18" charset="0"/>
                <a:cs typeface="Times New Roman" panose="02020603050405020304" pitchFamily="18" charset="0"/>
              </a:rPr>
              <a:t>Lietuvos Respublikos Seimui pateiktas muitinės įstatymo pakeitimo projektas dėl įgalioto siuntėjo prekių gabenimui su TIR knygele statuso įteisinimo (pagal gerąją Lenkijos Respublikos praktiką);</a:t>
            </a:r>
          </a:p>
          <a:p>
            <a:endParaRPr lang="lt-LT" sz="2400" dirty="0">
              <a:latin typeface="Times New Roman" panose="02020603050405020304" pitchFamily="18" charset="0"/>
              <a:cs typeface="Times New Roman" panose="02020603050405020304" pitchFamily="18" charset="0"/>
            </a:endParaRPr>
          </a:p>
          <a:p>
            <a:r>
              <a:rPr lang="en-US" altLang="en-US" sz="2400" dirty="0">
                <a:latin typeface="Times New Roman" panose="02020603050405020304" pitchFamily="18" charset="0"/>
                <a:cs typeface="Times New Roman" panose="02020603050405020304" pitchFamily="18" charset="0"/>
                <a:hlinkClick r:id="rId2"/>
              </a:rPr>
              <a:t>https://www.youtube.com/watch?v=E9KME4Bil_c&amp;sns=em</a:t>
            </a:r>
            <a:endParaRPr lang="lt-LT" altLang="en-US" sz="2400" dirty="0">
              <a:latin typeface="Times New Roman" panose="02020603050405020304" pitchFamily="18" charset="0"/>
              <a:cs typeface="Times New Roman" panose="02020603050405020304" pitchFamily="18" charset="0"/>
            </a:endParaRPr>
          </a:p>
          <a:p>
            <a:endParaRPr lang="lt-LT" sz="2400" dirty="0">
              <a:latin typeface="Times New Roman" panose="02020603050405020304" pitchFamily="18" charset="0"/>
              <a:cs typeface="Times New Roman" panose="02020603050405020304" pitchFamily="18" charset="0"/>
            </a:endParaRPr>
          </a:p>
          <a:p>
            <a:r>
              <a:rPr lang="lt-LT" sz="2400" dirty="0">
                <a:latin typeface="Times New Roman" panose="02020603050405020304" pitchFamily="18" charset="0"/>
                <a:cs typeface="Times New Roman" panose="02020603050405020304" pitchFamily="18" charset="0"/>
              </a:rPr>
              <a:t>Numatoma pasidalinti su kaimyninėmis ES šalimis gerąja Lietuvos Respublikos praktika taikant elektroninį eksporto manifestą, dėl tokio elektroninio dokumento taikymo plėtros.</a:t>
            </a:r>
          </a:p>
        </p:txBody>
      </p:sp>
      <p:sp>
        <p:nvSpPr>
          <p:cNvPr id="4" name="Rectangle 3">
            <a:extLst>
              <a:ext uri="{FF2B5EF4-FFF2-40B4-BE49-F238E27FC236}">
                <a16:creationId xmlns:a16="http://schemas.microsoft.com/office/drawing/2014/main" id="{CD7B068B-D315-4D72-AE1D-94BC84F5AA1D}"/>
              </a:ext>
            </a:extLst>
          </p:cNvPr>
          <p:cNvSpPr/>
          <p:nvPr/>
        </p:nvSpPr>
        <p:spPr>
          <a:xfrm>
            <a:off x="2987824" y="260648"/>
            <a:ext cx="3823483" cy="584775"/>
          </a:xfrm>
          <a:prstGeom prst="rect">
            <a:avLst/>
          </a:prstGeom>
        </p:spPr>
        <p:txBody>
          <a:bodyPr wrap="none">
            <a:spAutoFit/>
          </a:bodyPr>
          <a:lstStyle/>
          <a:p>
            <a:pPr>
              <a:spcAft>
                <a:spcPts val="0"/>
              </a:spcAft>
            </a:pPr>
            <a:r>
              <a:rPr lang="lt-LT" sz="3200" dirty="0">
                <a:latin typeface="Times New Roman"/>
                <a:ea typeface="Calibri"/>
              </a:rPr>
              <a:t>Kokios perspektyvos?</a:t>
            </a:r>
            <a:endParaRPr lang="en-GB" sz="3200" dirty="0">
              <a:latin typeface="Times New Roman"/>
              <a:ea typeface="Calibri"/>
            </a:endParaRPr>
          </a:p>
        </p:txBody>
      </p:sp>
    </p:spTree>
    <p:extLst>
      <p:ext uri="{BB962C8B-B14F-4D97-AF65-F5344CB8AC3E}">
        <p14:creationId xmlns:p14="http://schemas.microsoft.com/office/powerpoint/2010/main" val="319625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4CD617-B848-462B-B580-685DE4ABF4B4}"/>
              </a:ext>
            </a:extLst>
          </p:cNvPr>
          <p:cNvSpPr>
            <a:spLocks noGrp="1"/>
          </p:cNvSpPr>
          <p:nvPr>
            <p:ph idx="1"/>
          </p:nvPr>
        </p:nvSpPr>
        <p:spPr>
          <a:xfrm>
            <a:off x="395536" y="1196752"/>
            <a:ext cx="8229600" cy="4525963"/>
          </a:xfrm>
        </p:spPr>
        <p:txBody>
          <a:bodyPr>
            <a:normAutofit/>
          </a:bodyPr>
          <a:lstStyle/>
          <a:p>
            <a:r>
              <a:rPr lang="lt-LT" sz="2400" dirty="0">
                <a:latin typeface="Times New Roman" panose="02020603050405020304" pitchFamily="18" charset="0"/>
                <a:cs typeface="Times New Roman" panose="02020603050405020304" pitchFamily="18" charset="0"/>
              </a:rPr>
              <a:t>Veikti kaip įgaliotas siuntėjas / gavėjas deklaruojant klientų krovinius (atstovauti savo atsakomybe) tokiu būdu suteikiant jiems prioritetą atliekant muitinį tikrinimą;</a:t>
            </a:r>
          </a:p>
          <a:p>
            <a:r>
              <a:rPr lang="lt-LT" sz="2400" dirty="0">
                <a:latin typeface="Times New Roman" panose="02020603050405020304" pitchFamily="18" charset="0"/>
                <a:cs typeface="Times New Roman" panose="02020603050405020304" pitchFamily="18" charset="0"/>
              </a:rPr>
              <a:t>Nauja galimybė teikti papildomas paslaugas – kuro deklaracijų pildymas ir (arba) asmenų deklaracijų pateikimas Lietuvos Muitinės internetinės platformos pagalba;</a:t>
            </a:r>
          </a:p>
          <a:p>
            <a:r>
              <a:rPr lang="lt-LT" sz="2400" dirty="0">
                <a:latin typeface="Times New Roman" panose="02020603050405020304" pitchFamily="18" charset="0"/>
                <a:cs typeface="Times New Roman" panose="02020603050405020304" pitchFamily="18" charset="0"/>
              </a:rPr>
              <a:t>Teikti savo klientams rekomendacijas per kurį postą būtų lengviau išvažiuoti / įvažiuoti  (iš / į ES), tuo pasirodant labiau patraukliu klientui (pilnesnis paslaugų komplektas).</a:t>
            </a:r>
          </a:p>
          <a:p>
            <a:r>
              <a:rPr lang="lt-LT" sz="2400" dirty="0">
                <a:latin typeface="Times New Roman" panose="02020603050405020304" pitchFamily="18" charset="0"/>
                <a:cs typeface="Times New Roman" panose="02020603050405020304" pitchFamily="18" charset="0"/>
              </a:rPr>
              <a:t>Galimybė dalyvauti su Muitine Bandomųjų projektų apimtyje, tokiu būdu pirmiau už kitus įsisavinta naujas paslaugų nišas.</a:t>
            </a:r>
          </a:p>
          <a:p>
            <a:endParaRPr lang="lt-LT" sz="2400" dirty="0">
              <a:latin typeface="Times New Roman" panose="02020603050405020304" pitchFamily="18" charset="0"/>
              <a:cs typeface="Times New Roman" panose="02020603050405020304" pitchFamily="18" charset="0"/>
            </a:endParaRPr>
          </a:p>
          <a:p>
            <a:endParaRPr lang="lt-LT" sz="2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B96C8FC6-2232-462D-BD03-DDAEEA711E3B}"/>
              </a:ext>
            </a:extLst>
          </p:cNvPr>
          <p:cNvSpPr/>
          <p:nvPr/>
        </p:nvSpPr>
        <p:spPr>
          <a:xfrm>
            <a:off x="971600" y="260648"/>
            <a:ext cx="8640960" cy="584775"/>
          </a:xfrm>
          <a:prstGeom prst="rect">
            <a:avLst/>
          </a:prstGeom>
        </p:spPr>
        <p:txBody>
          <a:bodyPr wrap="square">
            <a:spAutoFit/>
          </a:bodyPr>
          <a:lstStyle/>
          <a:p>
            <a:pPr>
              <a:spcAft>
                <a:spcPts val="0"/>
              </a:spcAft>
            </a:pPr>
            <a:r>
              <a:rPr lang="lt-LT" sz="3200" dirty="0">
                <a:latin typeface="Times New Roman"/>
                <a:ea typeface="Calibri"/>
              </a:rPr>
              <a:t>Papildomos galimybės muitinės tarpininkams</a:t>
            </a:r>
            <a:endParaRPr lang="en-GB" sz="3200" dirty="0">
              <a:latin typeface="Times New Roman"/>
              <a:ea typeface="Calibri"/>
            </a:endParaRPr>
          </a:p>
        </p:txBody>
      </p:sp>
    </p:spTree>
    <p:extLst>
      <p:ext uri="{BB962C8B-B14F-4D97-AF65-F5344CB8AC3E}">
        <p14:creationId xmlns:p14="http://schemas.microsoft.com/office/powerpoint/2010/main" val="263913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770970857"/>
              </p:ext>
            </p:extLst>
          </p:nvPr>
        </p:nvGraphicFramePr>
        <p:xfrm>
          <a:off x="3815408" y="188640"/>
          <a:ext cx="5328592" cy="27363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3607217030"/>
              </p:ext>
            </p:extLst>
          </p:nvPr>
        </p:nvGraphicFramePr>
        <p:xfrm>
          <a:off x="35496" y="2780928"/>
          <a:ext cx="6120000" cy="32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3802072377"/>
              </p:ext>
            </p:extLst>
          </p:nvPr>
        </p:nvGraphicFramePr>
        <p:xfrm>
          <a:off x="0" y="3184400"/>
          <a:ext cx="6120000" cy="10382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85877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524754507"/>
              </p:ext>
            </p:extLst>
          </p:nvPr>
        </p:nvGraphicFramePr>
        <p:xfrm>
          <a:off x="3288750" y="0"/>
          <a:ext cx="5855250" cy="3240000"/>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2996952"/>
            <a:ext cx="5846763"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7650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0"/>
            <a:ext cx="8229600" cy="1143000"/>
          </a:xfrm>
        </p:spPr>
        <p:txBody>
          <a:bodyPr/>
          <a:lstStyle/>
          <a:p>
            <a:pPr lvl="0" algn="l">
              <a:spcBef>
                <a:spcPct val="20000"/>
              </a:spcBef>
            </a:pPr>
            <a:r>
              <a:rPr lang="lt-LT" sz="3200" dirty="0">
                <a:solidFill>
                  <a:prstClr val="black"/>
                </a:solidFill>
                <a:latin typeface="Times New Roman"/>
                <a:ea typeface="Calibri"/>
                <a:cs typeface="+mn-cs"/>
              </a:rPr>
              <a:t>Kas Sąlygoja eilių susidarymą?</a:t>
            </a:r>
            <a:endParaRPr lang="en-GB" sz="3200" dirty="0">
              <a:solidFill>
                <a:prstClr val="black"/>
              </a:solidFill>
              <a:latin typeface="Times New Roman"/>
              <a:ea typeface="Calibri"/>
              <a:cs typeface="+mn-cs"/>
            </a:endParaRPr>
          </a:p>
        </p:txBody>
      </p:sp>
      <p:sp>
        <p:nvSpPr>
          <p:cNvPr id="3" name="Content Placeholder 2"/>
          <p:cNvSpPr>
            <a:spLocks noGrp="1"/>
          </p:cNvSpPr>
          <p:nvPr>
            <p:ph idx="1"/>
          </p:nvPr>
        </p:nvSpPr>
        <p:spPr>
          <a:xfrm>
            <a:off x="251520" y="1268760"/>
            <a:ext cx="8568952" cy="4525963"/>
          </a:xfrm>
        </p:spPr>
        <p:txBody>
          <a:bodyPr>
            <a:normAutofit fontScale="92500" lnSpcReduction="10000"/>
          </a:bodyPr>
          <a:lstStyle/>
          <a:p>
            <a:r>
              <a:rPr lang="lt-LT" sz="2800" dirty="0">
                <a:latin typeface="Times New Roman" panose="02020603050405020304" pitchFamily="18" charset="0"/>
                <a:cs typeface="Times New Roman" panose="02020603050405020304" pitchFamily="18" charset="0"/>
              </a:rPr>
              <a:t>Infrastuktūros galimybių ribotumas;</a:t>
            </a:r>
          </a:p>
          <a:p>
            <a:r>
              <a:rPr lang="lt-LT" sz="2800" dirty="0">
                <a:latin typeface="Times New Roman" panose="02020603050405020304" pitchFamily="18" charset="0"/>
                <a:cs typeface="Times New Roman" panose="02020603050405020304" pitchFamily="18" charset="0"/>
              </a:rPr>
              <a:t>Chaotiškas (nekoordinuotas) kertamo pasienio pasirinkimas;</a:t>
            </a:r>
          </a:p>
          <a:p>
            <a:r>
              <a:rPr lang="lt-LT" sz="2800" dirty="0">
                <a:latin typeface="Times New Roman" panose="02020603050405020304" pitchFamily="18" charset="0"/>
                <a:cs typeface="Times New Roman" panose="02020603050405020304" pitchFamily="18" charset="0"/>
              </a:rPr>
              <a:t>Padidėjęs pažeidimų skaičius;</a:t>
            </a:r>
          </a:p>
          <a:p>
            <a:r>
              <a:rPr lang="lt-LT" sz="2800" dirty="0">
                <a:latin typeface="Times New Roman" panose="02020603050405020304" pitchFamily="18" charset="0"/>
                <a:cs typeface="Times New Roman" panose="02020603050405020304" pitchFamily="18" charset="0"/>
              </a:rPr>
              <a:t>Dirbtinai atsiradęs papildomas (nenatūralus) transporto srautas vengiantis įvažiavimo į ES per Lenkijos Respublikos pasienį;</a:t>
            </a:r>
          </a:p>
          <a:p>
            <a:r>
              <a:rPr lang="lt-LT" sz="2800" dirty="0">
                <a:latin typeface="Times New Roman" panose="02020603050405020304" pitchFamily="18" charset="0"/>
                <a:cs typeface="Times New Roman" panose="02020603050405020304" pitchFamily="18" charset="0"/>
              </a:rPr>
              <a:t>Pasikeitęs krovinio turinys (tušti/krauti);</a:t>
            </a:r>
            <a:endParaRPr lang="en-US" sz="2800" dirty="0">
              <a:latin typeface="Times New Roman" panose="02020603050405020304" pitchFamily="18" charset="0"/>
              <a:cs typeface="Times New Roman" panose="02020603050405020304" pitchFamily="18" charset="0"/>
            </a:endParaRPr>
          </a:p>
          <a:p>
            <a:r>
              <a:rPr lang="lt-LT" sz="2800" dirty="0">
                <a:latin typeface="Times New Roman" panose="02020603050405020304" pitchFamily="18" charset="0"/>
                <a:cs typeface="Times New Roman" panose="02020603050405020304" pitchFamily="18" charset="0"/>
              </a:rPr>
              <a:t>Nesavalaikis išankstinės deklaracijos  informacijos pateikimas (ENS, T1 su sauga ir kt.).</a:t>
            </a:r>
          </a:p>
          <a:p>
            <a:r>
              <a:rPr lang="lt-LT" sz="2800" dirty="0">
                <a:latin typeface="Times New Roman" panose="02020603050405020304" pitchFamily="18" charset="0"/>
                <a:cs typeface="Times New Roman" panose="02020603050405020304" pitchFamily="18" charset="0"/>
              </a:rPr>
              <a:t>Popierinių kuro deklaracijų naudojimas.</a:t>
            </a:r>
          </a:p>
          <a:p>
            <a:endParaRPr lang="lt-LT" dirty="0"/>
          </a:p>
          <a:p>
            <a:endParaRPr lang="en-GB" dirty="0"/>
          </a:p>
        </p:txBody>
      </p:sp>
    </p:spTree>
    <p:extLst>
      <p:ext uri="{BB962C8B-B14F-4D97-AF65-F5344CB8AC3E}">
        <p14:creationId xmlns:p14="http://schemas.microsoft.com/office/powerpoint/2010/main" val="215768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819545564"/>
              </p:ext>
            </p:extLst>
          </p:nvPr>
        </p:nvGraphicFramePr>
        <p:xfrm>
          <a:off x="3384000" y="0"/>
          <a:ext cx="5760000" cy="324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576885181"/>
              </p:ext>
            </p:extLst>
          </p:nvPr>
        </p:nvGraphicFramePr>
        <p:xfrm>
          <a:off x="-32370" y="2924944"/>
          <a:ext cx="5760000" cy="32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2806188050"/>
              </p:ext>
            </p:extLst>
          </p:nvPr>
        </p:nvGraphicFramePr>
        <p:xfrm>
          <a:off x="-22845" y="2943994"/>
          <a:ext cx="5760000" cy="14192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95439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nvPr>
        </p:nvGraphicFramePr>
        <p:xfrm>
          <a:off x="-9525" y="342325"/>
          <a:ext cx="6021685" cy="32074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extLst/>
          </p:nvPr>
        </p:nvGraphicFramePr>
        <p:xfrm>
          <a:off x="0" y="21382"/>
          <a:ext cx="6021685" cy="14459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nvPr>
        </p:nvGraphicFramePr>
        <p:xfrm>
          <a:off x="5892168" y="260648"/>
          <a:ext cx="3240000" cy="25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a:graphicFrameLocks/>
          </p:cNvGraphicFramePr>
          <p:nvPr>
            <p:extLst/>
          </p:nvPr>
        </p:nvGraphicFramePr>
        <p:xfrm>
          <a:off x="35793" y="4338000"/>
          <a:ext cx="3240000" cy="25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p:cNvGraphicFramePr>
            <a:graphicFrameLocks/>
          </p:cNvGraphicFramePr>
          <p:nvPr>
            <p:extLst/>
          </p:nvPr>
        </p:nvGraphicFramePr>
        <p:xfrm>
          <a:off x="3014475" y="3594783"/>
          <a:ext cx="6120000" cy="324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Chart 17"/>
          <p:cNvGraphicFramePr>
            <a:graphicFrameLocks/>
          </p:cNvGraphicFramePr>
          <p:nvPr>
            <p:extLst/>
          </p:nvPr>
        </p:nvGraphicFramePr>
        <p:xfrm>
          <a:off x="3004950" y="3501008"/>
          <a:ext cx="6139050" cy="122725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700631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99592" y="4797152"/>
            <a:ext cx="648072" cy="369332"/>
          </a:xfrm>
          <a:prstGeom prst="rect">
            <a:avLst/>
          </a:prstGeom>
          <a:noFill/>
        </p:spPr>
        <p:txBody>
          <a:bodyPr wrap="square" rtlCol="0">
            <a:spAutoFit/>
          </a:bodyPr>
          <a:lstStyle/>
          <a:p>
            <a:endParaRPr lang="lt-LT" dirty="0"/>
          </a:p>
        </p:txBody>
      </p:sp>
      <p:graphicFrame>
        <p:nvGraphicFramePr>
          <p:cNvPr id="12" name="Chart 11"/>
          <p:cNvGraphicFramePr>
            <a:graphicFrameLocks/>
          </p:cNvGraphicFramePr>
          <p:nvPr>
            <p:extLst/>
          </p:nvPr>
        </p:nvGraphicFramePr>
        <p:xfrm>
          <a:off x="5796136" y="44624"/>
          <a:ext cx="3287625" cy="25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a:graphicFrameLocks/>
          </p:cNvGraphicFramePr>
          <p:nvPr>
            <p:extLst/>
          </p:nvPr>
        </p:nvGraphicFramePr>
        <p:xfrm>
          <a:off x="0" y="116632"/>
          <a:ext cx="5855250" cy="32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extLst/>
          </p:nvPr>
        </p:nvGraphicFramePr>
        <p:xfrm>
          <a:off x="3203848" y="3546484"/>
          <a:ext cx="5832000" cy="32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a:graphicFrameLocks/>
          </p:cNvGraphicFramePr>
          <p:nvPr>
            <p:extLst/>
          </p:nvPr>
        </p:nvGraphicFramePr>
        <p:xfrm>
          <a:off x="0" y="4005064"/>
          <a:ext cx="3240000" cy="252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65777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nvPr>
        </p:nvGraphicFramePr>
        <p:xfrm>
          <a:off x="5882643" y="188640"/>
          <a:ext cx="3240000" cy="25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a:graphicFrameLocks/>
          </p:cNvGraphicFramePr>
          <p:nvPr>
            <p:extLst/>
          </p:nvPr>
        </p:nvGraphicFramePr>
        <p:xfrm>
          <a:off x="7962" y="21357"/>
          <a:ext cx="5760000" cy="32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nvPr>
        </p:nvGraphicFramePr>
        <p:xfrm>
          <a:off x="3358054" y="3618000"/>
          <a:ext cx="5760000" cy="32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nvPr>
        </p:nvGraphicFramePr>
        <p:xfrm>
          <a:off x="0" y="3933056"/>
          <a:ext cx="3240000" cy="252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26510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Animated-gif-spinning-question-mark-picture-moving">
            <a:extLst>
              <a:ext uri="{FF2B5EF4-FFF2-40B4-BE49-F238E27FC236}">
                <a16:creationId xmlns:a16="http://schemas.microsoft.com/office/drawing/2014/main" id="{B79D1D2C-9D3C-4BCE-9CE3-F11A5E0A994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844824"/>
            <a:ext cx="1762125"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1719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67544" y="3356992"/>
            <a:ext cx="8207375" cy="648072"/>
          </a:xfrm>
        </p:spPr>
        <p:txBody>
          <a:bodyPr>
            <a:normAutofit fontScale="90000"/>
          </a:bodyPr>
          <a:lstStyle/>
          <a:p>
            <a:br>
              <a:rPr lang="lt-LT" altLang="lt-LT" sz="2400" i="1" dirty="0"/>
            </a:br>
            <a:r>
              <a:rPr lang="lt-LT" altLang="lt-LT" i="1" dirty="0"/>
              <a:t>Ačiū už dėmesį </a:t>
            </a:r>
            <a:br>
              <a:rPr lang="lt-LT" altLang="lt-LT" sz="2400" i="1" dirty="0"/>
            </a:br>
            <a:br>
              <a:rPr lang="lt-LT" altLang="lt-LT" sz="2400" i="1" dirty="0">
                <a:solidFill>
                  <a:srgbClr val="000099"/>
                </a:solidFill>
              </a:rPr>
            </a:br>
            <a:endParaRPr lang="lt-LT" altLang="lt-LT" sz="2400" i="1" dirty="0"/>
          </a:p>
        </p:txBody>
      </p:sp>
    </p:spTree>
    <p:extLst>
      <p:ext uri="{BB962C8B-B14F-4D97-AF65-F5344CB8AC3E}">
        <p14:creationId xmlns:p14="http://schemas.microsoft.com/office/powerpoint/2010/main" val="3108926022"/>
      </p:ext>
    </p:extLst>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997"/>
            <a:ext cx="8229600" cy="1143000"/>
          </a:xfrm>
        </p:spPr>
        <p:txBody>
          <a:bodyPr/>
          <a:lstStyle/>
          <a:p>
            <a:r>
              <a:rPr lang="lt-LT" dirty="0">
                <a:latin typeface="Times New Roman" panose="02020603050405020304" pitchFamily="18" charset="0"/>
                <a:cs typeface="Times New Roman" panose="02020603050405020304" pitchFamily="18" charset="0"/>
              </a:rPr>
              <a:t>Infrastruktūra</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3528" y="1268760"/>
            <a:ext cx="8640960" cy="4525963"/>
          </a:xfrm>
        </p:spPr>
        <p:txBody>
          <a:bodyPr>
            <a:normAutofit fontScale="92500"/>
          </a:bodyPr>
          <a:lstStyle/>
          <a:p>
            <a:r>
              <a:rPr lang="lt-LT" dirty="0">
                <a:latin typeface="Times New Roman" panose="02020603050405020304" pitchFamily="18" charset="0"/>
                <a:cs typeface="Times New Roman" panose="02020603050405020304" pitchFamily="18" charset="0"/>
              </a:rPr>
              <a:t>Pasienyje veikiantys muitinės postai suprojektuoti dar iki įstojimo į ES;</a:t>
            </a:r>
          </a:p>
          <a:p>
            <a:r>
              <a:rPr lang="lt-LT" dirty="0">
                <a:latin typeface="Times New Roman" panose="02020603050405020304" pitchFamily="18" charset="0"/>
                <a:cs typeface="Times New Roman" panose="02020603050405020304" pitchFamily="18" charset="0"/>
              </a:rPr>
              <a:t>Rekonstrukcija, plėtra ar atnaujinimas – brangus ir ilgas procesas su pasekmėmis verslui vykdomų rekonstrukcinių darbų metu;</a:t>
            </a:r>
          </a:p>
          <a:p>
            <a:r>
              <a:rPr lang="lt-LT" dirty="0">
                <a:latin typeface="Times New Roman" panose="02020603050405020304" pitchFamily="18" charset="0"/>
                <a:cs typeface="Times New Roman" panose="02020603050405020304" pitchFamily="18" charset="0"/>
              </a:rPr>
              <a:t>PKP veikiančių muitinės įstaigų skaičių nustato esami automobiliniai keliai;</a:t>
            </a:r>
          </a:p>
          <a:p>
            <a:r>
              <a:rPr lang="lt-LT" dirty="0">
                <a:latin typeface="Times New Roman" panose="02020603050405020304" pitchFamily="18" charset="0"/>
                <a:cs typeface="Times New Roman" panose="02020603050405020304" pitchFamily="18" charset="0"/>
              </a:rPr>
              <a:t>Priklausomybė nuo kaimyninės valstybės požiūrio ir pasirengimo vystyti savo infrastuktūrą.</a:t>
            </a:r>
          </a:p>
        </p:txBody>
      </p:sp>
    </p:spTree>
    <p:extLst>
      <p:ext uri="{BB962C8B-B14F-4D97-AF65-F5344CB8AC3E}">
        <p14:creationId xmlns:p14="http://schemas.microsoft.com/office/powerpoint/2010/main" val="327676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314" y="0"/>
            <a:ext cx="8229600" cy="1143000"/>
          </a:xfrm>
        </p:spPr>
        <p:txBody>
          <a:bodyPr/>
          <a:lstStyle/>
          <a:p>
            <a:r>
              <a:rPr lang="lt-LT" sz="2800" dirty="0">
                <a:solidFill>
                  <a:prstClr val="black"/>
                </a:solidFill>
                <a:latin typeface="Times New Roman" panose="02020603050405020304" pitchFamily="18" charset="0"/>
                <a:ea typeface="+mn-ea"/>
                <a:cs typeface="Times New Roman" panose="02020603050405020304" pitchFamily="18" charset="0"/>
              </a:rPr>
              <a:t>Chaotiškas (nekoordinuotas) kertamo pasienio pasirinkimas</a:t>
            </a:r>
            <a:endParaRPr lang="en-GB" dirty="0"/>
          </a:p>
        </p:txBody>
      </p:sp>
      <p:sp>
        <p:nvSpPr>
          <p:cNvPr id="4" name="TextBox 3"/>
          <p:cNvSpPr txBox="1"/>
          <p:nvPr/>
        </p:nvSpPr>
        <p:spPr>
          <a:xfrm>
            <a:off x="403650" y="1123488"/>
            <a:ext cx="8352928" cy="5955476"/>
          </a:xfrm>
          <a:prstGeom prst="rect">
            <a:avLst/>
          </a:prstGeom>
          <a:noFill/>
        </p:spPr>
        <p:txBody>
          <a:bodyPr wrap="square" rtlCol="0">
            <a:spAutoFit/>
          </a:bodyPr>
          <a:lstStyle/>
          <a:p>
            <a:r>
              <a:rPr lang="lt-LT" sz="2800" dirty="0">
                <a:latin typeface="Times New Roman" panose="02020603050405020304" pitchFamily="18" charset="0"/>
                <a:cs typeface="Times New Roman" panose="02020603050405020304" pitchFamily="18" charset="0"/>
              </a:rPr>
              <a:t>Pasirenkama arčiausiai esančiame PKP veikianti muitinės įstaiga nepasidomint iš anksto kokia yra situacija;</a:t>
            </a:r>
          </a:p>
          <a:p>
            <a:endParaRPr lang="lt-LT" sz="2800" dirty="0">
              <a:latin typeface="Times New Roman" panose="02020603050405020304" pitchFamily="18" charset="0"/>
              <a:cs typeface="Times New Roman" panose="02020603050405020304" pitchFamily="18" charset="0"/>
            </a:endParaRPr>
          </a:p>
          <a:p>
            <a:r>
              <a:rPr lang="lt-LT" sz="2800" dirty="0">
                <a:latin typeface="Times New Roman" panose="02020603050405020304" pitchFamily="18" charset="0"/>
                <a:cs typeface="Times New Roman" panose="02020603050405020304" pitchFamily="18" charset="0"/>
              </a:rPr>
              <a:t>Pasikliaujama įpročiais – nebandoma pakeisti maršrutą;</a:t>
            </a:r>
          </a:p>
          <a:p>
            <a:endParaRPr lang="lt-LT" sz="2800" dirty="0">
              <a:latin typeface="Times New Roman" panose="02020603050405020304" pitchFamily="18" charset="0"/>
              <a:cs typeface="Times New Roman" panose="02020603050405020304" pitchFamily="18" charset="0"/>
            </a:endParaRPr>
          </a:p>
          <a:p>
            <a:r>
              <a:rPr lang="lt-LT" sz="2800" dirty="0">
                <a:latin typeface="Times New Roman" panose="02020603050405020304" pitchFamily="18" charset="0"/>
                <a:cs typeface="Times New Roman" panose="02020603050405020304" pitchFamily="18" charset="0"/>
              </a:rPr>
              <a:t>Nesinaudojama viešai teikiama informacija apie eiles tiek į LT , tiek ir iš LT ) pasienyje. </a:t>
            </a:r>
          </a:p>
          <a:p>
            <a:r>
              <a:rPr lang="lt-LT" sz="2800" b="1" dirty="0"/>
              <a:t>Šaltiniai:</a:t>
            </a:r>
          </a:p>
          <a:p>
            <a:r>
              <a:rPr lang="lt-LT" sz="2800" dirty="0">
                <a:hlinkClick r:id="rId2"/>
              </a:rPr>
              <a:t>http://www.pkpd.lt/lt/border</a:t>
            </a:r>
            <a:r>
              <a:rPr lang="lt-LT" sz="2800" dirty="0"/>
              <a:t> </a:t>
            </a:r>
          </a:p>
          <a:p>
            <a:endParaRPr lang="lt-LT" sz="900" dirty="0"/>
          </a:p>
          <a:p>
            <a:r>
              <a:rPr lang="lt-LT" sz="2800" dirty="0">
                <a:hlinkClick r:id="rId3"/>
              </a:rPr>
              <a:t>http://gpk.gov.by/maps/ochered.php</a:t>
            </a:r>
            <a:r>
              <a:rPr lang="lt-LT" sz="2800" dirty="0"/>
              <a:t> </a:t>
            </a:r>
          </a:p>
          <a:p>
            <a:endParaRPr lang="lt-LT" sz="2800" dirty="0"/>
          </a:p>
          <a:p>
            <a:endParaRPr lang="lt-LT" dirty="0"/>
          </a:p>
          <a:p>
            <a:endParaRPr lang="en-GB" dirty="0"/>
          </a:p>
        </p:txBody>
      </p:sp>
    </p:spTree>
    <p:extLst>
      <p:ext uri="{BB962C8B-B14F-4D97-AF65-F5344CB8AC3E}">
        <p14:creationId xmlns:p14="http://schemas.microsoft.com/office/powerpoint/2010/main" val="242743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arn(inVertical)">
                                      <p:cBhvr>
                                        <p:cTn id="17" dur="500"/>
                                        <p:tgtEl>
                                          <p:spTgt spid="4">
                                            <p:txEl>
                                              <p:pRg st="4" end="4"/>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barn(inVertical)">
                                      <p:cBhvr>
                                        <p:cTn id="20" dur="500"/>
                                        <p:tgtEl>
                                          <p:spTgt spid="4">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wipe(down)">
                                      <p:cBhvr>
                                        <p:cTn id="25" dur="500"/>
                                        <p:tgtEl>
                                          <p:spTgt spid="4">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wipe(down)">
                                      <p:cBhvr>
                                        <p:cTn id="28"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3ADB9295-BA55-4922-AF87-75E06339E720}"/>
              </a:ext>
            </a:extLst>
          </p:cNvPr>
          <p:cNvGraphicFramePr>
            <a:graphicFrameLocks/>
          </p:cNvGraphicFramePr>
          <p:nvPr>
            <p:extLst>
              <p:ext uri="{D42A27DB-BD31-4B8C-83A1-F6EECF244321}">
                <p14:modId xmlns:p14="http://schemas.microsoft.com/office/powerpoint/2010/main" val="2409607405"/>
              </p:ext>
            </p:extLst>
          </p:nvPr>
        </p:nvGraphicFramePr>
        <p:xfrm>
          <a:off x="395536" y="1052736"/>
          <a:ext cx="8335576" cy="40324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Lentelė 2">
            <a:extLst>
              <a:ext uri="{FF2B5EF4-FFF2-40B4-BE49-F238E27FC236}">
                <a16:creationId xmlns:a16="http://schemas.microsoft.com/office/drawing/2014/main" id="{56633D36-881A-45D4-9149-DC69DA58AF19}"/>
              </a:ext>
            </a:extLst>
          </p:cNvPr>
          <p:cNvGraphicFramePr>
            <a:graphicFrameLocks noGrp="1"/>
          </p:cNvGraphicFramePr>
          <p:nvPr>
            <p:extLst>
              <p:ext uri="{D42A27DB-BD31-4B8C-83A1-F6EECF244321}">
                <p14:modId xmlns:p14="http://schemas.microsoft.com/office/powerpoint/2010/main" val="1373737131"/>
              </p:ext>
            </p:extLst>
          </p:nvPr>
        </p:nvGraphicFramePr>
        <p:xfrm>
          <a:off x="-3" y="5175687"/>
          <a:ext cx="9144002" cy="2259159"/>
        </p:xfrm>
        <a:graphic>
          <a:graphicData uri="http://schemas.openxmlformats.org/drawingml/2006/table">
            <a:tbl>
              <a:tblPr>
                <a:tableStyleId>{5C22544A-7EE6-4342-B048-85BDC9FD1C3A}</a:tableStyleId>
              </a:tblPr>
              <a:tblGrid>
                <a:gridCol w="1139008">
                  <a:extLst>
                    <a:ext uri="{9D8B030D-6E8A-4147-A177-3AD203B41FA5}">
                      <a16:colId xmlns:a16="http://schemas.microsoft.com/office/drawing/2014/main" val="3230647715"/>
                    </a:ext>
                  </a:extLst>
                </a:gridCol>
                <a:gridCol w="851596">
                  <a:extLst>
                    <a:ext uri="{9D8B030D-6E8A-4147-A177-3AD203B41FA5}">
                      <a16:colId xmlns:a16="http://schemas.microsoft.com/office/drawing/2014/main" val="390787355"/>
                    </a:ext>
                  </a:extLst>
                </a:gridCol>
                <a:gridCol w="510957">
                  <a:extLst>
                    <a:ext uri="{9D8B030D-6E8A-4147-A177-3AD203B41FA5}">
                      <a16:colId xmlns:a16="http://schemas.microsoft.com/office/drawing/2014/main" val="2574037062"/>
                    </a:ext>
                  </a:extLst>
                </a:gridCol>
                <a:gridCol w="510957">
                  <a:extLst>
                    <a:ext uri="{9D8B030D-6E8A-4147-A177-3AD203B41FA5}">
                      <a16:colId xmlns:a16="http://schemas.microsoft.com/office/drawing/2014/main" val="1613138954"/>
                    </a:ext>
                  </a:extLst>
                </a:gridCol>
                <a:gridCol w="510957">
                  <a:extLst>
                    <a:ext uri="{9D8B030D-6E8A-4147-A177-3AD203B41FA5}">
                      <a16:colId xmlns:a16="http://schemas.microsoft.com/office/drawing/2014/main" val="249657950"/>
                    </a:ext>
                  </a:extLst>
                </a:gridCol>
                <a:gridCol w="510957">
                  <a:extLst>
                    <a:ext uri="{9D8B030D-6E8A-4147-A177-3AD203B41FA5}">
                      <a16:colId xmlns:a16="http://schemas.microsoft.com/office/drawing/2014/main" val="725175137"/>
                    </a:ext>
                  </a:extLst>
                </a:gridCol>
                <a:gridCol w="510957">
                  <a:extLst>
                    <a:ext uri="{9D8B030D-6E8A-4147-A177-3AD203B41FA5}">
                      <a16:colId xmlns:a16="http://schemas.microsoft.com/office/drawing/2014/main" val="2148344707"/>
                    </a:ext>
                  </a:extLst>
                </a:gridCol>
                <a:gridCol w="510957">
                  <a:extLst>
                    <a:ext uri="{9D8B030D-6E8A-4147-A177-3AD203B41FA5}">
                      <a16:colId xmlns:a16="http://schemas.microsoft.com/office/drawing/2014/main" val="2424315671"/>
                    </a:ext>
                  </a:extLst>
                </a:gridCol>
                <a:gridCol w="510957">
                  <a:extLst>
                    <a:ext uri="{9D8B030D-6E8A-4147-A177-3AD203B41FA5}">
                      <a16:colId xmlns:a16="http://schemas.microsoft.com/office/drawing/2014/main" val="835823108"/>
                    </a:ext>
                  </a:extLst>
                </a:gridCol>
                <a:gridCol w="510957">
                  <a:extLst>
                    <a:ext uri="{9D8B030D-6E8A-4147-A177-3AD203B41FA5}">
                      <a16:colId xmlns:a16="http://schemas.microsoft.com/office/drawing/2014/main" val="186235375"/>
                    </a:ext>
                  </a:extLst>
                </a:gridCol>
                <a:gridCol w="510957">
                  <a:extLst>
                    <a:ext uri="{9D8B030D-6E8A-4147-A177-3AD203B41FA5}">
                      <a16:colId xmlns:a16="http://schemas.microsoft.com/office/drawing/2014/main" val="3076179076"/>
                    </a:ext>
                  </a:extLst>
                </a:gridCol>
                <a:gridCol w="510957">
                  <a:extLst>
                    <a:ext uri="{9D8B030D-6E8A-4147-A177-3AD203B41FA5}">
                      <a16:colId xmlns:a16="http://schemas.microsoft.com/office/drawing/2014/main" val="2748342751"/>
                    </a:ext>
                  </a:extLst>
                </a:gridCol>
                <a:gridCol w="510957">
                  <a:extLst>
                    <a:ext uri="{9D8B030D-6E8A-4147-A177-3AD203B41FA5}">
                      <a16:colId xmlns:a16="http://schemas.microsoft.com/office/drawing/2014/main" val="3440540577"/>
                    </a:ext>
                  </a:extLst>
                </a:gridCol>
                <a:gridCol w="510957">
                  <a:extLst>
                    <a:ext uri="{9D8B030D-6E8A-4147-A177-3AD203B41FA5}">
                      <a16:colId xmlns:a16="http://schemas.microsoft.com/office/drawing/2014/main" val="1701888840"/>
                    </a:ext>
                  </a:extLst>
                </a:gridCol>
                <a:gridCol w="510957">
                  <a:extLst>
                    <a:ext uri="{9D8B030D-6E8A-4147-A177-3AD203B41FA5}">
                      <a16:colId xmlns:a16="http://schemas.microsoft.com/office/drawing/2014/main" val="1794542484"/>
                    </a:ext>
                  </a:extLst>
                </a:gridCol>
                <a:gridCol w="510957">
                  <a:extLst>
                    <a:ext uri="{9D8B030D-6E8A-4147-A177-3AD203B41FA5}">
                      <a16:colId xmlns:a16="http://schemas.microsoft.com/office/drawing/2014/main" val="2636963280"/>
                    </a:ext>
                  </a:extLst>
                </a:gridCol>
              </a:tblGrid>
              <a:tr h="203409">
                <a:tc>
                  <a:txBody>
                    <a:bodyPr/>
                    <a:lstStyle/>
                    <a:p>
                      <a:pPr algn="ctr" fontAlgn="ctr"/>
                      <a:r>
                        <a:rPr lang="lt-LT" sz="1100" u="none" strike="noStrike" dirty="0">
                          <a:effectLst/>
                        </a:rPr>
                        <a:t>Nustatymo vieta</a:t>
                      </a:r>
                      <a:endParaRPr lang="lt-LT" sz="1100" b="0" i="0" u="none" strike="noStrike" dirty="0">
                        <a:solidFill>
                          <a:srgbClr val="000000"/>
                        </a:solidFill>
                        <a:effectLst/>
                        <a:latin typeface="Calibri" panose="020F0502020204030204" pitchFamily="34" charset="0"/>
                      </a:endParaRPr>
                    </a:p>
                  </a:txBody>
                  <a:tcPr marL="5509" marR="5509" marT="7345" marB="0" anchor="ctr"/>
                </a:tc>
                <a:tc>
                  <a:txBody>
                    <a:bodyPr/>
                    <a:lstStyle/>
                    <a:p>
                      <a:pPr algn="ctr" fontAlgn="ctr"/>
                      <a:r>
                        <a:rPr lang="lt-LT" sz="1100" b="1" u="none" strike="noStrike" dirty="0">
                          <a:effectLst/>
                        </a:rPr>
                        <a:t>Iš viso pažeidimų</a:t>
                      </a:r>
                      <a:endParaRPr lang="lt-LT" sz="1100" b="1" i="0" u="none" strike="noStrike" dirty="0">
                        <a:solidFill>
                          <a:srgbClr val="000000"/>
                        </a:solidFill>
                        <a:effectLst/>
                        <a:latin typeface="Calibri" panose="020F0502020204030204" pitchFamily="34" charset="0"/>
                      </a:endParaRPr>
                    </a:p>
                  </a:txBody>
                  <a:tcPr marL="5509" marR="5509" marT="7345" marB="0" anchor="ctr"/>
                </a:tc>
                <a:tc>
                  <a:txBody>
                    <a:bodyPr/>
                    <a:lstStyle/>
                    <a:p>
                      <a:pPr algn="ctr" fontAlgn="ctr"/>
                      <a:r>
                        <a:rPr lang="lt-LT" sz="1100" u="none" strike="noStrike">
                          <a:effectLst/>
                        </a:rPr>
                        <a:t>saus-17</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ctr" fontAlgn="ctr"/>
                      <a:r>
                        <a:rPr lang="lt-LT" sz="1100" u="none" strike="noStrike">
                          <a:effectLst/>
                        </a:rPr>
                        <a:t>vas-17</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ctr" fontAlgn="ctr"/>
                      <a:r>
                        <a:rPr lang="lt-LT" sz="1100" u="none" strike="noStrike">
                          <a:effectLst/>
                        </a:rPr>
                        <a:t>kov-17</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ctr" fontAlgn="ctr"/>
                      <a:r>
                        <a:rPr lang="lt-LT" sz="1100" u="none" strike="noStrike">
                          <a:effectLst/>
                        </a:rPr>
                        <a:t>bal-17</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ctr" fontAlgn="ctr"/>
                      <a:r>
                        <a:rPr lang="lt-LT" sz="1100" u="none" strike="noStrike">
                          <a:effectLst/>
                        </a:rPr>
                        <a:t>geg-17</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ctr" fontAlgn="ctr"/>
                      <a:r>
                        <a:rPr lang="lt-LT" sz="1100" u="none" strike="noStrike">
                          <a:effectLst/>
                        </a:rPr>
                        <a:t>birž-17</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ctr" fontAlgn="ctr"/>
                      <a:r>
                        <a:rPr lang="lt-LT" sz="1100" u="none" strike="noStrike">
                          <a:effectLst/>
                        </a:rPr>
                        <a:t>liep-17</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ctr" fontAlgn="ctr"/>
                      <a:r>
                        <a:rPr lang="lt-LT" sz="1100" u="none" strike="noStrike">
                          <a:effectLst/>
                        </a:rPr>
                        <a:t>rugp-17</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ctr" fontAlgn="ctr"/>
                      <a:r>
                        <a:rPr lang="lt-LT" sz="1100" u="none" strike="noStrike">
                          <a:effectLst/>
                        </a:rPr>
                        <a:t>rugs-17</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ctr" fontAlgn="ctr"/>
                      <a:r>
                        <a:rPr lang="lt-LT" sz="1100" u="none" strike="noStrike">
                          <a:effectLst/>
                        </a:rPr>
                        <a:t>spal-17</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ctr" fontAlgn="ctr"/>
                      <a:r>
                        <a:rPr lang="lt-LT" sz="1100" u="none" strike="noStrike">
                          <a:effectLst/>
                        </a:rPr>
                        <a:t>lapkr-17</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ctr" fontAlgn="ctr"/>
                      <a:r>
                        <a:rPr lang="lt-LT" sz="1100" u="none" strike="noStrike">
                          <a:effectLst/>
                        </a:rPr>
                        <a:t>gruod-17</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ctr" fontAlgn="ctr"/>
                      <a:r>
                        <a:rPr lang="lt-LT" sz="1100" u="none" strike="noStrike">
                          <a:effectLst/>
                        </a:rPr>
                        <a:t>saus-18</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ctr" fontAlgn="ctr"/>
                      <a:r>
                        <a:rPr lang="lt-LT" sz="1100" u="none" strike="noStrike">
                          <a:effectLst/>
                        </a:rPr>
                        <a:t>vas-18</a:t>
                      </a:r>
                      <a:endParaRPr lang="lt-LT" sz="1100" b="0" i="0" u="none" strike="noStrike">
                        <a:solidFill>
                          <a:srgbClr val="000000"/>
                        </a:solidFill>
                        <a:effectLst/>
                        <a:latin typeface="Calibri" panose="020F0502020204030204" pitchFamily="34" charset="0"/>
                      </a:endParaRPr>
                    </a:p>
                  </a:txBody>
                  <a:tcPr marL="5509" marR="5509" marT="7345" marB="0" anchor="ctr"/>
                </a:tc>
                <a:extLst>
                  <a:ext uri="{0D108BD9-81ED-4DB2-BD59-A6C34878D82A}">
                    <a16:rowId xmlns:a16="http://schemas.microsoft.com/office/drawing/2014/main" val="1308629505"/>
                  </a:ext>
                </a:extLst>
              </a:tr>
              <a:tr h="203409">
                <a:tc>
                  <a:txBody>
                    <a:bodyPr/>
                    <a:lstStyle/>
                    <a:p>
                      <a:pPr algn="ctr" fontAlgn="ctr"/>
                      <a:r>
                        <a:rPr lang="lt-LT" sz="1100" u="none" strike="noStrike">
                          <a:effectLst/>
                        </a:rPr>
                        <a:t>Lavoriškių kelio postas</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b="1" u="none" strike="noStrike" dirty="0">
                          <a:effectLst/>
                        </a:rPr>
                        <a:t>670</a:t>
                      </a:r>
                      <a:endParaRPr lang="lt-LT" sz="1100" b="1" i="0" u="none" strike="noStrike" dirty="0">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48</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49</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69</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56</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42</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40</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37</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31</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36</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36</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52</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41</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45</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88</a:t>
                      </a:r>
                      <a:endParaRPr lang="lt-LT" sz="1100" b="0" i="0" u="none" strike="noStrike">
                        <a:solidFill>
                          <a:srgbClr val="000000"/>
                        </a:solidFill>
                        <a:effectLst/>
                        <a:latin typeface="Calibri" panose="020F0502020204030204" pitchFamily="34" charset="0"/>
                      </a:endParaRPr>
                    </a:p>
                  </a:txBody>
                  <a:tcPr marL="5509" marR="5509" marT="7345" marB="0" anchor="ctr"/>
                </a:tc>
                <a:extLst>
                  <a:ext uri="{0D108BD9-81ED-4DB2-BD59-A6C34878D82A}">
                    <a16:rowId xmlns:a16="http://schemas.microsoft.com/office/drawing/2014/main" val="887476017"/>
                  </a:ext>
                </a:extLst>
              </a:tr>
              <a:tr h="203409">
                <a:tc>
                  <a:txBody>
                    <a:bodyPr/>
                    <a:lstStyle/>
                    <a:p>
                      <a:pPr algn="ctr" fontAlgn="ctr"/>
                      <a:r>
                        <a:rPr lang="lt-LT" sz="1100" u="none" strike="noStrike" dirty="0">
                          <a:effectLst/>
                        </a:rPr>
                        <a:t>Medininkų kelio postas</a:t>
                      </a:r>
                      <a:endParaRPr lang="lt-LT" sz="1100" b="0" i="0" u="none" strike="noStrike" dirty="0">
                        <a:solidFill>
                          <a:srgbClr val="000000"/>
                        </a:solidFill>
                        <a:effectLst/>
                        <a:latin typeface="Calibri" panose="020F0502020204030204" pitchFamily="34" charset="0"/>
                      </a:endParaRPr>
                    </a:p>
                  </a:txBody>
                  <a:tcPr marL="5509" marR="5509" marT="7345" marB="0" anchor="ctr">
                    <a:solidFill>
                      <a:schemeClr val="accent2">
                        <a:lumMod val="60000"/>
                        <a:lumOff val="40000"/>
                      </a:schemeClr>
                    </a:solidFill>
                  </a:tcPr>
                </a:tc>
                <a:tc>
                  <a:txBody>
                    <a:bodyPr/>
                    <a:lstStyle/>
                    <a:p>
                      <a:pPr algn="r" fontAlgn="ctr"/>
                      <a:r>
                        <a:rPr lang="lt-LT" sz="1100" b="1" u="none" strike="noStrike" dirty="0">
                          <a:effectLst/>
                        </a:rPr>
                        <a:t>1452</a:t>
                      </a:r>
                      <a:endParaRPr lang="lt-LT" sz="1100" b="1" i="0" u="none" strike="noStrike" dirty="0">
                        <a:solidFill>
                          <a:srgbClr val="000000"/>
                        </a:solidFill>
                        <a:effectLst/>
                        <a:latin typeface="Calibri" panose="020F0502020204030204" pitchFamily="34" charset="0"/>
                      </a:endParaRPr>
                    </a:p>
                  </a:txBody>
                  <a:tcPr marL="5509" marR="5509" marT="7345" marB="0" anchor="ctr">
                    <a:solidFill>
                      <a:schemeClr val="accent2">
                        <a:lumMod val="60000"/>
                        <a:lumOff val="40000"/>
                      </a:schemeClr>
                    </a:solidFill>
                  </a:tcPr>
                </a:tc>
                <a:tc>
                  <a:txBody>
                    <a:bodyPr/>
                    <a:lstStyle/>
                    <a:p>
                      <a:pPr algn="r" fontAlgn="ctr"/>
                      <a:r>
                        <a:rPr lang="lt-LT" sz="1100" u="none" strike="noStrike" dirty="0">
                          <a:effectLst/>
                        </a:rPr>
                        <a:t>71</a:t>
                      </a:r>
                      <a:endParaRPr lang="lt-LT" sz="1100" b="0" i="0" u="none" strike="noStrike" dirty="0">
                        <a:solidFill>
                          <a:srgbClr val="000000"/>
                        </a:solidFill>
                        <a:effectLst/>
                        <a:latin typeface="Calibri" panose="020F0502020204030204" pitchFamily="34" charset="0"/>
                      </a:endParaRPr>
                    </a:p>
                  </a:txBody>
                  <a:tcPr marL="5509" marR="5509" marT="7345" marB="0" anchor="ctr">
                    <a:solidFill>
                      <a:schemeClr val="accent2">
                        <a:lumMod val="60000"/>
                        <a:lumOff val="40000"/>
                      </a:schemeClr>
                    </a:solidFill>
                  </a:tcPr>
                </a:tc>
                <a:tc>
                  <a:txBody>
                    <a:bodyPr/>
                    <a:lstStyle/>
                    <a:p>
                      <a:pPr algn="r" fontAlgn="ctr"/>
                      <a:r>
                        <a:rPr lang="lt-LT" sz="1100" u="none" strike="noStrike" dirty="0">
                          <a:effectLst/>
                        </a:rPr>
                        <a:t>63</a:t>
                      </a:r>
                      <a:endParaRPr lang="lt-LT" sz="1100" b="0" i="0" u="none" strike="noStrike" dirty="0">
                        <a:solidFill>
                          <a:srgbClr val="000000"/>
                        </a:solidFill>
                        <a:effectLst/>
                        <a:latin typeface="Calibri" panose="020F0502020204030204" pitchFamily="34" charset="0"/>
                      </a:endParaRPr>
                    </a:p>
                  </a:txBody>
                  <a:tcPr marL="5509" marR="5509" marT="7345" marB="0" anchor="ctr">
                    <a:solidFill>
                      <a:schemeClr val="accent2">
                        <a:lumMod val="60000"/>
                        <a:lumOff val="40000"/>
                      </a:schemeClr>
                    </a:solidFill>
                  </a:tcPr>
                </a:tc>
                <a:tc>
                  <a:txBody>
                    <a:bodyPr/>
                    <a:lstStyle/>
                    <a:p>
                      <a:pPr algn="r" fontAlgn="ctr"/>
                      <a:r>
                        <a:rPr lang="lt-LT" sz="1100" u="none" strike="noStrike" dirty="0">
                          <a:effectLst/>
                        </a:rPr>
                        <a:t>72</a:t>
                      </a:r>
                      <a:endParaRPr lang="lt-LT" sz="1100" b="0" i="0" u="none" strike="noStrike" dirty="0">
                        <a:solidFill>
                          <a:srgbClr val="000000"/>
                        </a:solidFill>
                        <a:effectLst/>
                        <a:latin typeface="Calibri" panose="020F0502020204030204" pitchFamily="34" charset="0"/>
                      </a:endParaRPr>
                    </a:p>
                  </a:txBody>
                  <a:tcPr marL="5509" marR="5509" marT="7345" marB="0" anchor="ctr">
                    <a:solidFill>
                      <a:schemeClr val="accent2">
                        <a:lumMod val="60000"/>
                        <a:lumOff val="40000"/>
                      </a:schemeClr>
                    </a:solidFill>
                  </a:tcPr>
                </a:tc>
                <a:tc>
                  <a:txBody>
                    <a:bodyPr/>
                    <a:lstStyle/>
                    <a:p>
                      <a:pPr algn="r" fontAlgn="ctr"/>
                      <a:r>
                        <a:rPr lang="lt-LT" sz="1100" u="none" strike="noStrike" dirty="0">
                          <a:effectLst/>
                        </a:rPr>
                        <a:t>83</a:t>
                      </a:r>
                      <a:endParaRPr lang="lt-LT" sz="1100" b="0" i="0" u="none" strike="noStrike" dirty="0">
                        <a:solidFill>
                          <a:srgbClr val="000000"/>
                        </a:solidFill>
                        <a:effectLst/>
                        <a:latin typeface="Calibri" panose="020F0502020204030204" pitchFamily="34" charset="0"/>
                      </a:endParaRPr>
                    </a:p>
                  </a:txBody>
                  <a:tcPr marL="5509" marR="5509" marT="7345" marB="0" anchor="ctr">
                    <a:solidFill>
                      <a:schemeClr val="accent2">
                        <a:lumMod val="60000"/>
                        <a:lumOff val="40000"/>
                      </a:schemeClr>
                    </a:solidFill>
                  </a:tcPr>
                </a:tc>
                <a:tc>
                  <a:txBody>
                    <a:bodyPr/>
                    <a:lstStyle/>
                    <a:p>
                      <a:pPr algn="r" fontAlgn="ctr"/>
                      <a:r>
                        <a:rPr lang="lt-LT" sz="1100" u="none" strike="noStrike" dirty="0">
                          <a:effectLst/>
                        </a:rPr>
                        <a:t>90</a:t>
                      </a:r>
                      <a:endParaRPr lang="lt-LT" sz="1100" b="0" i="0" u="none" strike="noStrike" dirty="0">
                        <a:solidFill>
                          <a:srgbClr val="000000"/>
                        </a:solidFill>
                        <a:effectLst/>
                        <a:latin typeface="Calibri" panose="020F0502020204030204" pitchFamily="34" charset="0"/>
                      </a:endParaRPr>
                    </a:p>
                  </a:txBody>
                  <a:tcPr marL="5509" marR="5509" marT="7345" marB="0" anchor="ctr">
                    <a:solidFill>
                      <a:schemeClr val="accent2">
                        <a:lumMod val="60000"/>
                        <a:lumOff val="40000"/>
                      </a:schemeClr>
                    </a:solidFill>
                  </a:tcPr>
                </a:tc>
                <a:tc>
                  <a:txBody>
                    <a:bodyPr/>
                    <a:lstStyle/>
                    <a:p>
                      <a:pPr algn="r" fontAlgn="ctr"/>
                      <a:r>
                        <a:rPr lang="lt-LT" sz="1100" u="none" strike="noStrike" dirty="0">
                          <a:effectLst/>
                        </a:rPr>
                        <a:t>130</a:t>
                      </a:r>
                      <a:endParaRPr lang="lt-LT" sz="1100" b="0" i="0" u="none" strike="noStrike" dirty="0">
                        <a:solidFill>
                          <a:srgbClr val="000000"/>
                        </a:solidFill>
                        <a:effectLst/>
                        <a:latin typeface="Calibri" panose="020F0502020204030204" pitchFamily="34" charset="0"/>
                      </a:endParaRPr>
                    </a:p>
                  </a:txBody>
                  <a:tcPr marL="5509" marR="5509" marT="7345" marB="0" anchor="ctr">
                    <a:solidFill>
                      <a:schemeClr val="accent2">
                        <a:lumMod val="60000"/>
                        <a:lumOff val="40000"/>
                      </a:schemeClr>
                    </a:solidFill>
                  </a:tcPr>
                </a:tc>
                <a:tc>
                  <a:txBody>
                    <a:bodyPr/>
                    <a:lstStyle/>
                    <a:p>
                      <a:pPr algn="r" fontAlgn="ctr"/>
                      <a:r>
                        <a:rPr lang="lt-LT" sz="1100" u="none" strike="noStrike" dirty="0">
                          <a:effectLst/>
                        </a:rPr>
                        <a:t>108</a:t>
                      </a:r>
                      <a:endParaRPr lang="lt-LT" sz="1100" b="0" i="0" u="none" strike="noStrike" dirty="0">
                        <a:solidFill>
                          <a:srgbClr val="000000"/>
                        </a:solidFill>
                        <a:effectLst/>
                        <a:latin typeface="Calibri" panose="020F0502020204030204" pitchFamily="34" charset="0"/>
                      </a:endParaRPr>
                    </a:p>
                  </a:txBody>
                  <a:tcPr marL="5509" marR="5509" marT="7345" marB="0" anchor="ctr">
                    <a:solidFill>
                      <a:schemeClr val="accent2">
                        <a:lumMod val="60000"/>
                        <a:lumOff val="40000"/>
                      </a:schemeClr>
                    </a:solidFill>
                  </a:tcPr>
                </a:tc>
                <a:tc>
                  <a:txBody>
                    <a:bodyPr/>
                    <a:lstStyle/>
                    <a:p>
                      <a:pPr algn="r" fontAlgn="ctr"/>
                      <a:r>
                        <a:rPr lang="lt-LT" sz="1100" u="none" strike="noStrike" dirty="0">
                          <a:effectLst/>
                        </a:rPr>
                        <a:t>81</a:t>
                      </a:r>
                      <a:endParaRPr lang="lt-LT" sz="1100" b="0" i="0" u="none" strike="noStrike" dirty="0">
                        <a:solidFill>
                          <a:srgbClr val="000000"/>
                        </a:solidFill>
                        <a:effectLst/>
                        <a:latin typeface="Calibri" panose="020F0502020204030204" pitchFamily="34" charset="0"/>
                      </a:endParaRPr>
                    </a:p>
                  </a:txBody>
                  <a:tcPr marL="5509" marR="5509" marT="7345" marB="0" anchor="ctr">
                    <a:solidFill>
                      <a:schemeClr val="accent2">
                        <a:lumMod val="60000"/>
                        <a:lumOff val="40000"/>
                      </a:schemeClr>
                    </a:solidFill>
                  </a:tcPr>
                </a:tc>
                <a:tc>
                  <a:txBody>
                    <a:bodyPr/>
                    <a:lstStyle/>
                    <a:p>
                      <a:pPr algn="r" fontAlgn="ctr"/>
                      <a:r>
                        <a:rPr lang="lt-LT" sz="1100" u="none" strike="noStrike" dirty="0">
                          <a:effectLst/>
                        </a:rPr>
                        <a:t>78</a:t>
                      </a:r>
                      <a:endParaRPr lang="lt-LT" sz="1100" b="0" i="0" u="none" strike="noStrike" dirty="0">
                        <a:solidFill>
                          <a:srgbClr val="000000"/>
                        </a:solidFill>
                        <a:effectLst/>
                        <a:latin typeface="Calibri" panose="020F0502020204030204" pitchFamily="34" charset="0"/>
                      </a:endParaRPr>
                    </a:p>
                  </a:txBody>
                  <a:tcPr marL="5509" marR="5509" marT="7345" marB="0" anchor="ctr">
                    <a:solidFill>
                      <a:schemeClr val="accent2">
                        <a:lumMod val="60000"/>
                        <a:lumOff val="40000"/>
                      </a:schemeClr>
                    </a:solidFill>
                  </a:tcPr>
                </a:tc>
                <a:tc>
                  <a:txBody>
                    <a:bodyPr/>
                    <a:lstStyle/>
                    <a:p>
                      <a:pPr algn="r" fontAlgn="ctr"/>
                      <a:r>
                        <a:rPr lang="lt-LT" sz="1100" u="none" strike="noStrike" dirty="0">
                          <a:effectLst/>
                        </a:rPr>
                        <a:t>108</a:t>
                      </a:r>
                      <a:endParaRPr lang="lt-LT" sz="1100" b="0" i="0" u="none" strike="noStrike" dirty="0">
                        <a:solidFill>
                          <a:srgbClr val="000000"/>
                        </a:solidFill>
                        <a:effectLst/>
                        <a:latin typeface="Calibri" panose="020F0502020204030204" pitchFamily="34" charset="0"/>
                      </a:endParaRPr>
                    </a:p>
                  </a:txBody>
                  <a:tcPr marL="5509" marR="5509" marT="7345" marB="0" anchor="ctr">
                    <a:solidFill>
                      <a:schemeClr val="accent2">
                        <a:lumMod val="60000"/>
                        <a:lumOff val="40000"/>
                      </a:schemeClr>
                    </a:solidFill>
                  </a:tcPr>
                </a:tc>
                <a:tc>
                  <a:txBody>
                    <a:bodyPr/>
                    <a:lstStyle/>
                    <a:p>
                      <a:pPr algn="r" fontAlgn="ctr"/>
                      <a:r>
                        <a:rPr lang="lt-LT" sz="1100" u="none" strike="noStrike" dirty="0">
                          <a:effectLst/>
                        </a:rPr>
                        <a:t>107</a:t>
                      </a:r>
                      <a:endParaRPr lang="lt-LT" sz="1100" b="0" i="0" u="none" strike="noStrike" dirty="0">
                        <a:solidFill>
                          <a:srgbClr val="000000"/>
                        </a:solidFill>
                        <a:effectLst/>
                        <a:latin typeface="Calibri" panose="020F0502020204030204" pitchFamily="34" charset="0"/>
                      </a:endParaRPr>
                    </a:p>
                  </a:txBody>
                  <a:tcPr marL="5509" marR="5509" marT="7345" marB="0" anchor="ctr">
                    <a:solidFill>
                      <a:schemeClr val="accent2">
                        <a:lumMod val="60000"/>
                        <a:lumOff val="40000"/>
                      </a:schemeClr>
                    </a:solidFill>
                  </a:tcPr>
                </a:tc>
                <a:tc>
                  <a:txBody>
                    <a:bodyPr/>
                    <a:lstStyle/>
                    <a:p>
                      <a:pPr algn="r" fontAlgn="ctr"/>
                      <a:r>
                        <a:rPr lang="lt-LT" sz="1100" u="none" strike="noStrike" dirty="0">
                          <a:effectLst/>
                        </a:rPr>
                        <a:t>101</a:t>
                      </a:r>
                      <a:endParaRPr lang="lt-LT" sz="1100" b="0" i="0" u="none" strike="noStrike" dirty="0">
                        <a:solidFill>
                          <a:srgbClr val="000000"/>
                        </a:solidFill>
                        <a:effectLst/>
                        <a:latin typeface="Calibri" panose="020F0502020204030204" pitchFamily="34" charset="0"/>
                      </a:endParaRPr>
                    </a:p>
                  </a:txBody>
                  <a:tcPr marL="5509" marR="5509" marT="7345" marB="0" anchor="ctr">
                    <a:solidFill>
                      <a:schemeClr val="accent2">
                        <a:lumMod val="60000"/>
                        <a:lumOff val="40000"/>
                      </a:schemeClr>
                    </a:solidFill>
                  </a:tcPr>
                </a:tc>
                <a:tc>
                  <a:txBody>
                    <a:bodyPr/>
                    <a:lstStyle/>
                    <a:p>
                      <a:pPr algn="r" fontAlgn="ctr"/>
                      <a:r>
                        <a:rPr lang="lt-LT" sz="1100" u="none" strike="noStrike" dirty="0">
                          <a:effectLst/>
                        </a:rPr>
                        <a:t>162</a:t>
                      </a:r>
                      <a:endParaRPr lang="lt-LT" sz="1100" b="0" i="0" u="none" strike="noStrike" dirty="0">
                        <a:solidFill>
                          <a:srgbClr val="000000"/>
                        </a:solidFill>
                        <a:effectLst/>
                        <a:latin typeface="Calibri" panose="020F0502020204030204" pitchFamily="34" charset="0"/>
                      </a:endParaRPr>
                    </a:p>
                  </a:txBody>
                  <a:tcPr marL="5509" marR="5509" marT="7345" marB="0" anchor="ctr">
                    <a:solidFill>
                      <a:schemeClr val="accent2">
                        <a:lumMod val="60000"/>
                        <a:lumOff val="40000"/>
                      </a:schemeClr>
                    </a:solidFill>
                  </a:tcPr>
                </a:tc>
                <a:tc>
                  <a:txBody>
                    <a:bodyPr/>
                    <a:lstStyle/>
                    <a:p>
                      <a:pPr algn="r" fontAlgn="ctr"/>
                      <a:r>
                        <a:rPr lang="lt-LT" sz="1100" u="none" strike="noStrike" dirty="0">
                          <a:effectLst/>
                        </a:rPr>
                        <a:t>198</a:t>
                      </a:r>
                      <a:endParaRPr lang="lt-LT" sz="1100" b="0" i="0" u="none" strike="noStrike" dirty="0">
                        <a:solidFill>
                          <a:srgbClr val="000000"/>
                        </a:solidFill>
                        <a:effectLst/>
                        <a:latin typeface="Calibri" panose="020F0502020204030204" pitchFamily="34" charset="0"/>
                      </a:endParaRPr>
                    </a:p>
                  </a:txBody>
                  <a:tcPr marL="5509" marR="5509" marT="7345" marB="0" anchor="ctr">
                    <a:solidFill>
                      <a:schemeClr val="accent2">
                        <a:lumMod val="60000"/>
                        <a:lumOff val="40000"/>
                      </a:schemeClr>
                    </a:solidFill>
                  </a:tcPr>
                </a:tc>
                <a:extLst>
                  <a:ext uri="{0D108BD9-81ED-4DB2-BD59-A6C34878D82A}">
                    <a16:rowId xmlns:a16="http://schemas.microsoft.com/office/drawing/2014/main" val="2506460107"/>
                  </a:ext>
                </a:extLst>
              </a:tr>
              <a:tr h="203409">
                <a:tc>
                  <a:txBody>
                    <a:bodyPr/>
                    <a:lstStyle/>
                    <a:p>
                      <a:pPr algn="ctr" fontAlgn="ctr"/>
                      <a:r>
                        <a:rPr lang="lt-LT" sz="1100" u="none" strike="noStrike">
                          <a:effectLst/>
                        </a:rPr>
                        <a:t>Raigardo kelio postas</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b="1" u="none" strike="noStrike" dirty="0">
                          <a:effectLst/>
                        </a:rPr>
                        <a:t>701</a:t>
                      </a:r>
                      <a:endParaRPr lang="lt-LT" sz="1100" b="1" i="0" u="none" strike="noStrike" dirty="0">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28</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40</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dirty="0">
                          <a:effectLst/>
                        </a:rPr>
                        <a:t>47</a:t>
                      </a:r>
                      <a:endParaRPr lang="lt-LT" sz="1100" b="0" i="0" u="none" strike="noStrike" dirty="0">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53</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29</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34</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42</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70</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64</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55</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62</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38</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61</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78</a:t>
                      </a:r>
                      <a:endParaRPr lang="lt-LT" sz="1100" b="0" i="0" u="none" strike="noStrike">
                        <a:solidFill>
                          <a:srgbClr val="000000"/>
                        </a:solidFill>
                        <a:effectLst/>
                        <a:latin typeface="Calibri" panose="020F0502020204030204" pitchFamily="34" charset="0"/>
                      </a:endParaRPr>
                    </a:p>
                  </a:txBody>
                  <a:tcPr marL="5509" marR="5509" marT="7345" marB="0" anchor="ctr"/>
                </a:tc>
                <a:extLst>
                  <a:ext uri="{0D108BD9-81ED-4DB2-BD59-A6C34878D82A}">
                    <a16:rowId xmlns:a16="http://schemas.microsoft.com/office/drawing/2014/main" val="4079181506"/>
                  </a:ext>
                </a:extLst>
              </a:tr>
              <a:tr h="203409">
                <a:tc>
                  <a:txBody>
                    <a:bodyPr/>
                    <a:lstStyle/>
                    <a:p>
                      <a:pPr algn="ctr" fontAlgn="ctr"/>
                      <a:r>
                        <a:rPr lang="lt-LT" sz="1100" u="none" strike="noStrike">
                          <a:effectLst/>
                        </a:rPr>
                        <a:t>Šalčininkų kelio postas</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b="1" u="none" strike="noStrike" dirty="0">
                          <a:effectLst/>
                        </a:rPr>
                        <a:t>1075</a:t>
                      </a:r>
                      <a:endParaRPr lang="lt-LT" sz="1100" b="1" i="0" u="none" strike="noStrike" dirty="0">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65</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81</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104</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86</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70</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72</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60</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62</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58</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72</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76</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50</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78</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141</a:t>
                      </a:r>
                      <a:endParaRPr lang="lt-LT" sz="1100" b="0" i="0" u="none" strike="noStrike">
                        <a:solidFill>
                          <a:srgbClr val="000000"/>
                        </a:solidFill>
                        <a:effectLst/>
                        <a:latin typeface="Calibri" panose="020F0502020204030204" pitchFamily="34" charset="0"/>
                      </a:endParaRPr>
                    </a:p>
                  </a:txBody>
                  <a:tcPr marL="5509" marR="5509" marT="7345" marB="0" anchor="ctr"/>
                </a:tc>
                <a:extLst>
                  <a:ext uri="{0D108BD9-81ED-4DB2-BD59-A6C34878D82A}">
                    <a16:rowId xmlns:a16="http://schemas.microsoft.com/office/drawing/2014/main" val="3175958925"/>
                  </a:ext>
                </a:extLst>
              </a:tr>
              <a:tr h="203409">
                <a:tc>
                  <a:txBody>
                    <a:bodyPr/>
                    <a:lstStyle/>
                    <a:p>
                      <a:pPr algn="ctr" fontAlgn="ctr"/>
                      <a:r>
                        <a:rPr lang="lt-LT" sz="1100" u="none" strike="noStrike">
                          <a:effectLst/>
                        </a:rPr>
                        <a:t>Šumsko kelio postas</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b="1" u="none" strike="noStrike" dirty="0">
                          <a:effectLst/>
                        </a:rPr>
                        <a:t>39</a:t>
                      </a:r>
                      <a:endParaRPr lang="lt-LT" sz="1100" b="1" i="0" u="none" strike="noStrike" dirty="0">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0</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1</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0</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0</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0</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0</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7</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9</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7</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3</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4</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0</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6</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2</a:t>
                      </a:r>
                      <a:endParaRPr lang="lt-LT" sz="1100" b="0" i="0" u="none" strike="noStrike">
                        <a:solidFill>
                          <a:srgbClr val="000000"/>
                        </a:solidFill>
                        <a:effectLst/>
                        <a:latin typeface="Calibri" panose="020F0502020204030204" pitchFamily="34" charset="0"/>
                      </a:endParaRPr>
                    </a:p>
                  </a:txBody>
                  <a:tcPr marL="5509" marR="5509" marT="7345" marB="0" anchor="ctr"/>
                </a:tc>
                <a:extLst>
                  <a:ext uri="{0D108BD9-81ED-4DB2-BD59-A6C34878D82A}">
                    <a16:rowId xmlns:a16="http://schemas.microsoft.com/office/drawing/2014/main" val="3876588034"/>
                  </a:ext>
                </a:extLst>
              </a:tr>
              <a:tr h="203409">
                <a:tc>
                  <a:txBody>
                    <a:bodyPr/>
                    <a:lstStyle/>
                    <a:p>
                      <a:pPr algn="l" fontAlgn="ctr"/>
                      <a:r>
                        <a:rPr lang="lt-LT" sz="1100" u="none" strike="noStrike">
                          <a:effectLst/>
                        </a:rPr>
                        <a:t> </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200" b="1" u="none" strike="noStrike" dirty="0">
                          <a:solidFill>
                            <a:srgbClr val="FF0000"/>
                          </a:solidFill>
                          <a:effectLst/>
                        </a:rPr>
                        <a:t>3937</a:t>
                      </a:r>
                      <a:endParaRPr lang="lt-LT" sz="1100" b="1" i="0" u="none" strike="noStrike" dirty="0">
                        <a:solidFill>
                          <a:srgbClr val="FF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212</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234</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292</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278</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231</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276</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254</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253</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243</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274</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301</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230</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a:effectLst/>
                        </a:rPr>
                        <a:t>352</a:t>
                      </a:r>
                      <a:endParaRPr lang="lt-LT" sz="1100" b="0" i="0" u="none" strike="noStrike">
                        <a:solidFill>
                          <a:srgbClr val="000000"/>
                        </a:solidFill>
                        <a:effectLst/>
                        <a:latin typeface="Calibri" panose="020F0502020204030204" pitchFamily="34" charset="0"/>
                      </a:endParaRPr>
                    </a:p>
                  </a:txBody>
                  <a:tcPr marL="5509" marR="5509" marT="7345" marB="0" anchor="ctr"/>
                </a:tc>
                <a:tc>
                  <a:txBody>
                    <a:bodyPr/>
                    <a:lstStyle/>
                    <a:p>
                      <a:pPr algn="r" fontAlgn="ctr"/>
                      <a:r>
                        <a:rPr lang="lt-LT" sz="1100" u="none" strike="noStrike" dirty="0">
                          <a:effectLst/>
                        </a:rPr>
                        <a:t>507</a:t>
                      </a:r>
                      <a:endParaRPr lang="lt-LT" sz="1100" b="0" i="0" u="none" strike="noStrike" dirty="0">
                        <a:solidFill>
                          <a:srgbClr val="000000"/>
                        </a:solidFill>
                        <a:effectLst/>
                        <a:latin typeface="Calibri" panose="020F0502020204030204" pitchFamily="34" charset="0"/>
                      </a:endParaRPr>
                    </a:p>
                  </a:txBody>
                  <a:tcPr marL="5509" marR="5509" marT="7345" marB="0" anchor="ctr"/>
                </a:tc>
                <a:extLst>
                  <a:ext uri="{0D108BD9-81ED-4DB2-BD59-A6C34878D82A}">
                    <a16:rowId xmlns:a16="http://schemas.microsoft.com/office/drawing/2014/main" val="3739749599"/>
                  </a:ext>
                </a:extLst>
              </a:tr>
            </a:tbl>
          </a:graphicData>
        </a:graphic>
      </p:graphicFrame>
      <p:sp>
        <p:nvSpPr>
          <p:cNvPr id="4" name="Rectangle 3"/>
          <p:cNvSpPr/>
          <p:nvPr/>
        </p:nvSpPr>
        <p:spPr>
          <a:xfrm>
            <a:off x="1763688" y="181337"/>
            <a:ext cx="5184576" cy="584775"/>
          </a:xfrm>
          <a:prstGeom prst="rect">
            <a:avLst/>
          </a:prstGeom>
        </p:spPr>
        <p:txBody>
          <a:bodyPr wrap="square">
            <a:spAutoFit/>
          </a:bodyPr>
          <a:lstStyle/>
          <a:p>
            <a:pPr lvl="0">
              <a:spcBef>
                <a:spcPct val="20000"/>
              </a:spcBef>
            </a:pPr>
            <a:r>
              <a:rPr lang="lt-LT" sz="3200" dirty="0">
                <a:solidFill>
                  <a:prstClr val="black"/>
                </a:solidFill>
              </a:rPr>
              <a:t>Padidėjęs pažeidimų skaičius</a:t>
            </a:r>
          </a:p>
        </p:txBody>
      </p:sp>
    </p:spTree>
    <p:extLst>
      <p:ext uri="{BB962C8B-B14F-4D97-AF65-F5344CB8AC3E}">
        <p14:creationId xmlns:p14="http://schemas.microsoft.com/office/powerpoint/2010/main" val="2177360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lt-LT" dirty="0"/>
          </a:p>
        </p:txBody>
      </p:sp>
      <p:pic>
        <p:nvPicPr>
          <p:cNvPr id="2050" name="Picture 2" descr="Image result for poland belarus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720"/>
            <a:ext cx="9144000" cy="525658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noGrp="1"/>
          </p:cNvSpPr>
          <p:nvPr>
            <p:ph type="title"/>
          </p:nvPr>
        </p:nvSpPr>
        <p:spPr>
          <a:xfrm>
            <a:off x="457200" y="-99392"/>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lt-LT" sz="3200" dirty="0">
                <a:solidFill>
                  <a:prstClr val="black"/>
                </a:solidFill>
                <a:ea typeface="+mn-ea"/>
                <a:cs typeface="+mn-cs"/>
              </a:rPr>
              <a:t>Papildomas (nenatūralus) transporto srautas </a:t>
            </a:r>
            <a:endParaRPr lang="lt-LT" dirty="0"/>
          </a:p>
        </p:txBody>
      </p:sp>
    </p:spTree>
    <p:extLst>
      <p:ext uri="{BB962C8B-B14F-4D97-AF65-F5344CB8AC3E}">
        <p14:creationId xmlns:p14="http://schemas.microsoft.com/office/powerpoint/2010/main" val="3890184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980728"/>
            <a:ext cx="8229600" cy="4968552"/>
          </a:xfrm>
        </p:spPr>
        <p:txBody>
          <a:bodyPr>
            <a:normAutofit fontScale="92500" lnSpcReduction="10000"/>
          </a:bodyPr>
          <a:lstStyle/>
          <a:p>
            <a:r>
              <a:rPr lang="lt-LT" dirty="0"/>
              <a:t>Pasikeitė tuščių / krautų transporto priemonių santykis – padidėjo krautų transporto priemonių srautas;</a:t>
            </a:r>
          </a:p>
          <a:p>
            <a:pPr marL="0" indent="0" algn="ctr">
              <a:buNone/>
            </a:pPr>
            <a:r>
              <a:rPr lang="lt-LT" dirty="0"/>
              <a:t>   2012 m. tuščios sudarė  71</a:t>
            </a:r>
            <a:r>
              <a:rPr lang="en-US" dirty="0"/>
              <a:t>%</a:t>
            </a:r>
          </a:p>
          <a:p>
            <a:pPr marL="0" indent="0" algn="ctr">
              <a:buNone/>
            </a:pPr>
            <a:r>
              <a:rPr lang="lt-LT" dirty="0"/>
              <a:t> </a:t>
            </a:r>
            <a:r>
              <a:rPr lang="en-US" dirty="0"/>
              <a:t> </a:t>
            </a:r>
            <a:r>
              <a:rPr lang="lt-LT" dirty="0"/>
              <a:t>201</a:t>
            </a:r>
            <a:r>
              <a:rPr lang="en-US" dirty="0"/>
              <a:t>3</a:t>
            </a:r>
            <a:r>
              <a:rPr lang="lt-LT" dirty="0"/>
              <a:t> m. tuščios sudarė 67</a:t>
            </a:r>
            <a:r>
              <a:rPr lang="en-US" dirty="0"/>
              <a:t>%</a:t>
            </a:r>
          </a:p>
          <a:p>
            <a:pPr marL="0" indent="0" algn="ctr">
              <a:buNone/>
            </a:pPr>
            <a:r>
              <a:rPr lang="lt-LT" dirty="0"/>
              <a:t> </a:t>
            </a:r>
            <a:r>
              <a:rPr lang="en-US" dirty="0"/>
              <a:t> </a:t>
            </a:r>
            <a:r>
              <a:rPr lang="lt-LT" dirty="0"/>
              <a:t>201</a:t>
            </a:r>
            <a:r>
              <a:rPr lang="en-US" dirty="0"/>
              <a:t>4</a:t>
            </a:r>
            <a:r>
              <a:rPr lang="lt-LT" dirty="0"/>
              <a:t> m. tuščios sudarė 55</a:t>
            </a:r>
            <a:r>
              <a:rPr lang="en-US" dirty="0"/>
              <a:t>%</a:t>
            </a:r>
          </a:p>
          <a:p>
            <a:pPr marL="0" indent="0" algn="ctr">
              <a:buNone/>
            </a:pPr>
            <a:r>
              <a:rPr lang="en-US" dirty="0"/>
              <a:t>  2015</a:t>
            </a:r>
            <a:r>
              <a:rPr lang="ru-RU" dirty="0">
                <a:solidFill>
                  <a:prstClr val="black"/>
                </a:solidFill>
              </a:rPr>
              <a:t> </a:t>
            </a:r>
            <a:r>
              <a:rPr lang="lt-LT" dirty="0"/>
              <a:t>m. tuščios sudarė </a:t>
            </a:r>
            <a:r>
              <a:rPr lang="lt-LT" dirty="0">
                <a:solidFill>
                  <a:prstClr val="black"/>
                </a:solidFill>
              </a:rPr>
              <a:t>42</a:t>
            </a:r>
            <a:r>
              <a:rPr lang="en-US" dirty="0"/>
              <a:t>%</a:t>
            </a:r>
          </a:p>
          <a:p>
            <a:pPr marL="0" indent="0" algn="ctr">
              <a:buNone/>
            </a:pPr>
            <a:r>
              <a:rPr lang="lt-LT" dirty="0"/>
              <a:t> </a:t>
            </a:r>
            <a:r>
              <a:rPr lang="en-US" dirty="0"/>
              <a:t> </a:t>
            </a:r>
            <a:r>
              <a:rPr lang="lt-LT" dirty="0"/>
              <a:t>201</a:t>
            </a:r>
            <a:r>
              <a:rPr lang="en-US" dirty="0"/>
              <a:t>6</a:t>
            </a:r>
            <a:r>
              <a:rPr lang="lt-LT" dirty="0"/>
              <a:t> m. tuščios sudarė 37</a:t>
            </a:r>
            <a:r>
              <a:rPr lang="en-US" dirty="0"/>
              <a:t>%</a:t>
            </a:r>
            <a:endParaRPr lang="lt-LT" dirty="0"/>
          </a:p>
          <a:p>
            <a:pPr marL="0" indent="0" algn="ctr">
              <a:buNone/>
            </a:pPr>
            <a:r>
              <a:rPr lang="ru-RU" dirty="0"/>
              <a:t> </a:t>
            </a:r>
            <a:r>
              <a:rPr lang="en-US" dirty="0"/>
              <a:t> </a:t>
            </a:r>
            <a:r>
              <a:rPr lang="lt-LT" dirty="0"/>
              <a:t>201</a:t>
            </a:r>
            <a:r>
              <a:rPr lang="en-US" dirty="0"/>
              <a:t>7</a:t>
            </a:r>
            <a:r>
              <a:rPr lang="lt-LT" dirty="0"/>
              <a:t> m. tuščios sudarė </a:t>
            </a:r>
            <a:r>
              <a:rPr lang="en-US" dirty="0"/>
              <a:t>36%</a:t>
            </a:r>
            <a:endParaRPr lang="lt-LT" dirty="0"/>
          </a:p>
          <a:p>
            <a:pPr marL="0" indent="0" algn="ctr">
              <a:buNone/>
            </a:pPr>
            <a:r>
              <a:rPr lang="en-US" dirty="0"/>
              <a:t>   </a:t>
            </a:r>
            <a:r>
              <a:rPr lang="lt-LT" dirty="0"/>
              <a:t>2018 m. tuščios sudaro 20 </a:t>
            </a:r>
            <a:r>
              <a:rPr lang="en-US" dirty="0"/>
              <a:t>%</a:t>
            </a:r>
            <a:endParaRPr lang="lt-LT" dirty="0"/>
          </a:p>
          <a:p>
            <a:pPr marL="0" indent="0">
              <a:buNone/>
            </a:pPr>
            <a:endParaRPr lang="lt-LT" b="1" dirty="0"/>
          </a:p>
          <a:p>
            <a:pPr marL="0" indent="0">
              <a:buNone/>
            </a:pPr>
            <a:endParaRPr lang="lt-LT" dirty="0"/>
          </a:p>
          <a:p>
            <a:pPr marL="0" indent="0">
              <a:buNone/>
            </a:pPr>
            <a:endParaRPr lang="lt-LT" dirty="0"/>
          </a:p>
          <a:p>
            <a:pPr marL="0" indent="0">
              <a:buNone/>
            </a:pPr>
            <a:endParaRPr lang="lt-LT" dirty="0"/>
          </a:p>
        </p:txBody>
      </p:sp>
      <p:sp>
        <p:nvSpPr>
          <p:cNvPr id="8" name="Title 1"/>
          <p:cNvSpPr>
            <a:spLocks noGrp="1"/>
          </p:cNvSpPr>
          <p:nvPr>
            <p:ph type="title"/>
          </p:nvPr>
        </p:nvSpPr>
        <p:spPr>
          <a:xfrm>
            <a:off x="827584" y="-99392"/>
            <a:ext cx="8229600" cy="1143000"/>
          </a:xfrm>
        </p:spPr>
        <p:txBody>
          <a:bodyPr>
            <a:normAutofit/>
          </a:bodyPr>
          <a:lstStyle/>
          <a:p>
            <a:pPr marL="342900" lvl="0" indent="-342900" algn="l">
              <a:spcBef>
                <a:spcPct val="20000"/>
              </a:spcBef>
              <a:buFont typeface="Arial" panose="020B0604020202020204" pitchFamily="34" charset="0"/>
              <a:buChar char="•"/>
            </a:pPr>
            <a:r>
              <a:rPr lang="lt-LT" sz="3200" dirty="0">
                <a:solidFill>
                  <a:prstClr val="black"/>
                </a:solidFill>
                <a:ea typeface="+mn-ea"/>
                <a:cs typeface="+mn-cs"/>
              </a:rPr>
              <a:t>Pasikeitęs krovinio turinys (tušti/krauti)</a:t>
            </a:r>
          </a:p>
        </p:txBody>
      </p:sp>
    </p:spTree>
    <p:extLst>
      <p:ext uri="{BB962C8B-B14F-4D97-AF65-F5344CB8AC3E}">
        <p14:creationId xmlns:p14="http://schemas.microsoft.com/office/powerpoint/2010/main" val="1293858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lt-LT" dirty="0"/>
          </a:p>
        </p:txBody>
      </p:sp>
      <p:graphicFrame>
        <p:nvGraphicFramePr>
          <p:cNvPr id="4" name="Chart 3">
            <a:extLst>
              <a:ext uri="{FF2B5EF4-FFF2-40B4-BE49-F238E27FC236}">
                <a16:creationId xmlns:a16="http://schemas.microsoft.com/office/drawing/2014/main" id="{F1C55FF0-5003-4B29-B301-C5C528ADC3E9}"/>
              </a:ext>
            </a:extLst>
          </p:cNvPr>
          <p:cNvGraphicFramePr>
            <a:graphicFrameLocks/>
          </p:cNvGraphicFramePr>
          <p:nvPr>
            <p:extLst>
              <p:ext uri="{D42A27DB-BD31-4B8C-83A1-F6EECF244321}">
                <p14:modId xmlns:p14="http://schemas.microsoft.com/office/powerpoint/2010/main" val="3804971159"/>
              </p:ext>
            </p:extLst>
          </p:nvPr>
        </p:nvGraphicFramePr>
        <p:xfrm>
          <a:off x="0" y="764704"/>
          <a:ext cx="9173766" cy="5422302"/>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a:spLocks noGrp="1"/>
          </p:cNvSpPr>
          <p:nvPr>
            <p:ph type="title"/>
          </p:nvPr>
        </p:nvSpPr>
        <p:spPr>
          <a:xfrm>
            <a:off x="467544" y="-99392"/>
            <a:ext cx="8229600" cy="1143000"/>
          </a:xfrm>
        </p:spPr>
        <p:txBody>
          <a:bodyPr>
            <a:normAutofit/>
          </a:bodyPr>
          <a:lstStyle/>
          <a:p>
            <a:pPr lvl="0">
              <a:spcBef>
                <a:spcPts val="0"/>
              </a:spcBef>
            </a:pPr>
            <a:r>
              <a:rPr lang="lt-LT" sz="3200" dirty="0">
                <a:solidFill>
                  <a:prstClr val="black"/>
                </a:solidFill>
              </a:rPr>
              <a:t>Pasikeitęs krovinio turinys (tušti/krauti)</a:t>
            </a:r>
            <a:endParaRPr lang="lt-LT" dirty="0"/>
          </a:p>
        </p:txBody>
      </p:sp>
    </p:spTree>
    <p:extLst>
      <p:ext uri="{BB962C8B-B14F-4D97-AF65-F5344CB8AC3E}">
        <p14:creationId xmlns:p14="http://schemas.microsoft.com/office/powerpoint/2010/main" val="3351731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Equity</Template>
  <TotalTime>4488</TotalTime>
  <Words>1691</Words>
  <Application>Microsoft Office PowerPoint</Application>
  <PresentationFormat>On-screen Show (4:3)</PresentationFormat>
  <Paragraphs>296</Paragraphs>
  <Slides>35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Antique Olive CompactPS</vt:lpstr>
      <vt:lpstr>Arial</vt:lpstr>
      <vt:lpstr>Arial Black</vt:lpstr>
      <vt:lpstr>Calibri</vt:lpstr>
      <vt:lpstr>Times New Roman</vt:lpstr>
      <vt:lpstr>Office Theme</vt:lpstr>
      <vt:lpstr>PowerPoint Presentation</vt:lpstr>
      <vt:lpstr>Temos sudedamosios dalys: </vt:lpstr>
      <vt:lpstr>Kas Sąlygoja eilių susidarymą?</vt:lpstr>
      <vt:lpstr>Infrastruktūra</vt:lpstr>
      <vt:lpstr>Chaotiškas (nekoordinuotas) kertamo pasienio pasirinkimas</vt:lpstr>
      <vt:lpstr>PowerPoint Presentation</vt:lpstr>
      <vt:lpstr>Papildomas (nenatūralus) transporto srautas </vt:lpstr>
      <vt:lpstr>Pasikeitęs krovinio turinys (tušti/krauti)</vt:lpstr>
      <vt:lpstr>Pasikeitęs krovinio turinys (tušti/krauti)</vt:lpstr>
      <vt:lpstr>Nesavalaikis išankstinės deklaracijos  informacijos pateikimas</vt:lpstr>
      <vt:lpstr>Kaip gali būti valdomi eismo srautai?</vt:lpstr>
      <vt:lpstr>Ką padarė ir daro bei dar padarys  PKP veikiančios institucijos?</vt:lpstr>
      <vt:lpstr>PowerPoint Presentation</vt:lpstr>
      <vt:lpstr>Ką padarė ir daro bei dar padarys  PKP veikiančios institucijos?</vt:lpstr>
      <vt:lpstr>Ką padarė, daro ir dar padarys  PKP veikiančios institucijos?</vt:lpstr>
      <vt:lpstr>Ką padarė ir daro bei dar padarys  PKP veikiančios institucijos?</vt:lpstr>
      <vt:lpstr>Ką padarė ir daro bei dar padarys  PKP veikiančios institucijos?</vt:lpstr>
      <vt:lpstr>PowerPoint Presentation</vt:lpstr>
      <vt:lpstr>PowerPoint Presentation</vt:lpstr>
      <vt:lpstr>Ką padarė ir daro bei dar padarys  PKP veikiančios institucijos?</vt:lpstr>
      <vt:lpstr>Ką padarė ir daro bei dar padarys  PKP veikiančios institucijos?</vt:lpstr>
      <vt:lpstr>Medininkų kelio posto 2018 ir 2019 m. vasario 15-27  laidumo įvažiuojant į LR dinamika</vt:lpstr>
      <vt:lpstr>2018 ir 2019 m. vasario 15-27  laidumo įvažiuojant į LR dinamika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Ačiū už dėmesį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Международный проект по ускорению перевоза товаров через Литовско-Белорусскую границу</dc:title>
  <dc:creator>Laimis Žlabys</dc:creator>
  <cp:lastModifiedBy>Laimis Žlabys</cp:lastModifiedBy>
  <cp:revision>275</cp:revision>
  <cp:lastPrinted>2016-12-15T07:13:03Z</cp:lastPrinted>
  <dcterms:created xsi:type="dcterms:W3CDTF">2016-11-04T09:01:11Z</dcterms:created>
  <dcterms:modified xsi:type="dcterms:W3CDTF">2019-02-28T05:39:15Z</dcterms:modified>
</cp:coreProperties>
</file>