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314" r:id="rId2"/>
    <p:sldId id="315" r:id="rId3"/>
    <p:sldId id="316" r:id="rId4"/>
    <p:sldId id="323" r:id="rId5"/>
    <p:sldId id="325" r:id="rId6"/>
    <p:sldId id="326" r:id="rId7"/>
    <p:sldId id="321" r:id="rId8"/>
    <p:sldId id="317" r:id="rId9"/>
    <p:sldId id="318" r:id="rId10"/>
    <p:sldId id="319" r:id="rId11"/>
    <p:sldId id="320" r:id="rId12"/>
    <p:sldId id="32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2664" autoAdjust="0"/>
  </p:normalViewPr>
  <p:slideViewPr>
    <p:cSldViewPr snapToGrid="0">
      <p:cViewPr varScale="1">
        <p:scale>
          <a:sx n="90" d="100"/>
          <a:sy n="90" d="100"/>
        </p:scale>
        <p:origin x="13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'[Chart in Microsoft PowerPoint]Priedas Nr. 4'!$F$51</c:f>
              <c:strCache>
                <c:ptCount val="1"/>
              </c:strCache>
            </c:strRef>
          </c:tx>
          <c:spPr>
            <a:solidFill>
              <a:srgbClr val="00B050"/>
            </a:solidFill>
            <a:ln>
              <a:noFill/>
            </a:ln>
            <a:effectLst/>
          </c:spPr>
          <c:invertIfNegative val="0"/>
          <c:dLbls>
            <c:dLbl>
              <c:idx val="0"/>
              <c:layout>
                <c:manualLayout>
                  <c:x val="-7.3766723482532656E-3"/>
                  <c:y val="-1.6460905349794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D27-4C0D-A207-7774BE2BB723}"/>
                </c:ext>
              </c:extLst>
            </c:dLbl>
            <c:dLbl>
              <c:idx val="1"/>
              <c:layout>
                <c:manualLayout>
                  <c:x val="-5.693977876372199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D27-4C0D-A207-7774BE2BB723}"/>
                </c:ext>
              </c:extLst>
            </c:dLbl>
            <c:dLbl>
              <c:idx val="2"/>
              <c:layout>
                <c:manualLayout>
                  <c:x val="-7.5610891569596146E-3"/>
                  <c:y val="1.85185185185185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D27-4C0D-A207-7774BE2BB72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PowerPoint]Priedas Nr. 4'!$E$52:$E$55</c:f>
              <c:strCache>
                <c:ptCount val="4"/>
                <c:pt idx="0">
                  <c:v>2021 m.</c:v>
                </c:pt>
                <c:pt idx="1">
                  <c:v>2022 m.</c:v>
                </c:pt>
                <c:pt idx="2">
                  <c:v>2023 m.</c:v>
                </c:pt>
                <c:pt idx="3">
                  <c:v>2024 m.</c:v>
                </c:pt>
              </c:strCache>
            </c:strRef>
          </c:cat>
          <c:val>
            <c:numRef>
              <c:f>'[Chart in Microsoft PowerPoint]Priedas Nr. 4'!$F$52:$F$55</c:f>
              <c:numCache>
                <c:formatCode>0</c:formatCode>
                <c:ptCount val="4"/>
                <c:pt idx="0">
                  <c:v>3030</c:v>
                </c:pt>
                <c:pt idx="1">
                  <c:v>2974</c:v>
                </c:pt>
                <c:pt idx="2">
                  <c:v>7342</c:v>
                </c:pt>
                <c:pt idx="3" formatCode="General">
                  <c:v>2429</c:v>
                </c:pt>
              </c:numCache>
            </c:numRef>
          </c:val>
          <c:extLst>
            <c:ext xmlns:c16="http://schemas.microsoft.com/office/drawing/2014/chart" uri="{C3380CC4-5D6E-409C-BE32-E72D297353CC}">
              <c16:uniqueId val="{00000003-CD27-4C0D-A207-7774BE2BB723}"/>
            </c:ext>
          </c:extLst>
        </c:ser>
        <c:dLbls>
          <c:showLegendKey val="0"/>
          <c:showVal val="0"/>
          <c:showCatName val="0"/>
          <c:showSerName val="0"/>
          <c:showPercent val="0"/>
          <c:showBubbleSize val="0"/>
        </c:dLbls>
        <c:gapWidth val="219"/>
        <c:overlap val="-27"/>
        <c:axId val="377232736"/>
        <c:axId val="377232408"/>
      </c:barChart>
      <c:catAx>
        <c:axId val="377232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77232408"/>
        <c:crosses val="autoZero"/>
        <c:auto val="1"/>
        <c:lblAlgn val="ctr"/>
        <c:lblOffset val="100"/>
        <c:noMultiLvlLbl val="0"/>
      </c:catAx>
      <c:valAx>
        <c:axId val="377232408"/>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3772327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58905E-DA94-4E16-983D-E5CE088F8920}" type="datetimeFigureOut">
              <a:rPr lang="en-US" smtClean="0"/>
              <a:t>12/16/2020</a:t>
            </a:fld>
            <a:endParaRPr lang="en-US"/>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B76BDB-10DA-4591-B1F9-6132D8C9062F}" type="slidenum">
              <a:rPr lang="en-US" smtClean="0"/>
              <a:t>‹#›</a:t>
            </a:fld>
            <a:endParaRPr lang="en-US"/>
          </a:p>
        </p:txBody>
      </p:sp>
    </p:spTree>
    <p:extLst>
      <p:ext uri="{BB962C8B-B14F-4D97-AF65-F5344CB8AC3E}">
        <p14:creationId xmlns:p14="http://schemas.microsoft.com/office/powerpoint/2010/main" val="2376190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DFD3BC-34A1-4168-88F5-3D1E7ECC76E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90636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- 2020</a:t>
            </a:r>
            <a:r>
              <a:rPr lang="lt-LT" baseline="0" dirty="0"/>
              <a:t> m. priimtas LR strateginio valdymo įstatymas keičia ligi šiol buvusią valstybės investicijų planavimo tvarką.</a:t>
            </a:r>
          </a:p>
          <a:p>
            <a:r>
              <a:rPr lang="lt-LT" baseline="0" dirty="0"/>
              <a:t>- Baigiamos derybos dėl ES Naujos daugiametės finansinės programos 2021–2027 metams, aiškėja galimybės muitinei.</a:t>
            </a:r>
            <a:endParaRPr lang="en-US" dirty="0"/>
          </a:p>
        </p:txBody>
      </p:sp>
      <p:sp>
        <p:nvSpPr>
          <p:cNvPr id="4" name="Skaidrės numerio vietos rezervavimo ženklas 3"/>
          <p:cNvSpPr>
            <a:spLocks noGrp="1"/>
          </p:cNvSpPr>
          <p:nvPr>
            <p:ph type="sldNum" sz="quarter" idx="5"/>
          </p:nvPr>
        </p:nvSpPr>
        <p:spPr/>
        <p:txBody>
          <a:bodyPr/>
          <a:lstStyle/>
          <a:p>
            <a:fld id="{F7B76BDB-10DA-4591-B1F9-6132D8C9062F}" type="slidenum">
              <a:rPr lang="en-US" smtClean="0"/>
              <a:t>3</a:t>
            </a:fld>
            <a:endParaRPr lang="en-US"/>
          </a:p>
        </p:txBody>
      </p:sp>
    </p:spTree>
    <p:extLst>
      <p:ext uri="{BB962C8B-B14F-4D97-AF65-F5344CB8AC3E}">
        <p14:creationId xmlns:p14="http://schemas.microsoft.com/office/powerpoint/2010/main" val="3557401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dirty="0"/>
              <a:t>Valstybės</a:t>
            </a:r>
            <a:r>
              <a:rPr lang="lt-LT" baseline="0" dirty="0"/>
              <a:t> kapitalo investicijų programa baigiasi 2025 m. </a:t>
            </a:r>
          </a:p>
        </p:txBody>
      </p:sp>
      <p:sp>
        <p:nvSpPr>
          <p:cNvPr id="4" name="Slide Number Placeholder 3"/>
          <p:cNvSpPr>
            <a:spLocks noGrp="1"/>
          </p:cNvSpPr>
          <p:nvPr>
            <p:ph type="sldNum" sz="quarter" idx="10"/>
          </p:nvPr>
        </p:nvSpPr>
        <p:spPr/>
        <p:txBody>
          <a:bodyPr/>
          <a:lstStyle/>
          <a:p>
            <a:fld id="{F7B76BDB-10DA-4591-B1F9-6132D8C9062F}" type="slidenum">
              <a:rPr lang="en-US" smtClean="0"/>
              <a:t>4</a:t>
            </a:fld>
            <a:endParaRPr lang="en-US"/>
          </a:p>
        </p:txBody>
      </p:sp>
    </p:spTree>
    <p:extLst>
      <p:ext uri="{BB962C8B-B14F-4D97-AF65-F5344CB8AC3E}">
        <p14:creationId xmlns:p14="http://schemas.microsoft.com/office/powerpoint/2010/main" val="1116836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lt-LT" sz="1800" b="0" i="0" dirty="0">
                <a:solidFill>
                  <a:srgbClr val="000000"/>
                </a:solidFill>
                <a:effectLst/>
                <a:latin typeface="Times New Roman" panose="02020603050405020304" pitchFamily="18" charset="0"/>
              </a:rPr>
              <a:t> </a:t>
            </a:r>
            <a:endParaRPr lang="lt-LT" b="0" i="0" dirty="0">
              <a:solidFill>
                <a:srgbClr val="000000"/>
              </a:solidFill>
              <a:effectLst/>
              <a:latin typeface="Segoe UI" panose="020B0502040204020203" pitchFamily="34" charset="0"/>
            </a:endParaRPr>
          </a:p>
          <a:p>
            <a:pPr algn="l" rtl="0" fontAlgn="base"/>
            <a:r>
              <a:rPr lang="lt-LT" sz="1800" b="0" i="0" dirty="0">
                <a:solidFill>
                  <a:srgbClr val="000000"/>
                </a:solidFill>
                <a:effectLst/>
                <a:latin typeface="Times New Roman" panose="02020603050405020304" pitchFamily="18" charset="0"/>
              </a:rPr>
              <a:t>Dėl ilgalaikio finansavimo trūkumo pastaraisiais metais muitinės postams ir Muitinės laboratorijai ypač stinga patikimos, modernios muitinio tikrinimo įrangos, o turima muitinio tikrinimo įranga yra fiziškai nusidėvėjusi, pasenusi ir nebeatitinka šiandienos realijų. </a:t>
            </a:r>
          </a:p>
          <a:p>
            <a:pPr algn="l" rtl="0" fontAlgn="base"/>
            <a:endParaRPr lang="lt-LT" sz="1800" b="0" i="0" dirty="0">
              <a:solidFill>
                <a:srgbClr val="000000"/>
              </a:solidFill>
              <a:effectLst/>
              <a:latin typeface="Times New Roman" panose="02020603050405020304" pitchFamily="18" charset="0"/>
            </a:endParaRPr>
          </a:p>
          <a:p>
            <a:pPr algn="l" rtl="0" fontAlgn="base"/>
            <a:r>
              <a:rPr lang="lt-LT" sz="1800" b="0" i="0" dirty="0">
                <a:solidFill>
                  <a:srgbClr val="000000"/>
                </a:solidFill>
                <a:effectLst/>
                <a:latin typeface="Times New Roman" panose="02020603050405020304" pitchFamily="18" charset="0"/>
              </a:rPr>
              <a:t>CCEI paramą tiesiogiai valdys Europos Komisijos Generalinis mokesčių ir muitų direktoratas (toliau – DG TAXUD). </a:t>
            </a:r>
            <a:endParaRPr lang="lt-LT" b="0" i="0" dirty="0">
              <a:solidFill>
                <a:srgbClr val="000000"/>
              </a:solidFill>
              <a:effectLst/>
              <a:latin typeface="Segoe UI" panose="020B0502040204020203" pitchFamily="34" charset="0"/>
            </a:endParaRPr>
          </a:p>
          <a:p>
            <a:pPr algn="just" rtl="0" fontAlgn="base"/>
            <a:r>
              <a:rPr lang="lt-LT" sz="1800" b="0" i="0" dirty="0">
                <a:solidFill>
                  <a:srgbClr val="000000"/>
                </a:solidFill>
                <a:effectLst/>
                <a:latin typeface="Times New Roman" panose="02020603050405020304" pitchFamily="18" charset="0"/>
              </a:rPr>
              <a:t>CCEI Darbo programos 2021–2022 m. projekte numatyta, kad muitinės pasienio postų aprūpinimui bus skiriama 80 proc., o muitinių laboratorijoms – 20 proc. CCEI 2021–2022 m.  skiriamų lėšų. Paramos forma – dotacijos, finansuojama iki 80 proc. tinkamų finansuoti lėšų, maksimali dotacijų suma vienai valstybei narei – 15 proc. nuo CCEI 2021–2022 m. skirto biudžeto kiekvienoje kategorijoje (muitinės pasienio postų ir muitinės laboratorijų). Minimali vienos paraiškos vertė – 50 tūkst. eurų. Teikti paraišką gali tik valstybės narės muitinės administracija. Viena valstybė narė galės teikti ne daugiau kaip 20 muitinės pasienio postų aprūpinimui muitinio tikrinimo įranga paraiškų dotacijoms gauti, atsižvelgdama į nacionalinius prioritetus (kiekvienam postui teikiama atskira paraiška). Numatoma, kad paraiškos bus vertinamos pagal aktualumo, pridėtinės vertės, tvarumo ir inovatyvumo kriterijus, kurių svertiniai koeficientai šiuo metu dar nenustatyti. 2021 m. vasario–kovo mėn. planuojamas kvietimų teikti paraiškas paskelbimas, balandžio–gegužės mėn. – paraiškų pateikimas, rudenį – dotacijos sutarčių parengimas ir pasirašymas, lapkričio–gruodžio mėn. – avansiniai mokėjimai. Dotacijos sutarties įgyvendinimo terminas – 36 mėn.  </a:t>
            </a:r>
            <a:endParaRPr lang="lt-LT" b="0" i="0" dirty="0">
              <a:solidFill>
                <a:srgbClr val="000000"/>
              </a:solidFill>
              <a:effectLst/>
              <a:latin typeface="Segoe UI" panose="020B0502040204020203" pitchFamily="34" charset="0"/>
            </a:endParaRPr>
          </a:p>
          <a:p>
            <a:pPr algn="just" rtl="0" fontAlgn="base"/>
            <a:r>
              <a:rPr lang="lt-LT" sz="1800" b="0" i="0" dirty="0">
                <a:solidFill>
                  <a:srgbClr val="000000"/>
                </a:solidFill>
                <a:effectLst/>
                <a:latin typeface="Times New Roman" panose="02020603050405020304" pitchFamily="18" charset="0"/>
              </a:rPr>
              <a:t>Konkretus muitinio tikrinimo įrangos poreikis pagal CCEI Darbo programos 2021–2022 metams nuostatas  šiuo metu vis dar vertinamas, kadangi vis dar derinamos ir tikslinamos CCEI paramos gavimo sąlygos. </a:t>
            </a:r>
          </a:p>
        </p:txBody>
      </p:sp>
      <p:sp>
        <p:nvSpPr>
          <p:cNvPr id="4" name="Slide Number Placeholder 3"/>
          <p:cNvSpPr>
            <a:spLocks noGrp="1"/>
          </p:cNvSpPr>
          <p:nvPr>
            <p:ph type="sldNum" sz="quarter" idx="5"/>
          </p:nvPr>
        </p:nvSpPr>
        <p:spPr/>
        <p:txBody>
          <a:bodyPr/>
          <a:lstStyle/>
          <a:p>
            <a:fld id="{A7753D2E-B8EE-4B28-8591-718140684A64}" type="slidenum">
              <a:rPr lang="en-US" smtClean="0"/>
              <a:t>5</a:t>
            </a:fld>
            <a:endParaRPr lang="en-US" dirty="0"/>
          </a:p>
        </p:txBody>
      </p:sp>
    </p:spTree>
    <p:extLst>
      <p:ext uri="{BB962C8B-B14F-4D97-AF65-F5344CB8AC3E}">
        <p14:creationId xmlns:p14="http://schemas.microsoft.com/office/powerpoint/2010/main" val="3720652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lt-LT" sz="1800" b="0" i="0" dirty="0">
                <a:solidFill>
                  <a:srgbClr val="000000"/>
                </a:solidFill>
                <a:effectLst/>
                <a:latin typeface="Times New Roman" panose="02020603050405020304" pitchFamily="18" charset="0"/>
              </a:rPr>
              <a:t> </a:t>
            </a:r>
            <a:endParaRPr lang="lt-LT" b="0" i="0" dirty="0">
              <a:solidFill>
                <a:srgbClr val="000000"/>
              </a:solidFill>
              <a:effectLst/>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A7753D2E-B8EE-4B28-8591-718140684A64}" type="slidenum">
              <a:rPr lang="en-US" smtClean="0"/>
              <a:t>6</a:t>
            </a:fld>
            <a:endParaRPr lang="en-US" dirty="0"/>
          </a:p>
        </p:txBody>
      </p:sp>
    </p:spTree>
    <p:extLst>
      <p:ext uri="{BB962C8B-B14F-4D97-AF65-F5344CB8AC3E}">
        <p14:creationId xmlns:p14="http://schemas.microsoft.com/office/powerpoint/2010/main" val="1302589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b="0" i="0" dirty="0">
                <a:solidFill>
                  <a:srgbClr val="404040"/>
                </a:solidFill>
                <a:effectLst/>
                <a:latin typeface="Arial" panose="020B0604020202020204" pitchFamily="34" charset="0"/>
              </a:rPr>
              <a:t>Kad galėtų pasinaudoti lėšomis pagal ekonomikos gaivinimo ir atsparumo didinimo priemonę, valstybės narės rengia savo ekonomikos gaivinimo ir atsparumo didinimo planus.</a:t>
            </a:r>
          </a:p>
          <a:p>
            <a:endParaRPr lang="en-US" dirty="0"/>
          </a:p>
        </p:txBody>
      </p:sp>
      <p:sp>
        <p:nvSpPr>
          <p:cNvPr id="4" name="Skaidrės numerio vietos rezervavimo ženklas 3"/>
          <p:cNvSpPr>
            <a:spLocks noGrp="1"/>
          </p:cNvSpPr>
          <p:nvPr>
            <p:ph type="sldNum" sz="quarter" idx="5"/>
          </p:nvPr>
        </p:nvSpPr>
        <p:spPr/>
        <p:txBody>
          <a:bodyPr/>
          <a:lstStyle/>
          <a:p>
            <a:fld id="{F7B76BDB-10DA-4591-B1F9-6132D8C9062F}" type="slidenum">
              <a:rPr lang="en-US" smtClean="0"/>
              <a:t>7</a:t>
            </a:fld>
            <a:endParaRPr lang="en-US"/>
          </a:p>
        </p:txBody>
      </p:sp>
    </p:spTree>
    <p:extLst>
      <p:ext uri="{BB962C8B-B14F-4D97-AF65-F5344CB8AC3E}">
        <p14:creationId xmlns:p14="http://schemas.microsoft.com/office/powerpoint/2010/main" val="3524010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F7B76BDB-10DA-4591-B1F9-6132D8C9062F}" type="slidenum">
              <a:rPr lang="en-US" smtClean="0"/>
              <a:t>9</a:t>
            </a:fld>
            <a:endParaRPr lang="en-US"/>
          </a:p>
        </p:txBody>
      </p:sp>
    </p:spTree>
    <p:extLst>
      <p:ext uri="{BB962C8B-B14F-4D97-AF65-F5344CB8AC3E}">
        <p14:creationId xmlns:p14="http://schemas.microsoft.com/office/powerpoint/2010/main" val="2325906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F7B76BDB-10DA-4591-B1F9-6132D8C9062F}" type="slidenum">
              <a:rPr lang="en-US" smtClean="0"/>
              <a:t>11</a:t>
            </a:fld>
            <a:endParaRPr lang="en-US"/>
          </a:p>
        </p:txBody>
      </p:sp>
    </p:spTree>
    <p:extLst>
      <p:ext uri="{BB962C8B-B14F-4D97-AF65-F5344CB8AC3E}">
        <p14:creationId xmlns:p14="http://schemas.microsoft.com/office/powerpoint/2010/main" val="3397924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lt-LT"/>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lt-LT"/>
          </a:p>
        </p:txBody>
      </p:sp>
      <p:sp>
        <p:nvSpPr>
          <p:cNvPr id="4" name="Date Placeholder 3"/>
          <p:cNvSpPr>
            <a:spLocks noGrp="1"/>
          </p:cNvSpPr>
          <p:nvPr>
            <p:ph type="dt" sz="half" idx="10"/>
          </p:nvPr>
        </p:nvSpPr>
        <p:spPr/>
        <p:txBody>
          <a:bodyPr/>
          <a:lstStyle>
            <a:lvl1pPr>
              <a:defRPr/>
            </a:lvl1pPr>
          </a:lstStyle>
          <a:p>
            <a:pPr>
              <a:defRPr/>
            </a:pPr>
            <a:fld id="{08BB11B2-7901-4990-8531-1B1D310E6DC0}" type="datetimeFigureOut">
              <a:rPr lang="lt-LT">
                <a:solidFill>
                  <a:prstClr val="black">
                    <a:tint val="75000"/>
                  </a:prstClr>
                </a:solidFill>
              </a:rPr>
              <a:pPr>
                <a:defRPr/>
              </a:pPr>
              <a:t>2020-12-16</a:t>
            </a:fld>
            <a:endParaRPr lang="lt-LT">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D622C7D-1DF9-4FEA-A741-3980F5A35ECC}"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2097501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10"/>
          </p:nvPr>
        </p:nvSpPr>
        <p:spPr/>
        <p:txBody>
          <a:bodyPr/>
          <a:lstStyle>
            <a:lvl1pPr>
              <a:defRPr/>
            </a:lvl1pPr>
          </a:lstStyle>
          <a:p>
            <a:pPr>
              <a:defRPr/>
            </a:pPr>
            <a:fld id="{221852C4-C91A-4A1D-9478-C584CB1F92CC}" type="datetimeFigureOut">
              <a:rPr lang="lt-LT">
                <a:solidFill>
                  <a:prstClr val="black">
                    <a:tint val="75000"/>
                  </a:prstClr>
                </a:solidFill>
              </a:rPr>
              <a:pPr>
                <a:defRPr/>
              </a:pPr>
              <a:t>2020-12-16</a:t>
            </a:fld>
            <a:endParaRPr lang="lt-LT">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CE5EB42-C320-4028-956A-7BE15BB5F44D}"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274577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80729"/>
            <a:ext cx="2743200" cy="5145435"/>
          </a:xfrm>
        </p:spPr>
        <p:txBody>
          <a:bodyPr vert="eaVert"/>
          <a:lstStyle/>
          <a:p>
            <a:r>
              <a:rPr lang="en-US" dirty="0"/>
              <a:t>Click to edit Master title style</a:t>
            </a:r>
            <a:endParaRPr lang="lt-LT" dirty="0"/>
          </a:p>
        </p:txBody>
      </p:sp>
      <p:sp>
        <p:nvSpPr>
          <p:cNvPr id="3" name="Vertical Text Placeholder 2"/>
          <p:cNvSpPr>
            <a:spLocks noGrp="1"/>
          </p:cNvSpPr>
          <p:nvPr>
            <p:ph type="body" orient="vert" idx="1"/>
          </p:nvPr>
        </p:nvSpPr>
        <p:spPr>
          <a:xfrm>
            <a:off x="609600" y="980729"/>
            <a:ext cx="8026400" cy="514543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10"/>
          </p:nvPr>
        </p:nvSpPr>
        <p:spPr/>
        <p:txBody>
          <a:bodyPr/>
          <a:lstStyle>
            <a:lvl1pPr>
              <a:defRPr/>
            </a:lvl1pPr>
          </a:lstStyle>
          <a:p>
            <a:pPr>
              <a:defRPr/>
            </a:pPr>
            <a:fld id="{B4C2B428-A184-45CF-BCB1-013C8A2C895B}" type="datetimeFigureOut">
              <a:rPr lang="lt-LT">
                <a:solidFill>
                  <a:prstClr val="black">
                    <a:tint val="75000"/>
                  </a:prstClr>
                </a:solidFill>
              </a:rPr>
              <a:pPr>
                <a:defRPr/>
              </a:pPr>
              <a:t>2020-12-16</a:t>
            </a:fld>
            <a:endParaRPr lang="lt-LT">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60EB0ED-B9DB-4F9E-96D9-56204483F892}"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320201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t-LT"/>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10"/>
          </p:nvPr>
        </p:nvSpPr>
        <p:spPr/>
        <p:txBody>
          <a:bodyPr/>
          <a:lstStyle>
            <a:lvl1pPr>
              <a:defRPr/>
            </a:lvl1pPr>
          </a:lstStyle>
          <a:p>
            <a:pPr>
              <a:defRPr/>
            </a:pPr>
            <a:fld id="{4E32BD78-4C41-4785-A825-E06C7CF63022}" type="datetimeFigureOut">
              <a:rPr lang="lt-LT">
                <a:solidFill>
                  <a:prstClr val="black">
                    <a:tint val="75000"/>
                  </a:prstClr>
                </a:solidFill>
              </a:rPr>
              <a:pPr>
                <a:defRPr/>
              </a:pPr>
              <a:t>2020-12-16</a:t>
            </a:fld>
            <a:endParaRPr lang="lt-LT">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3FB8871-3D91-4872-B8A3-906A565DB483}"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1233316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lt-LT"/>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A49DDF3-8636-4C30-AEF6-B19D9F6BD5E1}" type="datetimeFigureOut">
              <a:rPr lang="lt-LT">
                <a:solidFill>
                  <a:prstClr val="black">
                    <a:tint val="75000"/>
                  </a:prstClr>
                </a:solidFill>
              </a:rPr>
              <a:pPr>
                <a:defRPr/>
              </a:pPr>
              <a:t>2020-12-16</a:t>
            </a:fld>
            <a:endParaRPr lang="lt-LT">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F016512-45E0-4472-AE73-DF9452D90540}"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4093355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t-LT"/>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Date Placeholder 3"/>
          <p:cNvSpPr>
            <a:spLocks noGrp="1"/>
          </p:cNvSpPr>
          <p:nvPr>
            <p:ph type="dt" sz="half" idx="10"/>
          </p:nvPr>
        </p:nvSpPr>
        <p:spPr/>
        <p:txBody>
          <a:bodyPr/>
          <a:lstStyle>
            <a:lvl1pPr>
              <a:defRPr/>
            </a:lvl1pPr>
          </a:lstStyle>
          <a:p>
            <a:pPr>
              <a:defRPr/>
            </a:pPr>
            <a:fld id="{537BE63B-7885-4871-A229-52C3B4B5C8A2}" type="datetimeFigureOut">
              <a:rPr lang="lt-LT">
                <a:solidFill>
                  <a:prstClr val="black">
                    <a:tint val="75000"/>
                  </a:prstClr>
                </a:solidFill>
              </a:rPr>
              <a:pPr>
                <a:defRPr/>
              </a:pPr>
              <a:t>2020-12-16</a:t>
            </a:fld>
            <a:endParaRPr lang="lt-LT">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40541E4-5069-4ECF-8674-B04525D93ECE}"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3538302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lt-LT"/>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7" name="Date Placeholder 3"/>
          <p:cNvSpPr>
            <a:spLocks noGrp="1"/>
          </p:cNvSpPr>
          <p:nvPr>
            <p:ph type="dt" sz="half" idx="10"/>
          </p:nvPr>
        </p:nvSpPr>
        <p:spPr/>
        <p:txBody>
          <a:bodyPr/>
          <a:lstStyle>
            <a:lvl1pPr>
              <a:defRPr/>
            </a:lvl1pPr>
          </a:lstStyle>
          <a:p>
            <a:pPr>
              <a:defRPr/>
            </a:pPr>
            <a:fld id="{2ACEB424-F15D-49B8-B4B3-B9DF04D4F00E}" type="datetimeFigureOut">
              <a:rPr lang="lt-LT">
                <a:solidFill>
                  <a:prstClr val="black">
                    <a:tint val="75000"/>
                  </a:prstClr>
                </a:solidFill>
              </a:rPr>
              <a:pPr>
                <a:defRPr/>
              </a:pPr>
              <a:t>2020-12-16</a:t>
            </a:fld>
            <a:endParaRPr lang="lt-LT">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5AF32174-DAF0-480F-9932-F03BB925CCA2}"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3051651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t-LT"/>
          </a:p>
        </p:txBody>
      </p:sp>
      <p:sp>
        <p:nvSpPr>
          <p:cNvPr id="3" name="Date Placeholder 3"/>
          <p:cNvSpPr>
            <a:spLocks noGrp="1"/>
          </p:cNvSpPr>
          <p:nvPr>
            <p:ph type="dt" sz="half" idx="10"/>
          </p:nvPr>
        </p:nvSpPr>
        <p:spPr/>
        <p:txBody>
          <a:bodyPr/>
          <a:lstStyle>
            <a:lvl1pPr>
              <a:defRPr/>
            </a:lvl1pPr>
          </a:lstStyle>
          <a:p>
            <a:pPr>
              <a:defRPr/>
            </a:pPr>
            <a:fld id="{E8000EBA-C0A7-415E-A3B5-DDB68E94A8B0}" type="datetimeFigureOut">
              <a:rPr lang="lt-LT">
                <a:solidFill>
                  <a:prstClr val="black">
                    <a:tint val="75000"/>
                  </a:prstClr>
                </a:solidFill>
              </a:rPr>
              <a:pPr>
                <a:defRPr/>
              </a:pPr>
              <a:t>2020-12-16</a:t>
            </a:fld>
            <a:endParaRPr lang="lt-LT">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71486E9D-3F82-4252-B812-A183D0F33E23}"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450149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5C58D1F-D8BB-4129-8FD4-6E627459D581}" type="datetimeFigureOut">
              <a:rPr lang="lt-LT">
                <a:solidFill>
                  <a:prstClr val="black">
                    <a:tint val="75000"/>
                  </a:prstClr>
                </a:solidFill>
              </a:rPr>
              <a:pPr>
                <a:defRPr/>
              </a:pPr>
              <a:t>2020-12-16</a:t>
            </a:fld>
            <a:endParaRPr lang="lt-LT">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1E12CF13-8864-4431-95FC-DD153A107121}"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3713311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3393" y="980728"/>
            <a:ext cx="4011084" cy="1162050"/>
          </a:xfrm>
        </p:spPr>
        <p:txBody>
          <a:bodyPr anchor="b"/>
          <a:lstStyle>
            <a:lvl1pPr algn="l">
              <a:defRPr sz="2000" b="1"/>
            </a:lvl1pPr>
          </a:lstStyle>
          <a:p>
            <a:r>
              <a:rPr lang="en-US"/>
              <a:t>Click to edit Master title style</a:t>
            </a:r>
            <a:endParaRPr lang="lt-LT"/>
          </a:p>
        </p:txBody>
      </p:sp>
      <p:sp>
        <p:nvSpPr>
          <p:cNvPr id="3" name="Content Placeholder 2"/>
          <p:cNvSpPr>
            <a:spLocks noGrp="1"/>
          </p:cNvSpPr>
          <p:nvPr>
            <p:ph idx="1"/>
          </p:nvPr>
        </p:nvSpPr>
        <p:spPr>
          <a:xfrm>
            <a:off x="4766733" y="980729"/>
            <a:ext cx="6815667" cy="51454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Text Placeholder 3"/>
          <p:cNvSpPr>
            <a:spLocks noGrp="1"/>
          </p:cNvSpPr>
          <p:nvPr>
            <p:ph type="body" sz="half" idx="2"/>
          </p:nvPr>
        </p:nvSpPr>
        <p:spPr>
          <a:xfrm>
            <a:off x="623393" y="2132857"/>
            <a:ext cx="4011084" cy="404299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B8375BC-555C-4ACF-9812-BA08AE33FAA2}" type="datetimeFigureOut">
              <a:rPr lang="lt-LT">
                <a:solidFill>
                  <a:prstClr val="black">
                    <a:tint val="75000"/>
                  </a:prstClr>
                </a:solidFill>
              </a:rPr>
              <a:pPr>
                <a:defRPr/>
              </a:pPr>
              <a:t>2020-12-16</a:t>
            </a:fld>
            <a:endParaRPr lang="lt-LT">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4303291-D88A-42EE-8F51-04A49B027E40}"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706525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lt-LT"/>
          </a:p>
        </p:txBody>
      </p:sp>
      <p:sp>
        <p:nvSpPr>
          <p:cNvPr id="3" name="Picture Placeholder 2"/>
          <p:cNvSpPr>
            <a:spLocks noGrp="1"/>
          </p:cNvSpPr>
          <p:nvPr>
            <p:ph type="pic" idx="1"/>
          </p:nvPr>
        </p:nvSpPr>
        <p:spPr>
          <a:xfrm>
            <a:off x="2389717" y="980728"/>
            <a:ext cx="7315200" cy="3746847"/>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t-LT"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2C5D399-D59E-4A9F-9F0F-4030BEFC9E8C}" type="datetimeFigureOut">
              <a:rPr lang="lt-LT">
                <a:solidFill>
                  <a:prstClr val="black">
                    <a:tint val="75000"/>
                  </a:prstClr>
                </a:solidFill>
              </a:rPr>
              <a:pPr>
                <a:defRPr/>
              </a:pPr>
              <a:t>2020-12-16</a:t>
            </a:fld>
            <a:endParaRPr lang="lt-LT">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E662D74-0485-4310-ADC8-F23DA27E6E5D}"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1365467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200151" y="1"/>
            <a:ext cx="10397067" cy="981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lt-LT"/>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ABB6B5B-969D-48EE-B9C9-3BC474E83829}" type="datetimeFigureOut">
              <a:rPr lang="lt-LT">
                <a:solidFill>
                  <a:prstClr val="black">
                    <a:tint val="75000"/>
                  </a:prstClr>
                </a:solidFill>
              </a:rPr>
              <a:pPr>
                <a:defRPr/>
              </a:pPr>
              <a:t>2020-12-16</a:t>
            </a:fld>
            <a:endParaRPr lang="lt-LT">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lt-LT">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CD266CB-DEDC-4FE0-8D20-74DCB0D361EC}"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10730158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883FA9CD-9930-4139-8C2D-53876FEFDEC3}"/>
              </a:ext>
            </a:extLst>
          </p:cNvPr>
          <p:cNvSpPr>
            <a:spLocks noGrp="1"/>
          </p:cNvSpPr>
          <p:nvPr>
            <p:ph type="subTitle" idx="1"/>
          </p:nvPr>
        </p:nvSpPr>
        <p:spPr>
          <a:xfrm>
            <a:off x="693938" y="3596250"/>
            <a:ext cx="10804124" cy="1872206"/>
          </a:xfrm>
        </p:spPr>
        <p:txBody>
          <a:bodyPr/>
          <a:lstStyle/>
          <a:p>
            <a:pPr algn="r"/>
            <a:r>
              <a:rPr lang="lt-LT" sz="2000" b="1" dirty="0">
                <a:solidFill>
                  <a:schemeClr val="tx1"/>
                </a:solidFill>
                <a:latin typeface="Arial" panose="020B0604020202020204" pitchFamily="34" charset="0"/>
                <a:cs typeface="Arial" panose="020B0604020202020204" pitchFamily="34" charset="0"/>
              </a:rPr>
              <a:t>Laura </a:t>
            </a:r>
            <a:r>
              <a:rPr lang="lt-LT" sz="2000" b="1" dirty="0" err="1">
                <a:solidFill>
                  <a:schemeClr val="tx1"/>
                </a:solidFill>
                <a:latin typeface="Arial" panose="020B0604020202020204" pitchFamily="34" charset="0"/>
                <a:cs typeface="Arial" panose="020B0604020202020204" pitchFamily="34" charset="0"/>
              </a:rPr>
              <a:t>Zalomskytė</a:t>
            </a:r>
            <a:r>
              <a:rPr lang="lt-LT" sz="2000" b="1" dirty="0">
                <a:solidFill>
                  <a:schemeClr val="tx1"/>
                </a:solidFill>
                <a:latin typeface="Arial" panose="020B0604020202020204" pitchFamily="34" charset="0"/>
                <a:cs typeface="Arial" panose="020B0604020202020204" pitchFamily="34" charset="0"/>
              </a:rPr>
              <a:t>,</a:t>
            </a:r>
          </a:p>
          <a:p>
            <a:pPr algn="r"/>
            <a:r>
              <a:rPr lang="lt-LT" sz="2000" b="1" dirty="0">
                <a:solidFill>
                  <a:schemeClr val="tx1"/>
                </a:solidFill>
                <a:latin typeface="Arial" panose="020B0604020202020204" pitchFamily="34" charset="0"/>
                <a:cs typeface="Arial" panose="020B0604020202020204" pitchFamily="34" charset="0"/>
              </a:rPr>
              <a:t>Kastytis </a:t>
            </a:r>
            <a:r>
              <a:rPr lang="lt-LT" sz="2000" b="1" dirty="0" err="1">
                <a:solidFill>
                  <a:schemeClr val="tx1"/>
                </a:solidFill>
                <a:latin typeface="Arial" panose="020B0604020202020204" pitchFamily="34" charset="0"/>
                <a:cs typeface="Arial" panose="020B0604020202020204" pitchFamily="34" charset="0"/>
              </a:rPr>
              <a:t>Šklenskas</a:t>
            </a:r>
            <a:endParaRPr lang="lt-LT" sz="2000" b="1" dirty="0">
              <a:solidFill>
                <a:schemeClr val="tx1"/>
              </a:solidFill>
              <a:latin typeface="Arial" panose="020B0604020202020204" pitchFamily="34" charset="0"/>
              <a:cs typeface="Arial" panose="020B0604020202020204" pitchFamily="34" charset="0"/>
            </a:endParaRPr>
          </a:p>
          <a:p>
            <a:pPr algn="r"/>
            <a:r>
              <a:rPr lang="lt-LT" sz="1800" dirty="0">
                <a:solidFill>
                  <a:schemeClr val="tx1"/>
                </a:solidFill>
                <a:latin typeface="Arial" panose="020B0604020202020204" pitchFamily="34" charset="0"/>
                <a:cs typeface="Arial" panose="020B0604020202020204" pitchFamily="34" charset="0"/>
              </a:rPr>
              <a:t>Muitinės departamento prie LR finansų ministerijos </a:t>
            </a:r>
          </a:p>
          <a:p>
            <a:pPr algn="r"/>
            <a:r>
              <a:rPr lang="lt-LT" sz="1800" dirty="0">
                <a:solidFill>
                  <a:schemeClr val="tx1"/>
                </a:solidFill>
                <a:latin typeface="Arial" panose="020B0604020202020204" pitchFamily="34" charset="0"/>
                <a:cs typeface="Arial" panose="020B0604020202020204" pitchFamily="34" charset="0"/>
              </a:rPr>
              <a:t>Veiklos planavimo ir pokyčių valdymo skyrius</a:t>
            </a:r>
          </a:p>
          <a:p>
            <a:endParaRPr lang="lt-LT" sz="2000" b="1" dirty="0">
              <a:solidFill>
                <a:schemeClr val="bg1">
                  <a:lumMod val="50000"/>
                </a:schemeClr>
              </a:solidFill>
              <a:latin typeface="Arial" panose="020B0604020202020204" pitchFamily="34" charset="0"/>
              <a:cs typeface="Arial" panose="020B0604020202020204" pitchFamily="34" charset="0"/>
            </a:endParaRPr>
          </a:p>
          <a:p>
            <a:r>
              <a:rPr lang="en-US" sz="1800" dirty="0">
                <a:solidFill>
                  <a:schemeClr val="tx1"/>
                </a:solidFill>
                <a:latin typeface="Arial" panose="020B0604020202020204" pitchFamily="34" charset="0"/>
                <a:cs typeface="Arial" panose="020B0604020202020204" pitchFamily="34" charset="0"/>
              </a:rPr>
              <a:t>20</a:t>
            </a:r>
            <a:r>
              <a:rPr lang="lt-LT" sz="1800" dirty="0">
                <a:solidFill>
                  <a:schemeClr val="tx1"/>
                </a:solidFill>
                <a:latin typeface="Arial" panose="020B0604020202020204" pitchFamily="34" charset="0"/>
                <a:cs typeface="Arial" panose="020B0604020202020204" pitchFamily="34" charset="0"/>
              </a:rPr>
              <a:t>20</a:t>
            </a:r>
            <a:r>
              <a:rPr lang="en-US" sz="1800" dirty="0">
                <a:solidFill>
                  <a:schemeClr val="tx1"/>
                </a:solidFill>
                <a:latin typeface="Arial" panose="020B0604020202020204" pitchFamily="34" charset="0"/>
                <a:cs typeface="Arial" panose="020B0604020202020204" pitchFamily="34" charset="0"/>
              </a:rPr>
              <a:t>-</a:t>
            </a:r>
            <a:r>
              <a:rPr lang="lt-LT" sz="1800" dirty="0">
                <a:solidFill>
                  <a:schemeClr val="tx1"/>
                </a:solidFill>
                <a:latin typeface="Arial" panose="020B0604020202020204" pitchFamily="34" charset="0"/>
                <a:cs typeface="Arial" panose="020B0604020202020204" pitchFamily="34" charset="0"/>
              </a:rPr>
              <a:t>12</a:t>
            </a:r>
            <a:r>
              <a:rPr lang="en-US" sz="1800" dirty="0">
                <a:solidFill>
                  <a:schemeClr val="tx1"/>
                </a:solidFill>
                <a:latin typeface="Arial" panose="020B0604020202020204" pitchFamily="34" charset="0"/>
                <a:cs typeface="Arial" panose="020B0604020202020204" pitchFamily="34" charset="0"/>
              </a:rPr>
              <a:t>-</a:t>
            </a:r>
            <a:r>
              <a:rPr lang="lt-LT" sz="1800" dirty="0">
                <a:solidFill>
                  <a:schemeClr val="tx1"/>
                </a:solidFill>
                <a:latin typeface="Arial" panose="020B0604020202020204" pitchFamily="34" charset="0"/>
                <a:cs typeface="Arial" panose="020B0604020202020204" pitchFamily="34" charset="0"/>
              </a:rPr>
              <a:t>16</a:t>
            </a:r>
            <a:endParaRPr lang="en-US" sz="1800" dirty="0">
              <a:solidFill>
                <a:schemeClr val="tx1"/>
              </a:solidFill>
              <a:latin typeface="Arial" panose="020B0604020202020204" pitchFamily="34" charset="0"/>
              <a:cs typeface="Arial" panose="020B0604020202020204" pitchFamily="34" charset="0"/>
            </a:endParaRPr>
          </a:p>
          <a:p>
            <a:r>
              <a:rPr lang="en-US" sz="1800" dirty="0">
                <a:solidFill>
                  <a:schemeClr val="tx1"/>
                </a:solidFill>
                <a:latin typeface="Arial" panose="020B0604020202020204" pitchFamily="34" charset="0"/>
                <a:cs typeface="Arial" panose="020B0604020202020204" pitchFamily="34" charset="0"/>
              </a:rPr>
              <a:t>Vilnius</a:t>
            </a:r>
            <a:endParaRPr lang="lt-LT" sz="1800" dirty="0">
              <a:solidFill>
                <a:schemeClr val="tx1"/>
              </a:solidFill>
              <a:latin typeface="Arial" panose="020B0604020202020204" pitchFamily="34" charset="0"/>
              <a:cs typeface="Arial" panose="020B0604020202020204" pitchFamily="34" charset="0"/>
            </a:endParaRPr>
          </a:p>
        </p:txBody>
      </p:sp>
      <p:sp>
        <p:nvSpPr>
          <p:cNvPr id="2" name="Pavadinimas 1"/>
          <p:cNvSpPr>
            <a:spLocks noGrp="1"/>
          </p:cNvSpPr>
          <p:nvPr>
            <p:ph type="ctrTitle"/>
          </p:nvPr>
        </p:nvSpPr>
        <p:spPr>
          <a:xfrm>
            <a:off x="1188720" y="846233"/>
            <a:ext cx="9814560" cy="3024337"/>
          </a:xfrm>
        </p:spPr>
        <p:txBody>
          <a:bodyPr/>
          <a:lstStyle/>
          <a:p>
            <a:r>
              <a:rPr lang="lt-LT" sz="4000" b="1" dirty="0">
                <a:latin typeface="Arial" panose="020B0604020202020204" pitchFamily="34" charset="0"/>
                <a:cs typeface="Arial" panose="020B0604020202020204" pitchFamily="34" charset="0"/>
              </a:rPr>
              <a:t>ATEINANČIO LAIKOTARPIO INVESTAVIMO KRYPTYS. </a:t>
            </a:r>
            <a:br>
              <a:rPr lang="lt-LT" sz="4000" b="1" dirty="0">
                <a:latin typeface="Arial" panose="020B0604020202020204" pitchFamily="34" charset="0"/>
                <a:cs typeface="Arial" panose="020B0604020202020204" pitchFamily="34" charset="0"/>
              </a:rPr>
            </a:br>
            <a:r>
              <a:rPr lang="lt-LT" sz="4000" b="1" dirty="0">
                <a:latin typeface="Arial" panose="020B0604020202020204" pitchFamily="34" charset="0"/>
                <a:cs typeface="Arial" panose="020B0604020202020204" pitchFamily="34" charset="0"/>
              </a:rPr>
              <a:t>MUITINĖS SIŪLYMAI RRF PRIEMONEI </a:t>
            </a:r>
          </a:p>
        </p:txBody>
      </p:sp>
    </p:spTree>
    <p:extLst>
      <p:ext uri="{BB962C8B-B14F-4D97-AF65-F5344CB8AC3E}">
        <p14:creationId xmlns:p14="http://schemas.microsoft.com/office/powerpoint/2010/main" val="2076720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1611207-786C-430B-837D-75043B80FCAB}"/>
              </a:ext>
            </a:extLst>
          </p:cNvPr>
          <p:cNvSpPr>
            <a:spLocks noGrp="1"/>
          </p:cNvSpPr>
          <p:nvPr>
            <p:ph type="title"/>
          </p:nvPr>
        </p:nvSpPr>
        <p:spPr/>
        <p:txBody>
          <a:bodyPr/>
          <a:lstStyle/>
          <a:p>
            <a:r>
              <a:rPr lang="lt-LT" dirty="0"/>
              <a:t>Viešieji finansai/mokesčiai</a:t>
            </a:r>
            <a:endParaRPr lang="en-US" dirty="0"/>
          </a:p>
        </p:txBody>
      </p:sp>
      <p:sp>
        <p:nvSpPr>
          <p:cNvPr id="3" name="Turinio vietos rezervavimo ženklas 2">
            <a:extLst>
              <a:ext uri="{FF2B5EF4-FFF2-40B4-BE49-F238E27FC236}">
                <a16:creationId xmlns:a16="http://schemas.microsoft.com/office/drawing/2014/main" id="{1EDCF851-C7CC-4703-B7AD-85A2CA95E1BF}"/>
              </a:ext>
            </a:extLst>
          </p:cNvPr>
          <p:cNvSpPr>
            <a:spLocks noGrp="1"/>
          </p:cNvSpPr>
          <p:nvPr>
            <p:ph idx="1"/>
          </p:nvPr>
        </p:nvSpPr>
        <p:spPr>
          <a:xfrm>
            <a:off x="609600" y="981077"/>
            <a:ext cx="10972800" cy="5145088"/>
          </a:xfrm>
        </p:spPr>
        <p:txBody>
          <a:bodyPr/>
          <a:lstStyle/>
          <a:p>
            <a:pPr marL="0" indent="0">
              <a:buNone/>
            </a:pPr>
            <a:r>
              <a:rPr lang="lt-LT" sz="2000" b="1" dirty="0">
                <a:effectLst/>
                <a:ea typeface="Calibri" panose="020F0502020204030204" pitchFamily="34" charset="0"/>
                <a:cs typeface="Times New Roman" panose="02020603050405020304" pitchFamily="18" charset="0"/>
              </a:rPr>
              <a:t>1. Muitinės mokymų modernizavimo projektas </a:t>
            </a:r>
          </a:p>
          <a:p>
            <a:pPr marL="0" indent="0">
              <a:buNone/>
            </a:pPr>
            <a:r>
              <a:rPr lang="lt-LT" sz="1800" i="1" dirty="0">
                <a:effectLst/>
                <a:ea typeface="Calibri" panose="020F0502020204030204" pitchFamily="34" charset="0"/>
                <a:cs typeface="Times New Roman" panose="02020603050405020304" pitchFamily="18" charset="0"/>
              </a:rPr>
              <a:t>Muitinės pareigūnų ir klientų žinių tobulinimas, naujų muitinės kontrolės ir klientų aptarnavimo įgūdžių formavimas, skaitmeninant muitinės mokymo įrankius ir modernizuojant muitinės mokymų valdymo sistemą;</a:t>
            </a:r>
          </a:p>
          <a:p>
            <a:pPr marL="0" indent="0">
              <a:buNone/>
            </a:pPr>
            <a:r>
              <a:rPr lang="lt-LT" sz="1800" b="1" dirty="0">
                <a:effectLst/>
                <a:ea typeface="Calibri" panose="020F0502020204030204" pitchFamily="34" charset="0"/>
              </a:rPr>
              <a:t>Įgyvendinimo t</a:t>
            </a:r>
            <a:r>
              <a:rPr lang="lt-LT" sz="1800" b="1" dirty="0">
                <a:effectLst/>
                <a:ea typeface="Calibri" panose="020F0502020204030204" pitchFamily="34" charset="0"/>
                <a:cs typeface="Times New Roman" panose="02020603050405020304" pitchFamily="18" charset="0"/>
              </a:rPr>
              <a:t>erminas:</a:t>
            </a:r>
            <a:r>
              <a:rPr lang="lt-LT" sz="1800" dirty="0">
                <a:effectLst/>
                <a:ea typeface="Calibri" panose="020F0502020204030204" pitchFamily="34" charset="0"/>
                <a:cs typeface="Times New Roman" panose="02020603050405020304" pitchFamily="18" charset="0"/>
              </a:rPr>
              <a:t> 2022 – 2024 m.;</a:t>
            </a:r>
          </a:p>
          <a:p>
            <a:pPr marL="0" indent="0">
              <a:buNone/>
            </a:pPr>
            <a:r>
              <a:rPr lang="lt-LT" sz="1800" b="1" dirty="0">
                <a:effectLst/>
                <a:ea typeface="Calibri" panose="020F0502020204030204" pitchFamily="34" charset="0"/>
              </a:rPr>
              <a:t>Įgyvendinimo priemonės: </a:t>
            </a:r>
            <a:r>
              <a:rPr lang="lt-LT" sz="1800" dirty="0">
                <a:effectLst/>
                <a:ea typeface="Calibri" panose="020F0502020204030204" pitchFamily="34" charset="0"/>
              </a:rPr>
              <a:t>informacinės sistemos sukūrimas ir įdiegimas; virtualių kontrolės vietų sukūrimas</a:t>
            </a:r>
            <a:r>
              <a:rPr lang="lt-LT" sz="1800" b="1" dirty="0">
                <a:effectLst/>
                <a:ea typeface="Calibri" panose="020F0502020204030204" pitchFamily="34" charset="0"/>
              </a:rPr>
              <a:t>. </a:t>
            </a:r>
          </a:p>
          <a:p>
            <a:pPr marL="0" indent="0">
              <a:buNone/>
            </a:pPr>
            <a:r>
              <a:rPr lang="lt-LT" sz="2000" b="1" dirty="0">
                <a:ea typeface="Calibri" panose="020F0502020204030204" pitchFamily="34" charset="0"/>
              </a:rPr>
              <a:t>2. </a:t>
            </a:r>
            <a:r>
              <a:rPr lang="lt-LT" sz="2000" b="1" dirty="0">
                <a:effectLst/>
                <a:ea typeface="Calibri" panose="020F0502020204030204" pitchFamily="34" charset="0"/>
              </a:rPr>
              <a:t>Muitinės rizikos valdymo modernizavimo projektas</a:t>
            </a:r>
          </a:p>
          <a:p>
            <a:pPr marL="0" indent="0">
              <a:buNone/>
            </a:pPr>
            <a:r>
              <a:rPr lang="lt-LT" sz="1800" i="1" dirty="0">
                <a:solidFill>
                  <a:srgbClr val="000000"/>
                </a:solidFill>
                <a:effectLst/>
                <a:ea typeface="Calibri" panose="020F0502020204030204" pitchFamily="34" charset="0"/>
              </a:rPr>
              <a:t>Techninės ir programinės įrangos, leisiančios apdoroti didelius informacijos srautus iš verslo, valstybės institucijų ir atvirų šaltinių, gebančios panaudoti šiuolaikiškus duomenų analizės būdus su įdiegta prognozavimo technologija, įsigijimas.</a:t>
            </a:r>
            <a:endParaRPr lang="en-US" sz="1800" dirty="0">
              <a:solidFill>
                <a:srgbClr val="000000"/>
              </a:solidFill>
              <a:effectLst/>
              <a:ea typeface="Calibri" panose="020F0502020204030204" pitchFamily="34" charset="0"/>
            </a:endParaRPr>
          </a:p>
          <a:p>
            <a:pPr marL="0" indent="0">
              <a:buNone/>
            </a:pPr>
            <a:r>
              <a:rPr lang="lt-LT" sz="1800" b="1" dirty="0">
                <a:effectLst/>
                <a:ea typeface="Calibri" panose="020F0502020204030204" pitchFamily="34" charset="0"/>
              </a:rPr>
              <a:t>Įgyvendinimo t</a:t>
            </a:r>
            <a:r>
              <a:rPr lang="lt-LT" sz="1800" b="1" dirty="0">
                <a:effectLst/>
                <a:ea typeface="Calibri" panose="020F0502020204030204" pitchFamily="34" charset="0"/>
                <a:cs typeface="Times New Roman" panose="02020603050405020304" pitchFamily="18" charset="0"/>
              </a:rPr>
              <a:t>erminas:</a:t>
            </a:r>
            <a:r>
              <a:rPr lang="lt-LT" sz="1800" dirty="0">
                <a:effectLst/>
                <a:ea typeface="Calibri" panose="020F0502020204030204" pitchFamily="34" charset="0"/>
                <a:cs typeface="Times New Roman" panose="02020603050405020304" pitchFamily="18" charset="0"/>
              </a:rPr>
              <a:t> 2022 – 2024 m.;</a:t>
            </a:r>
          </a:p>
          <a:p>
            <a:pPr marL="0" indent="0">
              <a:buNone/>
            </a:pPr>
            <a:r>
              <a:rPr lang="lt-LT" sz="1800" b="1" dirty="0">
                <a:effectLst/>
                <a:ea typeface="Calibri" panose="020F0502020204030204" pitchFamily="34" charset="0"/>
              </a:rPr>
              <a:t>Įgyvendinimo priemonės: </a:t>
            </a:r>
            <a:r>
              <a:rPr lang="lt-LT" sz="1800" dirty="0">
                <a:effectLst/>
                <a:ea typeface="Calibri" panose="020F0502020204030204" pitchFamily="34" charset="0"/>
              </a:rPr>
              <a:t>informacinės sistemos sukūrimas ir įdiegimas; virtualių kontrolės vietų sukūrimas</a:t>
            </a:r>
            <a:r>
              <a:rPr lang="lt-LT" sz="1800" b="1" dirty="0">
                <a:effectLst/>
                <a:ea typeface="Calibri" panose="020F0502020204030204" pitchFamily="34" charset="0"/>
              </a:rPr>
              <a:t>. </a:t>
            </a:r>
          </a:p>
          <a:p>
            <a:pPr marL="0" indent="0">
              <a:buNone/>
            </a:pPr>
            <a:r>
              <a:rPr lang="lt-LT" sz="2000" b="1" dirty="0">
                <a:ea typeface="Calibri" panose="020F0502020204030204" pitchFamily="34" charset="0"/>
              </a:rPr>
              <a:t>3. I</a:t>
            </a:r>
            <a:r>
              <a:rPr lang="lt-LT" sz="2000" b="1" dirty="0">
                <a:effectLst/>
                <a:ea typeface="Calibri" panose="020F0502020204030204" pitchFamily="34" charset="0"/>
              </a:rPr>
              <a:t>ntegruotos transporto priemonių ir prekių kontrolės sistemos sukūrimo projektas </a:t>
            </a:r>
            <a:endParaRPr lang="lt-LT" sz="2000" b="1" dirty="0">
              <a:ea typeface="Calibri" panose="020F0502020204030204" pitchFamily="34" charset="0"/>
            </a:endParaRPr>
          </a:p>
          <a:p>
            <a:pPr marL="0" indent="0">
              <a:buNone/>
            </a:pPr>
            <a:r>
              <a:rPr lang="lt-LT" sz="1800" i="1" dirty="0">
                <a:effectLst/>
                <a:ea typeface="Calibri" panose="020F0502020204030204" pitchFamily="34" charset="0"/>
                <a:cs typeface="Times New Roman" panose="02020603050405020304" pitchFamily="18" charset="0"/>
              </a:rPr>
              <a:t>Transporto priemonių ir prekių bei eismo valdymo sistemų integravimas su muitinės deklaracijų duomenų apdorojimo ir rizikos valdymo sistemomis duomenų mainams bei asmenų mokestinių prievolių kontrolei užtikrinti. </a:t>
            </a:r>
          </a:p>
          <a:p>
            <a:pPr marL="0" indent="0">
              <a:buNone/>
            </a:pPr>
            <a:r>
              <a:rPr lang="lt-LT" sz="1800" b="1" dirty="0">
                <a:effectLst/>
                <a:ea typeface="Calibri" panose="020F0502020204030204" pitchFamily="34" charset="0"/>
              </a:rPr>
              <a:t>Įgyvendinimo t</a:t>
            </a:r>
            <a:r>
              <a:rPr lang="lt-LT" sz="1800" b="1" dirty="0">
                <a:effectLst/>
                <a:ea typeface="Calibri" panose="020F0502020204030204" pitchFamily="34" charset="0"/>
                <a:cs typeface="Times New Roman" panose="02020603050405020304" pitchFamily="18" charset="0"/>
              </a:rPr>
              <a:t>erminas:</a:t>
            </a:r>
            <a:r>
              <a:rPr lang="lt-LT" sz="1800" dirty="0">
                <a:effectLst/>
                <a:ea typeface="Calibri" panose="020F0502020204030204" pitchFamily="34" charset="0"/>
                <a:cs typeface="Times New Roman" panose="02020603050405020304" pitchFamily="18" charset="0"/>
              </a:rPr>
              <a:t> 2022 – 2025 m.;</a:t>
            </a:r>
          </a:p>
          <a:p>
            <a:pPr marL="0" indent="0">
              <a:buNone/>
            </a:pPr>
            <a:r>
              <a:rPr lang="lt-LT" sz="1800" b="1" dirty="0">
                <a:effectLst/>
                <a:ea typeface="Calibri" panose="020F0502020204030204" pitchFamily="34" charset="0"/>
              </a:rPr>
              <a:t>Įgyvendinimo priemonės: </a:t>
            </a:r>
            <a:r>
              <a:rPr lang="lt-LT" sz="1800" i="1" dirty="0">
                <a:effectLst/>
                <a:ea typeface="Calibri" panose="020F0502020204030204" pitchFamily="34" charset="0"/>
              </a:rPr>
              <a:t>IRT sistemos sukūrimo projektas.</a:t>
            </a:r>
            <a:endParaRPr lang="lt-LT" sz="1800" dirty="0">
              <a:effectLst/>
              <a:ea typeface="Calibri" panose="020F0502020204030204" pitchFamily="34" charset="0"/>
            </a:endParaRPr>
          </a:p>
          <a:p>
            <a:pPr marL="0" indent="0">
              <a:buNone/>
            </a:pPr>
            <a:endParaRPr lang="lt-LT" sz="1800" b="1" dirty="0">
              <a:effectLst/>
              <a:ea typeface="Calibri" panose="020F0502020204030204" pitchFamily="34" charset="0"/>
            </a:endParaRPr>
          </a:p>
          <a:p>
            <a:pPr marL="0" indent="0">
              <a:buNone/>
            </a:pPr>
            <a:endParaRPr lang="en-US" sz="1800" dirty="0">
              <a:effectLst/>
              <a:ea typeface="Calibri" panose="020F0502020204030204" pitchFamily="34" charset="0"/>
              <a:cs typeface="Times New Roman" panose="02020603050405020304" pitchFamily="18" charset="0"/>
            </a:endParaRPr>
          </a:p>
          <a:p>
            <a:pPr marL="0" indent="0">
              <a:buNone/>
            </a:pPr>
            <a:endParaRPr lang="lt-LT" sz="1800" b="1" dirty="0">
              <a:effectLst/>
              <a:ea typeface="Calibri" panose="020F0502020204030204" pitchFamily="34"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1470104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493A498-6B9B-4CA5-9F5C-50AD8E7CD33C}"/>
              </a:ext>
            </a:extLst>
          </p:cNvPr>
          <p:cNvSpPr>
            <a:spLocks noGrp="1"/>
          </p:cNvSpPr>
          <p:nvPr>
            <p:ph type="title"/>
          </p:nvPr>
        </p:nvSpPr>
        <p:spPr>
          <a:xfrm>
            <a:off x="1200151" y="462116"/>
            <a:ext cx="10397067" cy="766916"/>
          </a:xfrm>
        </p:spPr>
        <p:txBody>
          <a:bodyPr/>
          <a:lstStyle/>
          <a:p>
            <a:r>
              <a:rPr lang="lt-LT" sz="4000" dirty="0"/>
              <a:t>Viešojo administravimo/Skaitmeninimo sritis</a:t>
            </a:r>
            <a:br>
              <a:rPr lang="en-US" dirty="0"/>
            </a:br>
            <a:endParaRPr lang="en-US" dirty="0"/>
          </a:p>
        </p:txBody>
      </p:sp>
      <p:sp>
        <p:nvSpPr>
          <p:cNvPr id="6" name="Turinio vietos rezervavimo ženklas 2">
            <a:extLst>
              <a:ext uri="{FF2B5EF4-FFF2-40B4-BE49-F238E27FC236}">
                <a16:creationId xmlns:a16="http://schemas.microsoft.com/office/drawing/2014/main" id="{85D05D2F-C905-4F85-B94E-AEB195B548FC}"/>
              </a:ext>
            </a:extLst>
          </p:cNvPr>
          <p:cNvSpPr>
            <a:spLocks noGrp="1"/>
          </p:cNvSpPr>
          <p:nvPr>
            <p:ph idx="1"/>
          </p:nvPr>
        </p:nvSpPr>
        <p:spPr>
          <a:xfrm>
            <a:off x="415047" y="1229032"/>
            <a:ext cx="10972800" cy="4525963"/>
          </a:xfrm>
        </p:spPr>
        <p:txBody>
          <a:bodyPr/>
          <a:lstStyle/>
          <a:p>
            <a:pPr marL="0" indent="0">
              <a:buNone/>
            </a:pPr>
            <a:r>
              <a:rPr lang="lt-LT" sz="2000" b="1" dirty="0">
                <a:latin typeface="+mj-lt"/>
              </a:rPr>
              <a:t>1. </a:t>
            </a:r>
            <a:r>
              <a:rPr lang="lt-LT" sz="2000" b="1" dirty="0">
                <a:effectLst/>
                <a:latin typeface="+mj-lt"/>
                <a:ea typeface="Calibri" panose="020F0502020204030204" pitchFamily="34" charset="0"/>
              </a:rPr>
              <a:t>Skaitmeninių paslaugų portalas ,,Mano muitinė</a:t>
            </a:r>
          </a:p>
          <a:p>
            <a:pPr marL="0" indent="0">
              <a:buNone/>
            </a:pPr>
            <a:r>
              <a:rPr lang="lt-LT" sz="1800" b="1" dirty="0">
                <a:effectLst/>
                <a:latin typeface="+mj-lt"/>
                <a:ea typeface="Calibri" panose="020F0502020204030204" pitchFamily="34" charset="0"/>
                <a:cs typeface="Times New Roman" panose="02020603050405020304" pitchFamily="18" charset="0"/>
              </a:rPr>
              <a:t>Vieningo skaitmeninių paslaugų portalo („Mano muitinė“), orientuoto į muitinės paslaugų vartotojus, sukūrimas</a:t>
            </a:r>
          </a:p>
          <a:p>
            <a:pPr marL="0" indent="0">
              <a:buNone/>
            </a:pPr>
            <a:r>
              <a:rPr lang="lt-LT" sz="1800" b="1" dirty="0">
                <a:effectLst/>
                <a:latin typeface="+mj-lt"/>
                <a:ea typeface="Calibri" panose="020F0502020204030204" pitchFamily="34" charset="0"/>
              </a:rPr>
              <a:t>Įgyvendinimo t</a:t>
            </a:r>
            <a:r>
              <a:rPr lang="lt-LT" sz="1800" b="1" dirty="0">
                <a:effectLst/>
                <a:latin typeface="+mj-lt"/>
                <a:ea typeface="Calibri" panose="020F0502020204030204" pitchFamily="34" charset="0"/>
                <a:cs typeface="Times New Roman" panose="02020603050405020304" pitchFamily="18" charset="0"/>
              </a:rPr>
              <a:t>erminas: </a:t>
            </a:r>
            <a:r>
              <a:rPr lang="lt-LT" sz="1800" i="1" dirty="0">
                <a:effectLst/>
                <a:latin typeface="+mj-lt"/>
                <a:ea typeface="Calibri" panose="020F0502020204030204" pitchFamily="34" charset="0"/>
                <a:cs typeface="Times New Roman" panose="02020603050405020304" pitchFamily="18" charset="0"/>
              </a:rPr>
              <a:t>2021 – 2024 m.;</a:t>
            </a:r>
          </a:p>
          <a:p>
            <a:pPr marL="0" indent="0">
              <a:buNone/>
            </a:pPr>
            <a:r>
              <a:rPr lang="lt-LT" sz="1800" b="1" i="1" dirty="0">
                <a:effectLst/>
                <a:latin typeface="+mj-lt"/>
                <a:ea typeface="Calibri" panose="020F0502020204030204" pitchFamily="34" charset="0"/>
              </a:rPr>
              <a:t>Įgyvendinimo priemonės: </a:t>
            </a:r>
            <a:r>
              <a:rPr lang="lt-LT" sz="1800" i="1" dirty="0">
                <a:effectLst/>
                <a:latin typeface="+mj-lt"/>
                <a:ea typeface="Calibri" panose="020F0502020204030204" pitchFamily="34" charset="0"/>
              </a:rPr>
              <a:t>1 et. muitinės bendrosios informacijos, skirta informavimui apie muitinės veiklą, perkėlimas į portalą ,,Mano Vyriausybė“, 2 et. skaitmeninių paslaugų portalas ,,Mano muitinė“ sukūrimas. </a:t>
            </a:r>
          </a:p>
          <a:p>
            <a:pPr marL="0" indent="0">
              <a:buNone/>
            </a:pPr>
            <a:endParaRPr lang="lt-LT" sz="800" i="1" dirty="0">
              <a:effectLst/>
              <a:latin typeface="+mj-lt"/>
              <a:ea typeface="Calibri" panose="020F0502020204030204" pitchFamily="34" charset="0"/>
            </a:endParaRPr>
          </a:p>
          <a:p>
            <a:pPr marL="0" indent="0">
              <a:buNone/>
            </a:pPr>
            <a:r>
              <a:rPr lang="lt-LT" sz="2000" b="1" dirty="0">
                <a:latin typeface="+mj-lt"/>
                <a:ea typeface="Calibri" panose="020F0502020204030204" pitchFamily="34" charset="0"/>
              </a:rPr>
              <a:t>2. </a:t>
            </a:r>
            <a:r>
              <a:rPr lang="lt-LT" sz="2000" b="1" dirty="0">
                <a:effectLst/>
                <a:latin typeface="+mj-lt"/>
                <a:ea typeface="Calibri" panose="020F0502020204030204" pitchFamily="34" charset="0"/>
                <a:cs typeface="Times New Roman" panose="02020603050405020304" pitchFamily="18" charset="0"/>
              </a:rPr>
              <a:t>Muitinės informacinius išteklių, parengiant juos naudotis </a:t>
            </a:r>
            <a:r>
              <a:rPr lang="lt-LT" sz="2000" b="1" dirty="0" err="1">
                <a:effectLst/>
                <a:latin typeface="+mj-lt"/>
                <a:ea typeface="Calibri" panose="020F0502020204030204" pitchFamily="34" charset="0"/>
                <a:cs typeface="Times New Roman" panose="02020603050405020304" pitchFamily="18" charset="0"/>
              </a:rPr>
              <a:t>debesijos</a:t>
            </a:r>
            <a:r>
              <a:rPr lang="lt-LT" sz="2000" b="1" dirty="0">
                <a:effectLst/>
                <a:latin typeface="+mj-lt"/>
                <a:ea typeface="Calibri" panose="020F0502020204030204" pitchFamily="34" charset="0"/>
                <a:cs typeface="Times New Roman" panose="02020603050405020304" pitchFamily="18" charset="0"/>
              </a:rPr>
              <a:t> paslaugomis (</a:t>
            </a:r>
            <a:r>
              <a:rPr lang="lt-LT" sz="2000" b="1" dirty="0" err="1">
                <a:effectLst/>
                <a:latin typeface="+mj-lt"/>
                <a:ea typeface="Calibri" panose="020F0502020204030204" pitchFamily="34" charset="0"/>
                <a:cs typeface="Times New Roman" panose="02020603050405020304" pitchFamily="18" charset="0"/>
              </a:rPr>
              <a:t>cloud</a:t>
            </a:r>
            <a:r>
              <a:rPr lang="lt-LT" sz="2000" b="1" dirty="0">
                <a:effectLst/>
                <a:latin typeface="+mj-lt"/>
                <a:ea typeface="Calibri" panose="020F0502020204030204" pitchFamily="34" charset="0"/>
                <a:cs typeface="Times New Roman" panose="02020603050405020304" pitchFamily="18" charset="0"/>
              </a:rPr>
              <a:t> </a:t>
            </a:r>
            <a:r>
              <a:rPr lang="lt-LT" sz="2000" b="1" dirty="0" err="1">
                <a:effectLst/>
                <a:latin typeface="+mj-lt"/>
                <a:ea typeface="Calibri" panose="020F0502020204030204" pitchFamily="34" charset="0"/>
                <a:cs typeface="Times New Roman" panose="02020603050405020304" pitchFamily="18" charset="0"/>
              </a:rPr>
              <a:t>ready</a:t>
            </a:r>
            <a:r>
              <a:rPr lang="lt-LT" sz="2000" b="1" dirty="0">
                <a:effectLst/>
                <a:latin typeface="+mj-lt"/>
                <a:ea typeface="Calibri" panose="020F0502020204030204" pitchFamily="34" charset="0"/>
                <a:cs typeface="Times New Roman" panose="02020603050405020304" pitchFamily="18" charset="0"/>
              </a:rPr>
              <a:t>) dviejų duomenų centrų architektūroje, pertvarkymas </a:t>
            </a:r>
            <a:endParaRPr lang="lt-LT" sz="2000" dirty="0">
              <a:effectLst/>
              <a:latin typeface="+mj-lt"/>
              <a:ea typeface="Calibri" panose="020F0502020204030204" pitchFamily="34" charset="0"/>
              <a:cs typeface="Times New Roman" panose="02020603050405020304" pitchFamily="18" charset="0"/>
            </a:endParaRPr>
          </a:p>
          <a:p>
            <a:pPr marL="0" indent="0">
              <a:buNone/>
            </a:pPr>
            <a:r>
              <a:rPr lang="lt-LT" sz="1800" b="1" dirty="0">
                <a:effectLst/>
                <a:latin typeface="+mj-lt"/>
                <a:ea typeface="Calibri" panose="020F0502020204030204" pitchFamily="34" charset="0"/>
              </a:rPr>
              <a:t>Įgyvendinimo t</a:t>
            </a:r>
            <a:r>
              <a:rPr lang="lt-LT" sz="1800" b="1" dirty="0">
                <a:effectLst/>
                <a:latin typeface="+mj-lt"/>
                <a:ea typeface="Calibri" panose="020F0502020204030204" pitchFamily="34" charset="0"/>
                <a:cs typeface="Times New Roman" panose="02020603050405020304" pitchFamily="18" charset="0"/>
              </a:rPr>
              <a:t>erminas: </a:t>
            </a:r>
            <a:r>
              <a:rPr lang="lt-LT" sz="1800" i="1" dirty="0">
                <a:effectLst/>
                <a:latin typeface="+mj-lt"/>
                <a:ea typeface="Calibri" panose="020F0502020204030204" pitchFamily="34" charset="0"/>
                <a:cs typeface="Times New Roman" panose="02020603050405020304" pitchFamily="18" charset="0"/>
              </a:rPr>
              <a:t>2021 – 2026 m.;</a:t>
            </a:r>
          </a:p>
          <a:p>
            <a:pPr marL="0" indent="0">
              <a:buNone/>
            </a:pPr>
            <a:r>
              <a:rPr lang="lt-LT" sz="1800" b="1" dirty="0">
                <a:effectLst/>
                <a:latin typeface="+mj-lt"/>
                <a:ea typeface="Calibri" panose="020F0502020204030204" pitchFamily="34" charset="0"/>
              </a:rPr>
              <a:t>Įgyvendinimo priemonės: </a:t>
            </a:r>
            <a:r>
              <a:rPr lang="lt-LT" sz="1800" i="1" dirty="0">
                <a:effectLst/>
                <a:latin typeface="+mj-lt"/>
                <a:ea typeface="Calibri" panose="020F0502020204030204" pitchFamily="34" charset="0"/>
              </a:rPr>
              <a:t>MIS auditas, IT architektūros dokumentas, informacinių išteklių migravimo planas.</a:t>
            </a:r>
          </a:p>
          <a:p>
            <a:pPr marL="0" indent="0">
              <a:buNone/>
            </a:pPr>
            <a:endParaRPr lang="lt-LT" sz="800" i="1" dirty="0">
              <a:effectLst/>
              <a:latin typeface="+mj-lt"/>
              <a:ea typeface="Calibri" panose="020F0502020204030204" pitchFamily="34" charset="0"/>
            </a:endParaRPr>
          </a:p>
          <a:p>
            <a:pPr marL="0" indent="0">
              <a:buNone/>
            </a:pPr>
            <a:r>
              <a:rPr lang="lt-LT" sz="2000" b="1" dirty="0">
                <a:latin typeface="+mj-lt"/>
                <a:ea typeface="Calibri" panose="020F0502020204030204" pitchFamily="34" charset="0"/>
              </a:rPr>
              <a:t>3. I</a:t>
            </a:r>
            <a:r>
              <a:rPr lang="lt-LT" sz="2000" b="1" dirty="0">
                <a:effectLst/>
                <a:latin typeface="+mj-lt"/>
                <a:ea typeface="Calibri" panose="020F0502020204030204" pitchFamily="34" charset="0"/>
                <a:cs typeface="Times New Roman" panose="02020603050405020304" pitchFamily="18" charset="0"/>
              </a:rPr>
              <a:t>ntegruotų muitinės pareigūnų darbo vietų tinklo sukūrimas</a:t>
            </a:r>
            <a:endParaRPr lang="lt-LT" sz="2000" dirty="0">
              <a:effectLst/>
              <a:latin typeface="+mj-lt"/>
              <a:ea typeface="Calibri" panose="020F0502020204030204" pitchFamily="34" charset="0"/>
              <a:cs typeface="Times New Roman" panose="02020603050405020304" pitchFamily="18" charset="0"/>
            </a:endParaRPr>
          </a:p>
          <a:p>
            <a:pPr marL="0" indent="0">
              <a:buNone/>
            </a:pPr>
            <a:r>
              <a:rPr lang="lt-LT" sz="1800" b="1" dirty="0">
                <a:effectLst/>
                <a:latin typeface="+mj-lt"/>
                <a:ea typeface="Times New Roman" panose="02020603050405020304" pitchFamily="18" charset="0"/>
                <a:cs typeface="Times New Roman" panose="02020603050405020304" pitchFamily="18" charset="0"/>
              </a:rPr>
              <a:t>Įgyvendinimo terminai: </a:t>
            </a:r>
            <a:r>
              <a:rPr lang="lt-LT" sz="1800" i="1" dirty="0">
                <a:effectLst/>
                <a:latin typeface="+mj-lt"/>
                <a:ea typeface="Calibri" panose="020F0502020204030204" pitchFamily="34" charset="0"/>
                <a:cs typeface="Times New Roman" panose="02020603050405020304" pitchFamily="18" charset="0"/>
              </a:rPr>
              <a:t>2022 – 2025 </a:t>
            </a:r>
            <a:r>
              <a:rPr lang="lt-LT" sz="1800" i="1" dirty="0">
                <a:effectLst/>
                <a:latin typeface="+mj-lt"/>
                <a:ea typeface="Times New Roman" panose="02020603050405020304" pitchFamily="18" charset="0"/>
                <a:cs typeface="Times New Roman" panose="02020603050405020304" pitchFamily="18" charset="0"/>
              </a:rPr>
              <a:t>m.</a:t>
            </a:r>
            <a:endParaRPr lang="lt-LT" sz="1800" i="1" dirty="0">
              <a:effectLst/>
              <a:latin typeface="+mj-lt"/>
              <a:ea typeface="Calibri" panose="020F0502020204030204" pitchFamily="34" charset="0"/>
              <a:cs typeface="Times New Roman" panose="02020603050405020304" pitchFamily="18" charset="0"/>
            </a:endParaRPr>
          </a:p>
          <a:p>
            <a:pPr marL="0" indent="0">
              <a:buNone/>
            </a:pPr>
            <a:r>
              <a:rPr lang="lt-LT" sz="1800" b="1" dirty="0">
                <a:effectLst/>
                <a:latin typeface="+mj-lt"/>
                <a:ea typeface="Calibri" panose="020F0502020204030204" pitchFamily="34" charset="0"/>
                <a:cs typeface="Times New Roman" panose="02020603050405020304" pitchFamily="18" charset="0"/>
              </a:rPr>
              <a:t>Įgyvendinimo priemonės: </a:t>
            </a:r>
            <a:r>
              <a:rPr lang="lt-LT" sz="1800" i="1" dirty="0">
                <a:effectLst/>
                <a:latin typeface="+mj-lt"/>
                <a:ea typeface="Calibri" panose="020F0502020204030204" pitchFamily="34" charset="0"/>
                <a:cs typeface="Times New Roman" panose="02020603050405020304" pitchFamily="18" charset="0"/>
              </a:rPr>
              <a:t>IRT sistemos sukūrimo projektas: analizė, f. Specifikacija, funkcionalumo parengimas; įrangos įsigijimas, saugos </a:t>
            </a:r>
            <a:r>
              <a:rPr lang="lt-LT" sz="1800" i="1" dirty="0">
                <a:latin typeface="+mj-lt"/>
                <a:ea typeface="Calibri" panose="020F0502020204030204" pitchFamily="34" charset="0"/>
                <a:cs typeface="Times New Roman" panose="02020603050405020304" pitchFamily="18" charset="0"/>
              </a:rPr>
              <a:t>s</a:t>
            </a:r>
            <a:r>
              <a:rPr lang="lt-LT" sz="1800" i="1" dirty="0">
                <a:effectLst/>
                <a:latin typeface="+mj-lt"/>
                <a:ea typeface="Calibri" panose="020F0502020204030204" pitchFamily="34" charset="0"/>
                <a:cs typeface="Times New Roman" panose="02020603050405020304" pitchFamily="18" charset="0"/>
              </a:rPr>
              <a:t>prendimai, mokymai. </a:t>
            </a:r>
          </a:p>
          <a:p>
            <a:pPr marL="0" indent="0">
              <a:buNone/>
            </a:pPr>
            <a:endParaRPr lang="lt-LT" sz="2000" dirty="0">
              <a:effectLst/>
              <a:latin typeface="+mj-lt"/>
              <a:ea typeface="Calibri" panose="020F0502020204030204" pitchFamily="34" charset="0"/>
            </a:endParaRPr>
          </a:p>
          <a:p>
            <a:pPr marL="0" indent="0">
              <a:buNone/>
            </a:pPr>
            <a:endParaRPr lang="lt-LT" dirty="0"/>
          </a:p>
        </p:txBody>
      </p:sp>
    </p:spTree>
    <p:extLst>
      <p:ext uri="{BB962C8B-B14F-4D97-AF65-F5344CB8AC3E}">
        <p14:creationId xmlns:p14="http://schemas.microsoft.com/office/powerpoint/2010/main" val="26236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C1DA12B5-9609-4B13-8A8A-B10C98B756A9}"/>
              </a:ext>
            </a:extLst>
          </p:cNvPr>
          <p:cNvSpPr>
            <a:spLocks noGrp="1"/>
          </p:cNvSpPr>
          <p:nvPr>
            <p:ph idx="1"/>
          </p:nvPr>
        </p:nvSpPr>
        <p:spPr/>
        <p:txBody>
          <a:bodyPr/>
          <a:lstStyle/>
          <a:p>
            <a:pPr marL="1371600" lvl="3" indent="0" algn="ctr">
              <a:buNone/>
            </a:pPr>
            <a:endParaRPr lang="lt-LT" sz="3600" dirty="0"/>
          </a:p>
          <a:p>
            <a:pPr marL="1371600" lvl="3" indent="0" algn="ctr">
              <a:buNone/>
            </a:pPr>
            <a:endParaRPr lang="lt-LT" sz="3600" dirty="0"/>
          </a:p>
          <a:p>
            <a:pPr marL="1371600" lvl="3" indent="0" algn="ctr">
              <a:buNone/>
            </a:pPr>
            <a:r>
              <a:rPr lang="lt-LT" sz="4000" dirty="0"/>
              <a:t>Ačiū už dėmesį.</a:t>
            </a:r>
          </a:p>
          <a:p>
            <a:pPr marL="1371600" lvl="3" indent="0" algn="ctr">
              <a:buNone/>
            </a:pPr>
            <a:r>
              <a:rPr lang="lt-LT" sz="3600" dirty="0"/>
              <a:t>Klausimai? </a:t>
            </a:r>
            <a:endParaRPr lang="en-US" sz="3600" dirty="0"/>
          </a:p>
        </p:txBody>
      </p:sp>
    </p:spTree>
    <p:extLst>
      <p:ext uri="{BB962C8B-B14F-4D97-AF65-F5344CB8AC3E}">
        <p14:creationId xmlns:p14="http://schemas.microsoft.com/office/powerpoint/2010/main" val="359345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6CD5ED3-FBDB-4468-98CD-68962FC501B0}"/>
              </a:ext>
            </a:extLst>
          </p:cNvPr>
          <p:cNvSpPr>
            <a:spLocks noGrp="1"/>
          </p:cNvSpPr>
          <p:nvPr>
            <p:ph type="title"/>
          </p:nvPr>
        </p:nvSpPr>
        <p:spPr/>
        <p:txBody>
          <a:bodyPr/>
          <a:lstStyle/>
          <a:p>
            <a:r>
              <a:rPr lang="lt-LT" dirty="0"/>
              <a:t>Turinys</a:t>
            </a:r>
            <a:endParaRPr lang="en-US" dirty="0"/>
          </a:p>
        </p:txBody>
      </p:sp>
      <p:sp>
        <p:nvSpPr>
          <p:cNvPr id="3" name="Turinio vietos rezervavimo ženklas 2">
            <a:extLst>
              <a:ext uri="{FF2B5EF4-FFF2-40B4-BE49-F238E27FC236}">
                <a16:creationId xmlns:a16="http://schemas.microsoft.com/office/drawing/2014/main" id="{B38625AF-E019-4879-BF29-70F9E71178BF}"/>
              </a:ext>
            </a:extLst>
          </p:cNvPr>
          <p:cNvSpPr>
            <a:spLocks noGrp="1"/>
          </p:cNvSpPr>
          <p:nvPr>
            <p:ph idx="1"/>
          </p:nvPr>
        </p:nvSpPr>
        <p:spPr/>
        <p:txBody>
          <a:bodyPr/>
          <a:lstStyle/>
          <a:p>
            <a:r>
              <a:rPr lang="lt-LT" dirty="0">
                <a:solidFill>
                  <a:srgbClr val="404040"/>
                </a:solidFill>
                <a:latin typeface="Arial" panose="020B0604020202020204" pitchFamily="34" charset="0"/>
              </a:rPr>
              <a:t>Muitinės investavimo kryptys;</a:t>
            </a:r>
          </a:p>
          <a:p>
            <a:r>
              <a:rPr lang="lt-LT" dirty="0">
                <a:solidFill>
                  <a:srgbClr val="404040"/>
                </a:solidFill>
                <a:latin typeface="Arial" panose="020B0604020202020204" pitchFamily="34" charset="0"/>
              </a:rPr>
              <a:t>Naujos kartos e-muitinė;</a:t>
            </a:r>
          </a:p>
          <a:p>
            <a:r>
              <a:rPr lang="lt-LT" b="0" i="0" dirty="0">
                <a:solidFill>
                  <a:srgbClr val="404040"/>
                </a:solidFill>
                <a:effectLst/>
                <a:latin typeface="Arial" panose="020B0604020202020204" pitchFamily="34" charset="0"/>
              </a:rPr>
              <a:t>Muitinio tikrinimo įranga;</a:t>
            </a:r>
          </a:p>
          <a:p>
            <a:r>
              <a:rPr lang="en-US" b="0" i="0" dirty="0">
                <a:solidFill>
                  <a:srgbClr val="404040"/>
                </a:solidFill>
                <a:effectLst/>
                <a:latin typeface="Arial" panose="020B0604020202020204" pitchFamily="34" charset="0"/>
              </a:rPr>
              <a:t>Next Generation EU</a:t>
            </a:r>
            <a:r>
              <a:rPr lang="lt-LT" b="0" i="0" dirty="0">
                <a:solidFill>
                  <a:srgbClr val="404040"/>
                </a:solidFill>
                <a:effectLst/>
                <a:latin typeface="Arial" panose="020B0604020202020204" pitchFamily="34" charset="0"/>
              </a:rPr>
              <a:t> ir RRF;</a:t>
            </a:r>
          </a:p>
          <a:p>
            <a:r>
              <a:rPr lang="lt-LT" dirty="0">
                <a:solidFill>
                  <a:srgbClr val="404040"/>
                </a:solidFill>
                <a:latin typeface="Arial" panose="020B0604020202020204" pitchFamily="34" charset="0"/>
              </a:rPr>
              <a:t>Lietuva ir RRF;</a:t>
            </a:r>
          </a:p>
          <a:p>
            <a:r>
              <a:rPr lang="lt-LT" b="0" i="0" dirty="0">
                <a:solidFill>
                  <a:srgbClr val="404040"/>
                </a:solidFill>
                <a:effectLst/>
                <a:latin typeface="Arial" panose="020B0604020202020204" pitchFamily="34" charset="0"/>
              </a:rPr>
              <a:t>Muitinės siūlymai RRF</a:t>
            </a:r>
          </a:p>
          <a:p>
            <a:endParaRPr lang="lt-LT" b="0" i="0" dirty="0">
              <a:solidFill>
                <a:srgbClr val="404040"/>
              </a:solidFill>
              <a:effectLst/>
              <a:latin typeface="Arial" panose="020B0604020202020204" pitchFamily="34" charset="0"/>
            </a:endParaRPr>
          </a:p>
          <a:p>
            <a:endParaRPr lang="lt-LT" b="0" i="0" dirty="0">
              <a:solidFill>
                <a:srgbClr val="404040"/>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285453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9DF6EF1-8C9F-4147-B126-B7B8791C13AE}"/>
              </a:ext>
            </a:extLst>
          </p:cNvPr>
          <p:cNvSpPr>
            <a:spLocks noGrp="1"/>
          </p:cNvSpPr>
          <p:nvPr>
            <p:ph type="title"/>
          </p:nvPr>
        </p:nvSpPr>
        <p:spPr>
          <a:xfrm>
            <a:off x="1200151" y="1"/>
            <a:ext cx="10808969" cy="981075"/>
          </a:xfrm>
        </p:spPr>
        <p:txBody>
          <a:bodyPr/>
          <a:lstStyle/>
          <a:p>
            <a:r>
              <a:rPr lang="lt-LT" dirty="0">
                <a:solidFill>
                  <a:srgbClr val="404040"/>
                </a:solidFill>
                <a:latin typeface="Arial" panose="020B0604020202020204" pitchFamily="34" charset="0"/>
              </a:rPr>
              <a:t>Muitinės investavimo kryptys</a:t>
            </a:r>
            <a:endParaRPr lang="en-US" dirty="0"/>
          </a:p>
        </p:txBody>
      </p:sp>
      <p:sp>
        <p:nvSpPr>
          <p:cNvPr id="3" name="Turinio vietos rezervavimo ženklas 2">
            <a:extLst>
              <a:ext uri="{FF2B5EF4-FFF2-40B4-BE49-F238E27FC236}">
                <a16:creationId xmlns:a16="http://schemas.microsoft.com/office/drawing/2014/main" id="{9217510D-0C7F-4464-90B3-CC3C381C3874}"/>
              </a:ext>
            </a:extLst>
          </p:cNvPr>
          <p:cNvSpPr>
            <a:spLocks noGrp="1"/>
          </p:cNvSpPr>
          <p:nvPr>
            <p:ph idx="1"/>
          </p:nvPr>
        </p:nvSpPr>
        <p:spPr/>
        <p:txBody>
          <a:bodyPr/>
          <a:lstStyle/>
          <a:p>
            <a:r>
              <a:rPr lang="lt-LT" dirty="0"/>
              <a:t>Naujos kartos e-muitinės sukūrimas </a:t>
            </a:r>
          </a:p>
          <a:p>
            <a:pPr marL="0" indent="0">
              <a:buNone/>
            </a:pPr>
            <a:r>
              <a:rPr lang="lt-LT" sz="2000" dirty="0"/>
              <a:t>(SMK, MASP-C reikalavimai)</a:t>
            </a:r>
          </a:p>
          <a:p>
            <a:r>
              <a:rPr lang="lt-LT" dirty="0"/>
              <a:t>Aprūpinimas muitinio tikrinimo įranga </a:t>
            </a:r>
          </a:p>
          <a:p>
            <a:pPr marL="0" indent="0">
              <a:buNone/>
            </a:pPr>
            <a:r>
              <a:rPr lang="lt-LT" sz="2000" dirty="0"/>
              <a:t>(naujas ES instrumentas)</a:t>
            </a:r>
          </a:p>
          <a:p>
            <a:r>
              <a:rPr lang="lt-LT" dirty="0"/>
              <a:t>Veiklos skaitmeninimas, mokesčių administravimo gerinimas</a:t>
            </a:r>
          </a:p>
          <a:p>
            <a:pPr marL="0" indent="0">
              <a:buNone/>
            </a:pPr>
            <a:r>
              <a:rPr lang="lt-LT" sz="2000" dirty="0"/>
              <a:t>(nauja ES </a:t>
            </a:r>
            <a:r>
              <a:rPr lang="pt-BR" sz="2000" dirty="0"/>
              <a:t>Ekonomikos gaivinimo ir atsparumo didinimo </a:t>
            </a:r>
            <a:r>
              <a:rPr lang="lt-LT" sz="2000" dirty="0"/>
              <a:t>(RRF) </a:t>
            </a:r>
            <a:r>
              <a:rPr lang="pt-BR" sz="2000" dirty="0"/>
              <a:t>priemonė</a:t>
            </a:r>
            <a:r>
              <a:rPr lang="lt-LT" sz="2000" dirty="0"/>
              <a:t>)</a:t>
            </a:r>
          </a:p>
          <a:p>
            <a:pPr marL="457200" lvl="1" indent="0">
              <a:buNone/>
            </a:pPr>
            <a:endParaRPr lang="en-US" dirty="0"/>
          </a:p>
        </p:txBody>
      </p:sp>
    </p:spTree>
    <p:extLst>
      <p:ext uri="{BB962C8B-B14F-4D97-AF65-F5344CB8AC3E}">
        <p14:creationId xmlns:p14="http://schemas.microsoft.com/office/powerpoint/2010/main" val="4117878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4586" y="1040296"/>
            <a:ext cx="8679976" cy="3078041"/>
          </a:xfrm>
        </p:spPr>
        <p:txBody>
          <a:bodyPr/>
          <a:lstStyle/>
          <a:p>
            <a:pPr marL="0" indent="0">
              <a:buNone/>
            </a:pPr>
            <a:r>
              <a:rPr lang="lt-LT" b="1" dirty="0"/>
              <a:t>SMK nuostatų įgyvendinimas</a:t>
            </a:r>
          </a:p>
          <a:p>
            <a:pPr marL="0" indent="0">
              <a:buNone/>
            </a:pPr>
            <a:r>
              <a:rPr lang="lt-LT" sz="1800" u="sng" dirty="0"/>
              <a:t>Įgyvendinimo terminas:</a:t>
            </a:r>
          </a:p>
          <a:p>
            <a:pPr marL="452438" indent="-185738">
              <a:buFont typeface="Arial" panose="020B0604020202020204" pitchFamily="34" charset="0"/>
              <a:buChar char="•"/>
            </a:pPr>
            <a:r>
              <a:rPr lang="lt-LT" sz="1800" b="1" dirty="0"/>
              <a:t>2022 m. </a:t>
            </a:r>
            <a:r>
              <a:rPr lang="lt-LT" sz="1800" b="1" i="1" dirty="0"/>
              <a:t>(nacionalinėms sistemoms)</a:t>
            </a:r>
          </a:p>
          <a:p>
            <a:pPr marL="452438" indent="-185738">
              <a:buFont typeface="Arial" panose="020B0604020202020204" pitchFamily="34" charset="0"/>
              <a:buChar char="•"/>
            </a:pPr>
            <a:r>
              <a:rPr lang="lt-LT" sz="1800" b="1" dirty="0"/>
              <a:t>2025 m. </a:t>
            </a:r>
            <a:r>
              <a:rPr lang="lt-LT" sz="1800" b="1" i="1" dirty="0"/>
              <a:t>(Europos centrinėms sistemoms)</a:t>
            </a:r>
          </a:p>
          <a:p>
            <a:pPr marL="0" indent="0">
              <a:buNone/>
            </a:pPr>
            <a:r>
              <a:rPr lang="lt-LT" sz="1800" u="sng" dirty="0"/>
              <a:t>Pagrindiniai dokumentai:</a:t>
            </a:r>
          </a:p>
          <a:p>
            <a:pPr marL="450850" indent="-273050"/>
            <a:r>
              <a:rPr lang="lt-LT" sz="2000" b="1" u="sng" dirty="0"/>
              <a:t>Daugiametis strateginis e-muitinės sukūrimo planas (33 projektai) (MASP-C 2019) </a:t>
            </a:r>
            <a:r>
              <a:rPr lang="lt-LT" sz="2000" u="sng" dirty="0"/>
              <a:t>(Europos Parlamento ir Tarybos sprendimas Nr. 70/2008/EB)</a:t>
            </a:r>
          </a:p>
          <a:p>
            <a:pPr marL="450850" indent="-273050">
              <a:buFont typeface="Arial" panose="020B0604020202020204" pitchFamily="34" charset="0"/>
              <a:buChar char="•"/>
            </a:pPr>
            <a:r>
              <a:rPr lang="lt-LT" sz="2000" b="1" u="sng" dirty="0"/>
              <a:t>Darbo programa (17 projektų) </a:t>
            </a:r>
            <a:r>
              <a:rPr lang="lt-LT" sz="2000" u="sng" dirty="0"/>
              <a:t>(Komisijos sprendimas (ES) 2019/2151)</a:t>
            </a:r>
            <a:endParaRPr lang="lt-LT" sz="1800" i="1" dirty="0"/>
          </a:p>
        </p:txBody>
      </p:sp>
      <p:sp>
        <p:nvSpPr>
          <p:cNvPr id="4" name="Title 1">
            <a:extLst>
              <a:ext uri="{FF2B5EF4-FFF2-40B4-BE49-F238E27FC236}">
                <a16:creationId xmlns:a16="http://schemas.microsoft.com/office/drawing/2014/main" id="{BA8ABB47-EF09-48D6-B7A6-EB09FB7ACEE3}"/>
              </a:ext>
            </a:extLst>
          </p:cNvPr>
          <p:cNvSpPr>
            <a:spLocks noGrp="1"/>
          </p:cNvSpPr>
          <p:nvPr>
            <p:ph type="title"/>
          </p:nvPr>
        </p:nvSpPr>
        <p:spPr>
          <a:xfrm>
            <a:off x="2394402" y="100270"/>
            <a:ext cx="7886700" cy="902957"/>
          </a:xfrm>
        </p:spPr>
        <p:txBody>
          <a:bodyPr/>
          <a:lstStyle/>
          <a:p>
            <a:r>
              <a:rPr lang="lt-LT" dirty="0"/>
              <a:t>Naujos kartos e-muitinė</a:t>
            </a:r>
          </a:p>
        </p:txBody>
      </p:sp>
      <p:sp>
        <p:nvSpPr>
          <p:cNvPr id="10" name="TextBox 9">
            <a:extLst>
              <a:ext uri="{FF2B5EF4-FFF2-40B4-BE49-F238E27FC236}">
                <a16:creationId xmlns:a16="http://schemas.microsoft.com/office/drawing/2014/main" id="{797BCDC2-592D-4682-9BA2-31F369670E3A}"/>
              </a:ext>
            </a:extLst>
          </p:cNvPr>
          <p:cNvSpPr txBox="1"/>
          <p:nvPr/>
        </p:nvSpPr>
        <p:spPr>
          <a:xfrm>
            <a:off x="7078549" y="4118337"/>
            <a:ext cx="4595291" cy="369332"/>
          </a:xfrm>
          <a:prstGeom prst="rect">
            <a:avLst/>
          </a:prstGeom>
          <a:noFill/>
        </p:spPr>
        <p:txBody>
          <a:bodyPr wrap="square">
            <a:spAutoFit/>
          </a:bodyPr>
          <a:lstStyle/>
          <a:p>
            <a:r>
              <a:rPr lang="en-US" b="1" dirty="0"/>
              <a:t>VIP </a:t>
            </a:r>
            <a:r>
              <a:rPr lang="lt-LT" b="1" dirty="0"/>
              <a:t>lėšos </a:t>
            </a:r>
            <a:r>
              <a:rPr lang="en-US" b="1" dirty="0"/>
              <a:t>e-</a:t>
            </a:r>
            <a:r>
              <a:rPr lang="en-US" b="1" dirty="0" err="1"/>
              <a:t>muitinei</a:t>
            </a:r>
            <a:r>
              <a:rPr lang="lt-LT" b="1" dirty="0"/>
              <a:t>, tūkst. eurų</a:t>
            </a:r>
          </a:p>
        </p:txBody>
      </p:sp>
      <p:sp>
        <p:nvSpPr>
          <p:cNvPr id="6" name="TextBox 5"/>
          <p:cNvSpPr txBox="1"/>
          <p:nvPr/>
        </p:nvSpPr>
        <p:spPr>
          <a:xfrm>
            <a:off x="1106130" y="4303003"/>
            <a:ext cx="5298695" cy="1200329"/>
          </a:xfrm>
          <a:prstGeom prst="rect">
            <a:avLst/>
          </a:prstGeom>
          <a:solidFill>
            <a:schemeClr val="accent3">
              <a:lumMod val="60000"/>
              <a:lumOff val="40000"/>
            </a:schemeClr>
          </a:solidFill>
        </p:spPr>
        <p:txBody>
          <a:bodyPr wrap="none" rtlCol="0">
            <a:spAutoFit/>
          </a:bodyPr>
          <a:lstStyle/>
          <a:p>
            <a:r>
              <a:rPr lang="lt-LT" sz="2400" dirty="0"/>
              <a:t>Finansavimo šaltinis:</a:t>
            </a:r>
          </a:p>
          <a:p>
            <a:pPr marL="285750" indent="-285750">
              <a:buFont typeface="Arial" panose="020B0604020202020204" pitchFamily="34" charset="0"/>
              <a:buChar char="•"/>
            </a:pPr>
            <a:r>
              <a:rPr lang="lt-LT" sz="2400" dirty="0"/>
              <a:t>Valstybės kapitalo investicijų programa</a:t>
            </a:r>
            <a:endParaRPr lang="en-US" sz="2400" dirty="0"/>
          </a:p>
          <a:p>
            <a:pPr marL="285750" indent="-285750">
              <a:buFont typeface="Arial" panose="020B0604020202020204" pitchFamily="34" charset="0"/>
              <a:buChar char="•"/>
            </a:pPr>
            <a:r>
              <a:rPr lang="lt-LT" sz="2400" b="1" dirty="0"/>
              <a:t>15,775 mln. eurų </a:t>
            </a:r>
            <a:r>
              <a:rPr lang="lt-LT" sz="2400" dirty="0"/>
              <a:t>(2021–2024 m.) </a:t>
            </a:r>
          </a:p>
        </p:txBody>
      </p:sp>
      <p:graphicFrame>
        <p:nvGraphicFramePr>
          <p:cNvPr id="7" name="Chart 6">
            <a:extLst>
              <a:ext uri="{FF2B5EF4-FFF2-40B4-BE49-F238E27FC236}">
                <a16:creationId xmlns:a16="http://schemas.microsoft.com/office/drawing/2014/main" id="{9140F892-BEF3-42B5-B42D-22DE8D43EF2A}"/>
              </a:ext>
            </a:extLst>
          </p:cNvPr>
          <p:cNvGraphicFramePr>
            <a:graphicFrameLocks/>
          </p:cNvGraphicFramePr>
          <p:nvPr>
            <p:extLst>
              <p:ext uri="{D42A27DB-BD31-4B8C-83A1-F6EECF244321}">
                <p14:modId xmlns:p14="http://schemas.microsoft.com/office/powerpoint/2010/main" val="3005935116"/>
              </p:ext>
            </p:extLst>
          </p:nvPr>
        </p:nvGraphicFramePr>
        <p:xfrm>
          <a:off x="6629400" y="4487669"/>
          <a:ext cx="4770119" cy="16129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01483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A8ABB47-EF09-48D6-B7A6-EB09FB7ACEE3}"/>
              </a:ext>
            </a:extLst>
          </p:cNvPr>
          <p:cNvSpPr>
            <a:spLocks noGrp="1"/>
          </p:cNvSpPr>
          <p:nvPr>
            <p:ph type="title"/>
          </p:nvPr>
        </p:nvSpPr>
        <p:spPr>
          <a:xfrm>
            <a:off x="1381328" y="63201"/>
            <a:ext cx="10330774" cy="902957"/>
          </a:xfrm>
        </p:spPr>
        <p:txBody>
          <a:bodyPr/>
          <a:lstStyle/>
          <a:p>
            <a:r>
              <a:rPr lang="lt-LT" dirty="0"/>
              <a:t>Muitinio tikrinimo įranga: tikslinė ES parama </a:t>
            </a:r>
          </a:p>
        </p:txBody>
      </p:sp>
      <p:sp>
        <p:nvSpPr>
          <p:cNvPr id="8" name="TextBox 7">
            <a:extLst>
              <a:ext uri="{FF2B5EF4-FFF2-40B4-BE49-F238E27FC236}">
                <a16:creationId xmlns:a16="http://schemas.microsoft.com/office/drawing/2014/main" id="{5EFB581D-7141-4D64-95F5-AF87572D55BB}"/>
              </a:ext>
            </a:extLst>
          </p:cNvPr>
          <p:cNvSpPr txBox="1"/>
          <p:nvPr/>
        </p:nvSpPr>
        <p:spPr>
          <a:xfrm>
            <a:off x="466169" y="966158"/>
            <a:ext cx="11656474" cy="5139869"/>
          </a:xfrm>
          <a:prstGeom prst="rect">
            <a:avLst/>
          </a:prstGeom>
          <a:noFill/>
        </p:spPr>
        <p:txBody>
          <a:bodyPr wrap="square">
            <a:spAutoFit/>
          </a:bodyPr>
          <a:lstStyle/>
          <a:p>
            <a:pPr marL="457200" indent="-457200">
              <a:buFont typeface="Arial" panose="020B0604020202020204" pitchFamily="34" charset="0"/>
              <a:buChar char="•"/>
            </a:pPr>
            <a:r>
              <a:rPr lang="lt-LT" sz="3200" dirty="0">
                <a:solidFill>
                  <a:srgbClr val="000000"/>
                </a:solidFill>
                <a:ea typeface="Times New Roman" panose="02020603050405020304" pitchFamily="18" charset="0"/>
              </a:rPr>
              <a:t>ES Muitinio tikrinimo įrangos finansinės paramos priemonė, </a:t>
            </a:r>
          </a:p>
          <a:p>
            <a:r>
              <a:rPr lang="lt-LT" sz="3200" dirty="0">
                <a:solidFill>
                  <a:srgbClr val="000000"/>
                </a:solidFill>
                <a:ea typeface="Times New Roman" panose="02020603050405020304" pitchFamily="18" charset="0"/>
              </a:rPr>
              <a:t>	įtraukta į Integruoto sienų valdymo fondą (CCEI)</a:t>
            </a:r>
          </a:p>
          <a:p>
            <a:r>
              <a:rPr lang="lt-LT" i="1" dirty="0">
                <a:solidFill>
                  <a:srgbClr val="000000"/>
                </a:solidFill>
                <a:ea typeface="Times New Roman" panose="02020603050405020304" pitchFamily="18" charset="0"/>
              </a:rPr>
              <a:t>	</a:t>
            </a:r>
            <a:r>
              <a:rPr lang="lt-LT" sz="2400" i="1" dirty="0">
                <a:solidFill>
                  <a:srgbClr val="000000"/>
                </a:solidFill>
                <a:ea typeface="Times New Roman" panose="02020603050405020304" pitchFamily="18" charset="0"/>
              </a:rPr>
              <a:t>Planuojamas biudžetas 2021–2027 m. laikotarpiu sieks apie 1 mlrd. eurų. </a:t>
            </a:r>
          </a:p>
          <a:p>
            <a:r>
              <a:rPr lang="lt-LT" sz="2400" i="1" dirty="0">
                <a:solidFill>
                  <a:srgbClr val="000000"/>
                </a:solidFill>
                <a:ea typeface="Times New Roman" panose="02020603050405020304" pitchFamily="18" charset="0"/>
              </a:rPr>
              <a:t>	Lietuvos poreikis – apie </a:t>
            </a:r>
            <a:r>
              <a:rPr lang="lt-LT" sz="2400" b="1" i="1" dirty="0">
                <a:solidFill>
                  <a:srgbClr val="000000"/>
                </a:solidFill>
                <a:ea typeface="Times New Roman" panose="02020603050405020304" pitchFamily="18" charset="0"/>
              </a:rPr>
              <a:t>58 mln. eurų </a:t>
            </a:r>
            <a:r>
              <a:rPr lang="lt-LT" i="1" dirty="0">
                <a:solidFill>
                  <a:srgbClr val="000000"/>
                </a:solidFill>
                <a:ea typeface="Times New Roman" panose="02020603050405020304" pitchFamily="18" charset="0"/>
              </a:rPr>
              <a:t>(2018 m. vertinimu)</a:t>
            </a:r>
          </a:p>
          <a:p>
            <a:endParaRPr lang="lt-LT" sz="2400" i="1" dirty="0"/>
          </a:p>
          <a:p>
            <a:pPr marL="285750" indent="-285750">
              <a:buFont typeface="Arial" panose="020B0604020202020204" pitchFamily="34" charset="0"/>
              <a:buChar char="•"/>
            </a:pPr>
            <a:r>
              <a:rPr lang="lt-LT" sz="3200" dirty="0">
                <a:solidFill>
                  <a:srgbClr val="000000"/>
                </a:solidFill>
                <a:ea typeface="Times New Roman" panose="02020603050405020304" pitchFamily="18" charset="0"/>
              </a:rPr>
              <a:t>2</a:t>
            </a:r>
            <a:r>
              <a:rPr lang="lt-LT" sz="3200" b="1" dirty="0">
                <a:solidFill>
                  <a:srgbClr val="000000"/>
                </a:solidFill>
                <a:ea typeface="Times New Roman" panose="02020603050405020304" pitchFamily="18" charset="0"/>
              </a:rPr>
              <a:t> </a:t>
            </a:r>
            <a:r>
              <a:rPr lang="lt-LT" sz="3200" dirty="0">
                <a:solidFill>
                  <a:srgbClr val="000000"/>
                </a:solidFill>
                <a:ea typeface="Times New Roman" panose="02020603050405020304" pitchFamily="18" charset="0"/>
              </a:rPr>
              <a:t>paramos laikotarpiai:</a:t>
            </a:r>
          </a:p>
          <a:p>
            <a:pPr marL="742950" lvl="1" indent="-285750">
              <a:buFont typeface="Arial" panose="020B0604020202020204" pitchFamily="34" charset="0"/>
              <a:buChar char="•"/>
            </a:pPr>
            <a:r>
              <a:rPr lang="lt-LT" sz="3200" b="1" dirty="0">
                <a:solidFill>
                  <a:srgbClr val="000000"/>
                </a:solidFill>
                <a:ea typeface="Times New Roman" panose="02020603050405020304" pitchFamily="18" charset="0"/>
              </a:rPr>
              <a:t>Trumpasis</a:t>
            </a:r>
            <a:r>
              <a:rPr lang="lt-LT" sz="3200" dirty="0">
                <a:solidFill>
                  <a:srgbClr val="000000"/>
                </a:solidFill>
                <a:ea typeface="Times New Roman" panose="02020603050405020304" pitchFamily="18" charset="0"/>
              </a:rPr>
              <a:t> (2021–2022 metų) </a:t>
            </a:r>
            <a:r>
              <a:rPr lang="lt-LT" sz="3000" i="1" u="sng" dirty="0">
                <a:solidFill>
                  <a:srgbClr val="000000"/>
                </a:solidFill>
                <a:ea typeface="Times New Roman" panose="02020603050405020304" pitchFamily="18" charset="0"/>
              </a:rPr>
              <a:t>P</a:t>
            </a:r>
            <a:r>
              <a:rPr lang="da-DK" sz="3000" i="1" u="sng" dirty="0">
                <a:solidFill>
                  <a:srgbClr val="000000"/>
                </a:solidFill>
                <a:ea typeface="Times New Roman" panose="02020603050405020304" pitchFamily="18" charset="0"/>
              </a:rPr>
              <a:t>rojektų įgyvendinimas </a:t>
            </a:r>
            <a:r>
              <a:rPr lang="da-DK" sz="3000" b="1" i="1" u="sng" dirty="0">
                <a:solidFill>
                  <a:srgbClr val="000000"/>
                </a:solidFill>
                <a:ea typeface="Times New Roman" panose="02020603050405020304" pitchFamily="18" charset="0"/>
              </a:rPr>
              <a:t>iki 202</a:t>
            </a:r>
            <a:r>
              <a:rPr lang="lt-LT" sz="3000" b="1" i="1" u="sng" dirty="0">
                <a:solidFill>
                  <a:srgbClr val="000000"/>
                </a:solidFill>
                <a:ea typeface="Times New Roman" panose="02020603050405020304" pitchFamily="18" charset="0"/>
              </a:rPr>
              <a:t>4</a:t>
            </a:r>
            <a:r>
              <a:rPr lang="da-DK" sz="3000" b="1" i="1" u="sng" dirty="0">
                <a:solidFill>
                  <a:srgbClr val="000000"/>
                </a:solidFill>
                <a:ea typeface="Times New Roman" panose="02020603050405020304" pitchFamily="18" charset="0"/>
              </a:rPr>
              <a:t> m</a:t>
            </a:r>
            <a:r>
              <a:rPr lang="lt-LT" sz="3000" b="1" i="1" u="sng" dirty="0">
                <a:solidFill>
                  <a:srgbClr val="000000"/>
                </a:solidFill>
                <a:ea typeface="Times New Roman" panose="02020603050405020304" pitchFamily="18" charset="0"/>
              </a:rPr>
              <a:t>.</a:t>
            </a:r>
          </a:p>
          <a:p>
            <a:pPr lvl="1"/>
            <a:r>
              <a:rPr lang="lt-LT" sz="2400" i="1" dirty="0">
                <a:solidFill>
                  <a:srgbClr val="000000"/>
                </a:solidFill>
                <a:ea typeface="Times New Roman" panose="02020603050405020304" pitchFamily="18" charset="0"/>
              </a:rPr>
              <a:t>Siekiama užpildyti muitinio tikrinimo įrangos trūkumo spragas labiausiai pažeidžiamuose muitinės pasienio postuose ir muitinės laboratorijose</a:t>
            </a:r>
          </a:p>
          <a:p>
            <a:pPr marL="742950" lvl="1" indent="-285750">
              <a:buFont typeface="Arial" panose="020B0604020202020204" pitchFamily="34" charset="0"/>
              <a:buChar char="•"/>
            </a:pPr>
            <a:r>
              <a:rPr lang="lt-LT" sz="3200" b="1" dirty="0">
                <a:solidFill>
                  <a:srgbClr val="000000"/>
                </a:solidFill>
                <a:ea typeface="Times New Roman" panose="02020603050405020304" pitchFamily="18" charset="0"/>
              </a:rPr>
              <a:t>Vidutinės–ilgos trukmės </a:t>
            </a:r>
            <a:r>
              <a:rPr lang="lt-LT" sz="3200" dirty="0">
                <a:solidFill>
                  <a:srgbClr val="000000"/>
                </a:solidFill>
                <a:ea typeface="Times New Roman" panose="02020603050405020304" pitchFamily="18" charset="0"/>
              </a:rPr>
              <a:t>(2023–2027 m.) </a:t>
            </a:r>
            <a:r>
              <a:rPr lang="lt-LT" sz="2400" i="1" u="sng" dirty="0">
                <a:solidFill>
                  <a:srgbClr val="000000"/>
                </a:solidFill>
                <a:ea typeface="Times New Roman" panose="02020603050405020304" pitchFamily="18" charset="0"/>
              </a:rPr>
              <a:t>Paramos sąlygos dar neaiškios</a:t>
            </a:r>
          </a:p>
          <a:p>
            <a:pPr lvl="1"/>
            <a:r>
              <a:rPr lang="lt-LT" sz="2400" i="1" dirty="0">
                <a:solidFill>
                  <a:srgbClr val="000000"/>
                </a:solidFill>
                <a:ea typeface="Times New Roman" panose="02020603050405020304" pitchFamily="18" charset="0"/>
              </a:rPr>
              <a:t>Siekiama lygiaverčių ES valstybių narių muitinių veiklos rezultatų, įtraukiant bendrus pirkimus, inovacijų taikymą, dalijimąsi įranga ir kitus aspektus</a:t>
            </a:r>
          </a:p>
        </p:txBody>
      </p:sp>
    </p:spTree>
    <p:extLst>
      <p:ext uri="{BB962C8B-B14F-4D97-AF65-F5344CB8AC3E}">
        <p14:creationId xmlns:p14="http://schemas.microsoft.com/office/powerpoint/2010/main" val="3321391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A8ABB47-EF09-48D6-B7A6-EB09FB7ACEE3}"/>
              </a:ext>
            </a:extLst>
          </p:cNvPr>
          <p:cNvSpPr>
            <a:spLocks noGrp="1"/>
          </p:cNvSpPr>
          <p:nvPr>
            <p:ph type="title"/>
          </p:nvPr>
        </p:nvSpPr>
        <p:spPr>
          <a:xfrm>
            <a:off x="1731523" y="63201"/>
            <a:ext cx="9610927" cy="902957"/>
          </a:xfrm>
        </p:spPr>
        <p:txBody>
          <a:bodyPr/>
          <a:lstStyle/>
          <a:p>
            <a:r>
              <a:rPr lang="lt-LT" dirty="0"/>
              <a:t>Muitinio tikrinimo įranga: 2021–2024 m.</a:t>
            </a:r>
          </a:p>
        </p:txBody>
      </p:sp>
      <p:sp>
        <p:nvSpPr>
          <p:cNvPr id="5" name="TextBox 4"/>
          <p:cNvSpPr txBox="1"/>
          <p:nvPr/>
        </p:nvSpPr>
        <p:spPr>
          <a:xfrm>
            <a:off x="252918" y="966158"/>
            <a:ext cx="11089532" cy="5755422"/>
          </a:xfrm>
          <a:prstGeom prst="rect">
            <a:avLst/>
          </a:prstGeom>
          <a:noFill/>
        </p:spPr>
        <p:txBody>
          <a:bodyPr wrap="square" rtlCol="0">
            <a:spAutoFit/>
          </a:bodyPr>
          <a:lstStyle/>
          <a:p>
            <a:pPr marL="914400" lvl="1" indent="-457200">
              <a:buFont typeface="Wingdings" panose="05000000000000000000" pitchFamily="2" charset="2"/>
              <a:buChar char="Ø"/>
            </a:pPr>
            <a:r>
              <a:rPr lang="lt-LT" sz="3200" b="1" dirty="0">
                <a:solidFill>
                  <a:srgbClr val="000000"/>
                </a:solidFill>
                <a:latin typeface="+mj-lt"/>
                <a:ea typeface="Times New Roman" panose="02020603050405020304" pitchFamily="18" charset="0"/>
                <a:cs typeface="Times New Roman" panose="02020603050405020304" pitchFamily="18" charset="0"/>
              </a:rPr>
              <a:t>CCEI (trumpojo laikotarpio parama) </a:t>
            </a:r>
          </a:p>
          <a:p>
            <a:pPr marL="1200150" lvl="2" indent="-285750">
              <a:buFont typeface="Arial" panose="020B0604020202020204" pitchFamily="34" charset="0"/>
              <a:buChar char="•"/>
            </a:pPr>
            <a:r>
              <a:rPr lang="lt-LT" sz="2800" dirty="0">
                <a:solidFill>
                  <a:srgbClr val="000000"/>
                </a:solidFill>
                <a:latin typeface="+mj-lt"/>
                <a:ea typeface="Times New Roman" panose="02020603050405020304" pitchFamily="18" charset="0"/>
                <a:cs typeface="Times New Roman" panose="02020603050405020304" pitchFamily="18" charset="0"/>
              </a:rPr>
              <a:t>Galima maksimali dotacijos suma Lietuvai – </a:t>
            </a:r>
            <a:r>
              <a:rPr lang="lt-LT" sz="2800" b="1" u="sng" dirty="0">
                <a:solidFill>
                  <a:srgbClr val="000000"/>
                </a:solidFill>
                <a:latin typeface="+mj-lt"/>
                <a:ea typeface="Times New Roman" panose="02020603050405020304" pitchFamily="18" charset="0"/>
                <a:cs typeface="Times New Roman" panose="02020603050405020304" pitchFamily="18" charset="0"/>
              </a:rPr>
              <a:t>42 mln. eurų</a:t>
            </a:r>
            <a:r>
              <a:rPr lang="lt-LT" sz="2800" dirty="0">
                <a:solidFill>
                  <a:srgbClr val="000000"/>
                </a:solidFill>
                <a:latin typeface="+mj-lt"/>
                <a:ea typeface="Times New Roman" panose="02020603050405020304" pitchFamily="18" charset="0"/>
                <a:cs typeface="Times New Roman" panose="02020603050405020304" pitchFamily="18" charset="0"/>
              </a:rPr>
              <a:t>, iš kurių: 	</a:t>
            </a:r>
            <a:r>
              <a:rPr lang="lt-LT" sz="2400" dirty="0">
                <a:solidFill>
                  <a:srgbClr val="000000"/>
                </a:solidFill>
                <a:latin typeface="+mj-lt"/>
                <a:ea typeface="Times New Roman" panose="02020603050405020304" pitchFamily="18" charset="0"/>
                <a:cs typeface="Times New Roman" panose="02020603050405020304" pitchFamily="18" charset="0"/>
              </a:rPr>
              <a:t>- 33,6 mln. eurų muitinės pasienio postams, </a:t>
            </a:r>
          </a:p>
          <a:p>
            <a:pPr lvl="2"/>
            <a:r>
              <a:rPr lang="lt-LT" sz="2400" dirty="0">
                <a:solidFill>
                  <a:srgbClr val="000000"/>
                </a:solidFill>
                <a:latin typeface="+mj-lt"/>
                <a:ea typeface="Times New Roman" panose="02020603050405020304" pitchFamily="18" charset="0"/>
                <a:cs typeface="Times New Roman" panose="02020603050405020304" pitchFamily="18" charset="0"/>
              </a:rPr>
              <a:t>	- 8,4 mln. eurų Muitinės laboratorijai</a:t>
            </a:r>
          </a:p>
          <a:p>
            <a:pPr marL="1200150" lvl="2" indent="-285750">
              <a:buFont typeface="Arial" panose="020B0604020202020204" pitchFamily="34" charset="0"/>
              <a:buChar char="•"/>
            </a:pPr>
            <a:r>
              <a:rPr lang="lt-LT" sz="2800" dirty="0">
                <a:solidFill>
                  <a:srgbClr val="000000"/>
                </a:solidFill>
                <a:latin typeface="+mj-lt"/>
                <a:ea typeface="Times New Roman" panose="02020603050405020304" pitchFamily="18" charset="0"/>
                <a:cs typeface="Times New Roman" panose="02020603050405020304" pitchFamily="18" charset="0"/>
              </a:rPr>
              <a:t>Galima aprūpinti </a:t>
            </a:r>
            <a:r>
              <a:rPr lang="lt-LT" sz="2800" b="1" dirty="0">
                <a:solidFill>
                  <a:srgbClr val="000000"/>
                </a:solidFill>
                <a:latin typeface="+mj-lt"/>
                <a:ea typeface="Times New Roman" panose="02020603050405020304" pitchFamily="18" charset="0"/>
                <a:cs typeface="Times New Roman" panose="02020603050405020304" pitchFamily="18" charset="0"/>
              </a:rPr>
              <a:t>iki 20 pasienio muitinės postų</a:t>
            </a:r>
            <a:r>
              <a:rPr lang="lt-LT" sz="2800" dirty="0">
                <a:solidFill>
                  <a:srgbClr val="000000"/>
                </a:solidFill>
                <a:latin typeface="+mj-lt"/>
                <a:ea typeface="Times New Roman" panose="02020603050405020304" pitchFamily="18" charset="0"/>
                <a:cs typeface="Times New Roman" panose="02020603050405020304" pitchFamily="18" charset="0"/>
              </a:rPr>
              <a:t> </a:t>
            </a:r>
          </a:p>
          <a:p>
            <a:pPr marL="1200150" lvl="2" indent="-285750">
              <a:buFont typeface="Arial" panose="020B0604020202020204" pitchFamily="34" charset="0"/>
              <a:buChar char="•"/>
            </a:pPr>
            <a:r>
              <a:rPr lang="lt-LT" sz="2800" dirty="0">
                <a:solidFill>
                  <a:srgbClr val="000000"/>
                </a:solidFill>
                <a:latin typeface="+mj-lt"/>
                <a:ea typeface="Times New Roman" panose="02020603050405020304" pitchFamily="18" charset="0"/>
              </a:rPr>
              <a:t>Lietuvos biudžeto lėšų poreikis CCEI dotacijų sutarčių įgyvendinimui - </a:t>
            </a:r>
            <a:r>
              <a:rPr lang="lt-LT" sz="2800" b="1" i="1" u="sng" dirty="0">
                <a:solidFill>
                  <a:srgbClr val="000000"/>
                </a:solidFill>
                <a:latin typeface="+mj-lt"/>
                <a:ea typeface="Times New Roman" panose="02020603050405020304" pitchFamily="18" charset="0"/>
              </a:rPr>
              <a:t>21,53 mln. eurų </a:t>
            </a:r>
            <a:r>
              <a:rPr lang="lt-LT" sz="2000" dirty="0">
                <a:solidFill>
                  <a:srgbClr val="000000"/>
                </a:solidFill>
                <a:latin typeface="+mj-lt"/>
                <a:ea typeface="Times New Roman" panose="02020603050405020304" pitchFamily="18" charset="0"/>
              </a:rPr>
              <a:t>(PVM – 11,03 mln. eurų ir 10,5 mln. eurų dotacijos gavėjo įnašas)</a:t>
            </a:r>
          </a:p>
          <a:p>
            <a:pPr marL="1200150" lvl="2" indent="-285750">
              <a:buFont typeface="Arial" panose="020B0604020202020204" pitchFamily="34" charset="0"/>
              <a:buChar char="•"/>
            </a:pPr>
            <a:r>
              <a:rPr lang="lt-LT" sz="2800" dirty="0">
                <a:solidFill>
                  <a:srgbClr val="000000"/>
                </a:solidFill>
                <a:latin typeface="+mj-lt"/>
                <a:ea typeface="Calibri" panose="020F0502020204030204" pitchFamily="34" charset="0"/>
                <a:cs typeface="Times New Roman" panose="02020603050405020304" pitchFamily="18" charset="0"/>
              </a:rPr>
              <a:t>Paraiškų teikimas planuojamas 2021 m.</a:t>
            </a:r>
          </a:p>
          <a:p>
            <a:pPr lvl="2"/>
            <a:endParaRPr lang="lt-LT" sz="2800" dirty="0">
              <a:solidFill>
                <a:srgbClr val="000000"/>
              </a:solidFill>
              <a:latin typeface="+mj-lt"/>
              <a:ea typeface="Calibri" panose="020F0502020204030204" pitchFamily="34" charset="0"/>
              <a:cs typeface="Times New Roman" panose="02020603050405020304" pitchFamily="18" charset="0"/>
            </a:endParaRPr>
          </a:p>
          <a:p>
            <a:pPr marL="895350" lvl="2" indent="-447675">
              <a:buFont typeface="Wingdings" panose="05000000000000000000" pitchFamily="2" charset="2"/>
              <a:buChar char="Ø"/>
            </a:pPr>
            <a:r>
              <a:rPr lang="lt-LT" sz="3200" b="1" dirty="0">
                <a:solidFill>
                  <a:srgbClr val="000000"/>
                </a:solidFill>
                <a:latin typeface="+mj-lt"/>
                <a:ea typeface="Calibri" panose="020F0502020204030204" pitchFamily="34" charset="0"/>
                <a:cs typeface="Times New Roman" panose="02020603050405020304" pitchFamily="18" charset="0"/>
              </a:rPr>
              <a:t>Valstybės kapitalo investicijos </a:t>
            </a:r>
          </a:p>
          <a:p>
            <a:pPr marL="1362075" lvl="3" indent="-457200">
              <a:buFont typeface="Arial" panose="020B0604020202020204" pitchFamily="34" charset="0"/>
              <a:buChar char="•"/>
            </a:pPr>
            <a:r>
              <a:rPr lang="lt-LT" sz="2800" dirty="0">
                <a:solidFill>
                  <a:srgbClr val="000000"/>
                </a:solidFill>
                <a:latin typeface="+mj-lt"/>
                <a:ea typeface="Calibri" panose="020F0502020204030204" pitchFamily="34" charset="0"/>
                <a:cs typeface="Times New Roman" panose="02020603050405020304" pitchFamily="18" charset="0"/>
              </a:rPr>
              <a:t>2 stacionarių RKS įsigijimas (2021, 2023 m.)</a:t>
            </a:r>
          </a:p>
          <a:p>
            <a:pPr marL="1362075" lvl="3" indent="-457200">
              <a:buFont typeface="Arial" panose="020B0604020202020204" pitchFamily="34" charset="0"/>
              <a:buChar char="•"/>
            </a:pPr>
            <a:r>
              <a:rPr lang="lt-LT" sz="2800" b="1" u="sng" dirty="0">
                <a:solidFill>
                  <a:srgbClr val="000000"/>
                </a:solidFill>
                <a:latin typeface="+mj-lt"/>
                <a:ea typeface="Calibri" panose="020F0502020204030204" pitchFamily="34" charset="0"/>
                <a:cs typeface="Times New Roman" panose="02020603050405020304" pitchFamily="18" charset="0"/>
              </a:rPr>
              <a:t>7,95 mln. eurų</a:t>
            </a:r>
          </a:p>
          <a:p>
            <a:pPr marL="1371600" lvl="2" indent="-457200">
              <a:buFont typeface="Wingdings" panose="05000000000000000000" pitchFamily="2" charset="2"/>
              <a:buChar char="Ø"/>
            </a:pPr>
            <a:endParaRPr lang="lt-LT" sz="2800" dirty="0">
              <a:solidFill>
                <a:srgbClr val="000000"/>
              </a:solidFill>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6385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9DF6EF1-8C9F-4147-B126-B7B8791C13AE}"/>
              </a:ext>
            </a:extLst>
          </p:cNvPr>
          <p:cNvSpPr>
            <a:spLocks noGrp="1"/>
          </p:cNvSpPr>
          <p:nvPr>
            <p:ph type="title"/>
          </p:nvPr>
        </p:nvSpPr>
        <p:spPr/>
        <p:txBody>
          <a:bodyPr/>
          <a:lstStyle/>
          <a:p>
            <a:r>
              <a:rPr lang="en-US" b="0" i="0" dirty="0">
                <a:solidFill>
                  <a:srgbClr val="404040"/>
                </a:solidFill>
                <a:effectLst/>
                <a:latin typeface="Arial" panose="020B0604020202020204" pitchFamily="34" charset="0"/>
              </a:rPr>
              <a:t>Next Generation EU</a:t>
            </a:r>
            <a:r>
              <a:rPr lang="lt-LT" b="0" i="0" dirty="0">
                <a:solidFill>
                  <a:srgbClr val="404040"/>
                </a:solidFill>
                <a:effectLst/>
                <a:latin typeface="Arial" panose="020B0604020202020204" pitchFamily="34" charset="0"/>
              </a:rPr>
              <a:t> ir RRF</a:t>
            </a:r>
            <a:endParaRPr lang="en-US" dirty="0"/>
          </a:p>
        </p:txBody>
      </p:sp>
      <p:sp>
        <p:nvSpPr>
          <p:cNvPr id="3" name="Turinio vietos rezervavimo ženklas 2">
            <a:extLst>
              <a:ext uri="{FF2B5EF4-FFF2-40B4-BE49-F238E27FC236}">
                <a16:creationId xmlns:a16="http://schemas.microsoft.com/office/drawing/2014/main" id="{9217510D-0C7F-4464-90B3-CC3C381C3874}"/>
              </a:ext>
            </a:extLst>
          </p:cNvPr>
          <p:cNvSpPr>
            <a:spLocks noGrp="1"/>
          </p:cNvSpPr>
          <p:nvPr>
            <p:ph idx="1"/>
          </p:nvPr>
        </p:nvSpPr>
        <p:spPr>
          <a:xfrm>
            <a:off x="624418" y="1405647"/>
            <a:ext cx="10972800" cy="4525963"/>
          </a:xfrm>
        </p:spPr>
        <p:txBody>
          <a:bodyPr/>
          <a:lstStyle/>
          <a:p>
            <a:r>
              <a:rPr lang="lt-LT" sz="2800" b="0" i="0" dirty="0">
                <a:effectLst/>
              </a:rPr>
              <a:t>„</a:t>
            </a:r>
            <a:r>
              <a:rPr lang="lt-LT" sz="2800" b="0" i="1" dirty="0" err="1">
                <a:effectLst/>
              </a:rPr>
              <a:t>Next</a:t>
            </a:r>
            <a:r>
              <a:rPr lang="lt-LT" sz="2800" b="0" i="1" dirty="0">
                <a:effectLst/>
              </a:rPr>
              <a:t> </a:t>
            </a:r>
            <a:r>
              <a:rPr lang="lt-LT" sz="2800" b="0" i="1" dirty="0" err="1">
                <a:effectLst/>
              </a:rPr>
              <a:t>Generation</a:t>
            </a:r>
            <a:r>
              <a:rPr lang="lt-LT" sz="2800" b="0" i="1" dirty="0">
                <a:effectLst/>
              </a:rPr>
              <a:t> EU</a:t>
            </a:r>
            <a:r>
              <a:rPr lang="lt-LT" sz="2800" b="0" i="0" dirty="0">
                <a:effectLst/>
              </a:rPr>
              <a:t>“ laikinoji priemonė, skirta ekonomikos gaivinimui skatinti (750 mlrd. eurų); </a:t>
            </a:r>
            <a:endParaRPr lang="lt-LT" sz="2800" i="0" u="sng" dirty="0">
              <a:effectLst/>
            </a:endParaRPr>
          </a:p>
          <a:p>
            <a:r>
              <a:rPr lang="lt-LT" sz="2800" i="0" dirty="0">
                <a:effectLst/>
              </a:rPr>
              <a:t>Ekonomikos gaivinimo ir atsparumo didinimo priemonė (</a:t>
            </a:r>
            <a:r>
              <a:rPr lang="lt-LT" sz="2800" b="1" i="0" dirty="0" err="1">
                <a:effectLst/>
              </a:rPr>
              <a:t>R</a:t>
            </a:r>
            <a:r>
              <a:rPr lang="lt-LT" sz="2800" i="0" dirty="0" err="1">
                <a:effectLst/>
              </a:rPr>
              <a:t>ecovery</a:t>
            </a:r>
            <a:r>
              <a:rPr lang="lt-LT" sz="2800" i="0" dirty="0">
                <a:effectLst/>
              </a:rPr>
              <a:t> </a:t>
            </a:r>
            <a:r>
              <a:rPr lang="lt-LT" sz="2800" b="1" i="0" dirty="0" err="1">
                <a:effectLst/>
              </a:rPr>
              <a:t>R</a:t>
            </a:r>
            <a:r>
              <a:rPr lang="lt-LT" sz="2800" i="0" dirty="0" err="1">
                <a:effectLst/>
              </a:rPr>
              <a:t>esilience</a:t>
            </a:r>
            <a:r>
              <a:rPr lang="lt-LT" sz="2800" i="0" dirty="0">
                <a:effectLst/>
              </a:rPr>
              <a:t> </a:t>
            </a:r>
            <a:r>
              <a:rPr lang="lt-LT" sz="2800" b="1" i="0" dirty="0" err="1">
                <a:effectLst/>
              </a:rPr>
              <a:t>F</a:t>
            </a:r>
            <a:r>
              <a:rPr lang="lt-LT" sz="2800" i="0" dirty="0" err="1">
                <a:effectLst/>
              </a:rPr>
              <a:t>acility</a:t>
            </a:r>
            <a:r>
              <a:rPr lang="lt-LT" sz="2800" i="0" dirty="0">
                <a:effectLst/>
              </a:rPr>
              <a:t>): </a:t>
            </a:r>
          </a:p>
          <a:p>
            <a:pPr lvl="1"/>
            <a:r>
              <a:rPr lang="lt-LT" sz="2400" b="0" i="0" dirty="0">
                <a:effectLst/>
              </a:rPr>
              <a:t>pagrindinė „</a:t>
            </a:r>
            <a:r>
              <a:rPr lang="lt-LT" sz="2400" b="0" i="0" dirty="0" err="1">
                <a:effectLst/>
              </a:rPr>
              <a:t>Next</a:t>
            </a:r>
            <a:r>
              <a:rPr lang="lt-LT" sz="2400" b="0" i="0" dirty="0">
                <a:effectLst/>
              </a:rPr>
              <a:t> </a:t>
            </a:r>
            <a:r>
              <a:rPr lang="lt-LT" sz="2400" b="0" i="0" dirty="0" err="1">
                <a:effectLst/>
              </a:rPr>
              <a:t>Generation</a:t>
            </a:r>
            <a:r>
              <a:rPr lang="lt-LT" sz="2400" b="0" i="0" dirty="0">
                <a:effectLst/>
              </a:rPr>
              <a:t> EU“ dalis - 672,5 mlrd. eurų paskolų ir dotacijų ES valstybių vykdomoms reformoms ir investicijoms remti;</a:t>
            </a:r>
          </a:p>
          <a:p>
            <a:pPr lvl="1"/>
            <a:r>
              <a:rPr lang="lt-LT" sz="2400" dirty="0"/>
              <a:t>s</a:t>
            </a:r>
            <a:r>
              <a:rPr lang="lt-LT" sz="2400" b="0" i="0" dirty="0">
                <a:effectLst/>
              </a:rPr>
              <a:t>ušvelninti ekonominį ir socialinį pandemijos poveikį;</a:t>
            </a:r>
          </a:p>
          <a:p>
            <a:pPr lvl="1"/>
            <a:r>
              <a:rPr lang="lt-LT" sz="2400" b="0" i="0" dirty="0">
                <a:effectLst/>
              </a:rPr>
              <a:t>pasiekti, kad Europos ekonomika ir visuomenė būtų tvaresnės, atsparesnės ir geriau pasirengusios žaliosios ir skaitmeninės pertvarkos iššūkiams ir galimybėms</a:t>
            </a:r>
          </a:p>
          <a:p>
            <a:pPr lvl="1"/>
            <a:endParaRPr lang="lt-LT" b="0" i="0" dirty="0">
              <a:solidFill>
                <a:srgbClr val="404040"/>
              </a:solidFill>
              <a:effectLst/>
              <a:latin typeface="Arial" panose="020B0604020202020204" pitchFamily="34" charset="0"/>
            </a:endParaRPr>
          </a:p>
          <a:p>
            <a:pPr lvl="1"/>
            <a:endParaRPr lang="lt-LT" dirty="0"/>
          </a:p>
        </p:txBody>
      </p:sp>
    </p:spTree>
    <p:extLst>
      <p:ext uri="{BB962C8B-B14F-4D97-AF65-F5344CB8AC3E}">
        <p14:creationId xmlns:p14="http://schemas.microsoft.com/office/powerpoint/2010/main" val="117198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863EC28-9E91-4907-8DE4-9A433ABD16B8}"/>
              </a:ext>
            </a:extLst>
          </p:cNvPr>
          <p:cNvSpPr>
            <a:spLocks noGrp="1"/>
          </p:cNvSpPr>
          <p:nvPr>
            <p:ph type="title"/>
          </p:nvPr>
        </p:nvSpPr>
        <p:spPr/>
        <p:txBody>
          <a:bodyPr/>
          <a:lstStyle/>
          <a:p>
            <a:r>
              <a:rPr lang="lt-LT" dirty="0"/>
              <a:t>LT ir RRF</a:t>
            </a:r>
            <a:endParaRPr lang="en-US" dirty="0"/>
          </a:p>
        </p:txBody>
      </p:sp>
      <p:sp>
        <p:nvSpPr>
          <p:cNvPr id="3" name="Turinio vietos rezervavimo ženklas 2">
            <a:extLst>
              <a:ext uri="{FF2B5EF4-FFF2-40B4-BE49-F238E27FC236}">
                <a16:creationId xmlns:a16="http://schemas.microsoft.com/office/drawing/2014/main" id="{EFD8A101-64A7-483A-B5F8-5DDC2E63AA69}"/>
              </a:ext>
            </a:extLst>
          </p:cNvPr>
          <p:cNvSpPr>
            <a:spLocks noGrp="1"/>
          </p:cNvSpPr>
          <p:nvPr>
            <p:ph idx="1"/>
          </p:nvPr>
        </p:nvSpPr>
        <p:spPr/>
        <p:txBody>
          <a:bodyPr/>
          <a:lstStyle/>
          <a:p>
            <a:r>
              <a:rPr lang="lt-LT" dirty="0"/>
              <a:t>Lietuvai skiriama – </a:t>
            </a:r>
            <a:r>
              <a:rPr lang="lt-LT" b="1" dirty="0"/>
              <a:t>2,011 mlrd. eurų </a:t>
            </a:r>
            <a:r>
              <a:rPr lang="lt-LT" dirty="0"/>
              <a:t>dotacijų 2021–2023 m.;</a:t>
            </a:r>
          </a:p>
          <a:p>
            <a:pPr marL="0" indent="0">
              <a:buNone/>
            </a:pPr>
            <a:r>
              <a:rPr lang="lt-LT" dirty="0"/>
              <a:t>	(projektų užbaigimo terminas – </a:t>
            </a:r>
            <a:r>
              <a:rPr lang="lt-LT" b="1" dirty="0"/>
              <a:t>2026 m.</a:t>
            </a:r>
            <a:r>
              <a:rPr lang="lt-LT" dirty="0"/>
              <a:t>)</a:t>
            </a:r>
          </a:p>
          <a:p>
            <a:r>
              <a:rPr lang="lt-LT" dirty="0"/>
              <a:t>Nacionalinis ekonomikos gaivinimo ir atsparumo didinimo planas;</a:t>
            </a:r>
          </a:p>
          <a:p>
            <a:r>
              <a:rPr lang="lt-LT" dirty="0"/>
              <a:t>Finansų ministerijos veiklos sritis – </a:t>
            </a:r>
            <a:r>
              <a:rPr lang="lt-LT" b="1" dirty="0"/>
              <a:t>26 mln. eurų</a:t>
            </a:r>
            <a:r>
              <a:rPr lang="lt-LT" dirty="0"/>
              <a:t>;</a:t>
            </a:r>
          </a:p>
          <a:p>
            <a:r>
              <a:rPr lang="lt-LT" dirty="0"/>
              <a:t>Lietuvos muitinė – pateikti </a:t>
            </a:r>
            <a:r>
              <a:rPr lang="lt-LT" b="1" dirty="0"/>
              <a:t>6 siūlymai </a:t>
            </a:r>
            <a:r>
              <a:rPr lang="lt-LT" dirty="0"/>
              <a:t>Nacionaliniam RRF planui</a:t>
            </a:r>
            <a:r>
              <a:rPr lang="en-US" dirty="0"/>
              <a:t> (</a:t>
            </a:r>
            <a:r>
              <a:rPr lang="en-US" b="1" u="sng" dirty="0"/>
              <a:t>17 </a:t>
            </a:r>
            <a:r>
              <a:rPr lang="en-US" b="1" u="sng" dirty="0" err="1"/>
              <a:t>mln</a:t>
            </a:r>
            <a:r>
              <a:rPr lang="en-US" b="1" u="sng" dirty="0"/>
              <a:t>. </a:t>
            </a:r>
            <a:r>
              <a:rPr lang="lt-LT" b="1" u="sng" dirty="0"/>
              <a:t>eurų</a:t>
            </a:r>
            <a:r>
              <a:rPr lang="en-US" dirty="0"/>
              <a:t>).</a:t>
            </a:r>
            <a:endParaRPr lang="lt-LT" dirty="0"/>
          </a:p>
          <a:p>
            <a:endParaRPr lang="en-US" dirty="0"/>
          </a:p>
        </p:txBody>
      </p:sp>
    </p:spTree>
    <p:extLst>
      <p:ext uri="{BB962C8B-B14F-4D97-AF65-F5344CB8AC3E}">
        <p14:creationId xmlns:p14="http://schemas.microsoft.com/office/powerpoint/2010/main" val="3878375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879C00B8-37DC-44E5-8E20-021C2712269F}"/>
              </a:ext>
            </a:extLst>
          </p:cNvPr>
          <p:cNvSpPr>
            <a:spLocks noGrp="1"/>
          </p:cNvSpPr>
          <p:nvPr>
            <p:ph type="title"/>
          </p:nvPr>
        </p:nvSpPr>
        <p:spPr/>
        <p:txBody>
          <a:bodyPr/>
          <a:lstStyle/>
          <a:p>
            <a:r>
              <a:rPr lang="lt-LT" dirty="0"/>
              <a:t>Muitinės siūlymai RRF</a:t>
            </a:r>
            <a:endParaRPr lang="en-US" dirty="0"/>
          </a:p>
        </p:txBody>
      </p:sp>
      <p:sp>
        <p:nvSpPr>
          <p:cNvPr id="3" name="Turinio vietos rezervavimo ženklas 2">
            <a:extLst>
              <a:ext uri="{FF2B5EF4-FFF2-40B4-BE49-F238E27FC236}">
                <a16:creationId xmlns:a16="http://schemas.microsoft.com/office/drawing/2014/main" id="{F5B78E27-498B-402D-941A-2842B3D10B69}"/>
              </a:ext>
            </a:extLst>
          </p:cNvPr>
          <p:cNvSpPr>
            <a:spLocks noGrp="1"/>
          </p:cNvSpPr>
          <p:nvPr>
            <p:ph idx="1"/>
          </p:nvPr>
        </p:nvSpPr>
        <p:spPr/>
        <p:txBody>
          <a:bodyPr/>
          <a:lstStyle/>
          <a:p>
            <a:r>
              <a:rPr lang="lt-LT" dirty="0"/>
              <a:t>Lietuvos muitinės siūlymai: </a:t>
            </a:r>
          </a:p>
          <a:p>
            <a:pPr lvl="1"/>
            <a:r>
              <a:rPr lang="lt-LT" dirty="0"/>
              <a:t>Viešųjų finansų/Mokesčių administravimo sritis</a:t>
            </a:r>
          </a:p>
          <a:p>
            <a:pPr lvl="1"/>
            <a:r>
              <a:rPr lang="lt-LT" dirty="0"/>
              <a:t>Viešojo administravimo/Skaitmeninimo sritis</a:t>
            </a:r>
            <a:endParaRPr lang="en-US" dirty="0"/>
          </a:p>
          <a:p>
            <a:pPr marL="457200" lvl="1" indent="0">
              <a:buNone/>
            </a:pPr>
            <a:endParaRPr lang="lt-LT" dirty="0"/>
          </a:p>
        </p:txBody>
      </p:sp>
    </p:spTree>
    <p:extLst>
      <p:ext uri="{BB962C8B-B14F-4D97-AF65-F5344CB8AC3E}">
        <p14:creationId xmlns:p14="http://schemas.microsoft.com/office/powerpoint/2010/main" val="149923835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1412</TotalTime>
  <Words>1262</Words>
  <Application>Microsoft Office PowerPoint</Application>
  <PresentationFormat>Widescreen</PresentationFormat>
  <Paragraphs>124</Paragraphs>
  <Slides>12</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Segoe UI</vt:lpstr>
      <vt:lpstr>Times New Roman</vt:lpstr>
      <vt:lpstr>Wingdings</vt:lpstr>
      <vt:lpstr>1_Office Theme</vt:lpstr>
      <vt:lpstr>ATEINANČIO LAIKOTARPIO INVESTAVIMO KRYPTYS.  MUITINĖS SIŪLYMAI RRF PRIEMONEI </vt:lpstr>
      <vt:lpstr>Turinys</vt:lpstr>
      <vt:lpstr>Muitinės investavimo kryptys</vt:lpstr>
      <vt:lpstr>Naujos kartos e-muitinė</vt:lpstr>
      <vt:lpstr>Muitinio tikrinimo įranga: tikslinė ES parama </vt:lpstr>
      <vt:lpstr>Muitinio tikrinimo įranga: 2021–2024 m.</vt:lpstr>
      <vt:lpstr>Next Generation EU ir RRF</vt:lpstr>
      <vt:lpstr>LT ir RRF</vt:lpstr>
      <vt:lpstr>Muitinės siūlymai RRF</vt:lpstr>
      <vt:lpstr>Viešieji finansai/mokesčiai</vt:lpstr>
      <vt:lpstr>Viešojo administravimo/Skaitmeninimo sritis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MUITINĖS SIŪLYMAI RRF PRIEMONEI</dc:title>
  <dc:creator>Kastytis S</dc:creator>
  <cp:lastModifiedBy>Henrika Rukšėnienė</cp:lastModifiedBy>
  <cp:revision>27</cp:revision>
  <dcterms:created xsi:type="dcterms:W3CDTF">2020-12-10T06:44:41Z</dcterms:created>
  <dcterms:modified xsi:type="dcterms:W3CDTF">2020-12-16T12:31:01Z</dcterms:modified>
</cp:coreProperties>
</file>