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345" r:id="rId3"/>
    <p:sldId id="347" r:id="rId4"/>
    <p:sldId id="351" r:id="rId5"/>
    <p:sldId id="346" r:id="rId6"/>
    <p:sldId id="350" r:id="rId7"/>
    <p:sldId id="35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BM Plex Sans" panose="020B0604020202020204" pitchFamily="34" charset="0"/>
      <p:regular r:id="rId14"/>
      <p:bold r:id="rId15"/>
      <p:italic r:id="rId16"/>
      <p:boldItalic r:id="rId17"/>
    </p:embeddedFont>
    <p:embeddedFont>
      <p:font typeface="IBM Plex Sans Light" panose="020B0604020202020204" pitchFamily="34" charset="0"/>
      <p:regular r:id="rId18"/>
      <p:bold r:id="rId19"/>
      <p:italic r:id="rId20"/>
      <p:boldItalic r:id="rId21"/>
    </p:embeddedFont>
    <p:embeddedFont>
      <p:font typeface="Merriweather" panose="00000500000000000000" pitchFamily="2" charset="-7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3DE01E-45EE-4B1A-B4AA-23BBC71A313A}">
  <a:tblStyle styleId="{083DE01E-45EE-4B1A-B4AA-23BBC71A31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044576A-F971-4820-8222-A4C219A6C28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-12200"/>
            <a:ext cx="6041075" cy="5166925"/>
          </a:xfrm>
          <a:custGeom>
            <a:avLst/>
            <a:gdLst/>
            <a:ahLst/>
            <a:cxnLst/>
            <a:rect l="l" t="t" r="r" b="b"/>
            <a:pathLst>
              <a:path w="241643" h="206677" extrusionOk="0">
                <a:moveTo>
                  <a:pt x="126321" y="206677"/>
                </a:moveTo>
                <a:lnTo>
                  <a:pt x="241643" y="0"/>
                </a:lnTo>
                <a:lnTo>
                  <a:pt x="0" y="0"/>
                </a:lnTo>
                <a:lnTo>
                  <a:pt x="0" y="2066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2518391" y="1589650"/>
            <a:ext cx="3331800" cy="35538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2701476" y="0"/>
            <a:ext cx="3331800" cy="35538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4466100" cy="285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_ONLY_1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-313691" y="-18375"/>
            <a:ext cx="7510983" cy="1637005"/>
            <a:chOff x="-313691" y="-18375"/>
            <a:chExt cx="7510983" cy="1637005"/>
          </a:xfrm>
        </p:grpSpPr>
        <p:sp>
          <p:nvSpPr>
            <p:cNvPr id="112" name="Google Shape;112;p10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8" name="Google Shape;118;p10"/>
          <p:cNvGrpSpPr/>
          <p:nvPr/>
        </p:nvGrpSpPr>
        <p:grpSpPr>
          <a:xfrm>
            <a:off x="7485392" y="1755351"/>
            <a:ext cx="2830800" cy="3388272"/>
            <a:chOff x="7485392" y="1755351"/>
            <a:chExt cx="2830800" cy="3388272"/>
          </a:xfrm>
        </p:grpSpPr>
        <p:sp>
          <p:nvSpPr>
            <p:cNvPr id="119" name="Google Shape;119;p10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9513C-CD49-46C0-95F6-0838624C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" y="13692"/>
            <a:ext cx="9139428" cy="994172"/>
          </a:xfrm>
          <a:noFill/>
        </p:spPr>
        <p:txBody>
          <a:bodyPr>
            <a:normAutofit/>
          </a:bodyPr>
          <a:lstStyle>
            <a:lvl1pPr algn="ctr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AC897-22CC-4117-B07B-5FC443F72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8" y="1164431"/>
            <a:ext cx="8915400" cy="3468291"/>
          </a:xfrm>
        </p:spPr>
        <p:txBody>
          <a:bodyPr/>
          <a:lstStyle>
            <a:lvl1pPr>
              <a:defRPr b="1"/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7510B-1B45-4512-86AE-7EE68F14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25" y="4767263"/>
            <a:ext cx="2057400" cy="273844"/>
          </a:xfrm>
        </p:spPr>
        <p:txBody>
          <a:bodyPr/>
          <a:lstStyle/>
          <a:p>
            <a:fld id="{B2A0069F-97EB-4004-9E5E-31187801B580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3825A-0883-4CB7-B578-32E61583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6A142-310F-4FDC-B30B-BC41277D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6575" y="4767263"/>
            <a:ext cx="2057400" cy="273844"/>
          </a:xfrm>
        </p:spPr>
        <p:txBody>
          <a:bodyPr/>
          <a:lstStyle/>
          <a:p>
            <a:fld id="{14FD89BF-5FEF-4A60-A201-ECACDF74F1B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1F62435-1136-4BC4-88BF-4FE738CB7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92"/>
            <a:ext cx="1228725" cy="72151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32A307B-FCAC-41E6-BF02-74B99A1C80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869" y="13692"/>
            <a:ext cx="1045559" cy="9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1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4575" y="495875"/>
            <a:ext cx="60267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4575" y="1584425"/>
            <a:ext cx="6999600" cy="29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7525" y="0"/>
            <a:ext cx="43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buNone/>
              <a:defRPr sz="12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6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ctrTitle"/>
          </p:nvPr>
        </p:nvSpPr>
        <p:spPr>
          <a:xfrm>
            <a:off x="531882" y="1096583"/>
            <a:ext cx="7234095" cy="14751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200" dirty="0"/>
              <a:t>„Naujos“ kryptys logistikoje ir muitinėse</a:t>
            </a:r>
            <a:endParaRPr sz="32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485C493-92B0-4F2B-9053-7CF79FF2F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14" y="64436"/>
            <a:ext cx="832337" cy="8323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alpha val="0"/>
              </a:schemeClr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2">
            <a:extLst>
              <a:ext uri="{FF2B5EF4-FFF2-40B4-BE49-F238E27FC236}">
                <a16:creationId xmlns:a16="http://schemas.microsoft.com/office/drawing/2014/main" id="{68D21AF2-0EFC-40CB-BD5C-4FC9BC707E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4838" y="4629149"/>
            <a:ext cx="742950" cy="514349"/>
          </a:xfrm>
          <a:prstGeom prst="rect">
            <a:avLst/>
          </a:prstGeom>
        </p:spPr>
      </p:pic>
      <p:sp>
        <p:nvSpPr>
          <p:cNvPr id="16" name="object 3">
            <a:extLst>
              <a:ext uri="{FF2B5EF4-FFF2-40B4-BE49-F238E27FC236}">
                <a16:creationId xmlns:a16="http://schemas.microsoft.com/office/drawing/2014/main" id="{59ED46CF-51BE-4B22-94A9-129BAAFC6EB0}"/>
              </a:ext>
            </a:extLst>
          </p:cNvPr>
          <p:cNvSpPr txBox="1"/>
          <p:nvPr/>
        </p:nvSpPr>
        <p:spPr>
          <a:xfrm>
            <a:off x="2045632" y="828197"/>
            <a:ext cx="5180171" cy="324128"/>
          </a:xfrm>
          <a:prstGeom prst="rect">
            <a:avLst/>
          </a:prstGeom>
        </p:spPr>
        <p:txBody>
          <a:bodyPr vert="horz" wrap="square" lIns="0" tIns="953" rIns="0" bIns="0" rtlCol="0">
            <a:spAutoFit/>
          </a:bodyPr>
          <a:lstStyle/>
          <a:p>
            <a:pPr>
              <a:spcBef>
                <a:spcPts val="8"/>
              </a:spcBef>
            </a:pPr>
            <a:r>
              <a:rPr sz="2100" spc="-19" dirty="0">
                <a:solidFill>
                  <a:srgbClr val="585857"/>
                </a:solidFill>
                <a:latin typeface="Verdana"/>
                <a:cs typeface="Verdana"/>
              </a:rPr>
              <a:t>[Optional</a:t>
            </a:r>
            <a:r>
              <a:rPr sz="2100" spc="30" dirty="0">
                <a:solidFill>
                  <a:srgbClr val="585857"/>
                </a:solidFill>
                <a:latin typeface="Verdana"/>
                <a:cs typeface="Verdana"/>
              </a:rPr>
              <a:t> </a:t>
            </a:r>
            <a:r>
              <a:rPr sz="2100" spc="-19" dirty="0">
                <a:solidFill>
                  <a:srgbClr val="585857"/>
                </a:solidFill>
                <a:latin typeface="Verdana"/>
                <a:cs typeface="Verdana"/>
              </a:rPr>
              <a:t>slide</a:t>
            </a:r>
            <a:r>
              <a:rPr sz="2100" spc="4" dirty="0">
                <a:solidFill>
                  <a:srgbClr val="585857"/>
                </a:solidFill>
                <a:latin typeface="Verdana"/>
                <a:cs typeface="Verdana"/>
              </a:rPr>
              <a:t> </a:t>
            </a:r>
            <a:r>
              <a:rPr sz="2100" spc="-15" dirty="0">
                <a:solidFill>
                  <a:srgbClr val="585857"/>
                </a:solidFill>
                <a:latin typeface="Verdana"/>
                <a:cs typeface="Verdana"/>
              </a:rPr>
              <a:t>for</a:t>
            </a:r>
            <a:r>
              <a:rPr sz="2100" spc="19" dirty="0">
                <a:solidFill>
                  <a:srgbClr val="585857"/>
                </a:solidFill>
                <a:latin typeface="Verdana"/>
                <a:cs typeface="Verdana"/>
              </a:rPr>
              <a:t> </a:t>
            </a:r>
            <a:r>
              <a:rPr sz="2100" spc="-19" dirty="0">
                <a:solidFill>
                  <a:srgbClr val="585857"/>
                </a:solidFill>
                <a:latin typeface="Verdana"/>
                <a:cs typeface="Verdana"/>
              </a:rPr>
              <a:t>additional</a:t>
            </a:r>
            <a:r>
              <a:rPr sz="2100" spc="49" dirty="0">
                <a:solidFill>
                  <a:srgbClr val="585857"/>
                </a:solidFill>
                <a:latin typeface="Verdana"/>
                <a:cs typeface="Verdana"/>
              </a:rPr>
              <a:t> </a:t>
            </a:r>
            <a:r>
              <a:rPr sz="2100" spc="-15" dirty="0">
                <a:solidFill>
                  <a:srgbClr val="585857"/>
                </a:solidFill>
                <a:latin typeface="Verdana"/>
                <a:cs typeface="Verdana"/>
              </a:rPr>
              <a:t>info/data]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982B4FBC-40F0-4962-9F4B-DED4A2CC3BC8}"/>
              </a:ext>
            </a:extLst>
          </p:cNvPr>
          <p:cNvSpPr/>
          <p:nvPr/>
        </p:nvSpPr>
        <p:spPr>
          <a:xfrm>
            <a:off x="1887441" y="3958209"/>
            <a:ext cx="3554730" cy="53816"/>
          </a:xfrm>
          <a:custGeom>
            <a:avLst/>
            <a:gdLst/>
            <a:ahLst/>
            <a:cxnLst/>
            <a:rect l="l" t="t" r="r" b="b"/>
            <a:pathLst>
              <a:path w="4739640" h="71754">
                <a:moveTo>
                  <a:pt x="0" y="71500"/>
                </a:moveTo>
                <a:lnTo>
                  <a:pt x="4739640" y="71500"/>
                </a:lnTo>
                <a:lnTo>
                  <a:pt x="4739640" y="0"/>
                </a:lnTo>
                <a:lnTo>
                  <a:pt x="0" y="0"/>
                </a:lnTo>
                <a:lnTo>
                  <a:pt x="0" y="71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 dirty="0"/>
          </a:p>
        </p:txBody>
      </p:sp>
      <p:grpSp>
        <p:nvGrpSpPr>
          <p:cNvPr id="18" name="object 5">
            <a:extLst>
              <a:ext uri="{FF2B5EF4-FFF2-40B4-BE49-F238E27FC236}">
                <a16:creationId xmlns:a16="http://schemas.microsoft.com/office/drawing/2014/main" id="{396D93B6-999A-4BCD-B9A2-5BF87EE1703B}"/>
              </a:ext>
            </a:extLst>
          </p:cNvPr>
          <p:cNvGrpSpPr/>
          <p:nvPr/>
        </p:nvGrpSpPr>
        <p:grpSpPr>
          <a:xfrm>
            <a:off x="1887441" y="831151"/>
            <a:ext cx="6431280" cy="3180874"/>
            <a:chOff x="336804" y="1107947"/>
            <a:chExt cx="8575040" cy="4241165"/>
          </a:xfrm>
        </p:grpSpPr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7AB897D5-3C0B-434E-9782-745A624F299B}"/>
                </a:ext>
              </a:extLst>
            </p:cNvPr>
            <p:cNvSpPr/>
            <p:nvPr/>
          </p:nvSpPr>
          <p:spPr>
            <a:xfrm>
              <a:off x="336804" y="1107947"/>
              <a:ext cx="8575040" cy="4241165"/>
            </a:xfrm>
            <a:custGeom>
              <a:avLst/>
              <a:gdLst/>
              <a:ahLst/>
              <a:cxnLst/>
              <a:rect l="l" t="t" r="r" b="b"/>
              <a:pathLst>
                <a:path w="8575040" h="4241165">
                  <a:moveTo>
                    <a:pt x="8575040" y="0"/>
                  </a:moveTo>
                  <a:lnTo>
                    <a:pt x="0" y="0"/>
                  </a:lnTo>
                  <a:lnTo>
                    <a:pt x="0" y="4169664"/>
                  </a:lnTo>
                  <a:lnTo>
                    <a:pt x="7025640" y="4169664"/>
                  </a:lnTo>
                  <a:lnTo>
                    <a:pt x="7025640" y="4241165"/>
                  </a:lnTo>
                  <a:lnTo>
                    <a:pt x="8575040" y="4241165"/>
                  </a:lnTo>
                  <a:lnTo>
                    <a:pt x="8575040" y="4169664"/>
                  </a:lnTo>
                  <a:lnTo>
                    <a:pt x="8575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7919A8D3-7EF3-4118-9274-588FCCB76C86}"/>
                </a:ext>
              </a:extLst>
            </p:cNvPr>
            <p:cNvSpPr/>
            <p:nvPr/>
          </p:nvSpPr>
          <p:spPr>
            <a:xfrm>
              <a:off x="977645" y="1306829"/>
              <a:ext cx="7261859" cy="3625850"/>
            </a:xfrm>
            <a:custGeom>
              <a:avLst/>
              <a:gdLst/>
              <a:ahLst/>
              <a:cxnLst/>
              <a:rect l="l" t="t" r="r" b="b"/>
              <a:pathLst>
                <a:path w="7261859" h="3625850">
                  <a:moveTo>
                    <a:pt x="0" y="3212592"/>
                  </a:moveTo>
                  <a:lnTo>
                    <a:pt x="7193026" y="3212592"/>
                  </a:lnTo>
                </a:path>
                <a:path w="7261859" h="3625850">
                  <a:moveTo>
                    <a:pt x="0" y="2855976"/>
                  </a:moveTo>
                  <a:lnTo>
                    <a:pt x="7193026" y="2855976"/>
                  </a:lnTo>
                </a:path>
                <a:path w="7261859" h="3625850">
                  <a:moveTo>
                    <a:pt x="0" y="2499360"/>
                  </a:moveTo>
                  <a:lnTo>
                    <a:pt x="7193026" y="2499360"/>
                  </a:lnTo>
                </a:path>
                <a:path w="7261859" h="3625850">
                  <a:moveTo>
                    <a:pt x="0" y="2142744"/>
                  </a:moveTo>
                  <a:lnTo>
                    <a:pt x="7193026" y="2142744"/>
                  </a:lnTo>
                </a:path>
                <a:path w="7261859" h="3625850">
                  <a:moveTo>
                    <a:pt x="0" y="1784604"/>
                  </a:moveTo>
                  <a:lnTo>
                    <a:pt x="7193026" y="1784604"/>
                  </a:lnTo>
                </a:path>
                <a:path w="7261859" h="3625850">
                  <a:moveTo>
                    <a:pt x="0" y="1427988"/>
                  </a:moveTo>
                  <a:lnTo>
                    <a:pt x="7193026" y="1427988"/>
                  </a:lnTo>
                </a:path>
                <a:path w="7261859" h="3625850">
                  <a:moveTo>
                    <a:pt x="0" y="1071372"/>
                  </a:moveTo>
                  <a:lnTo>
                    <a:pt x="7193026" y="1071372"/>
                  </a:lnTo>
                </a:path>
                <a:path w="7261859" h="3625850">
                  <a:moveTo>
                    <a:pt x="0" y="714756"/>
                  </a:moveTo>
                  <a:lnTo>
                    <a:pt x="7193026" y="714756"/>
                  </a:lnTo>
                </a:path>
                <a:path w="7261859" h="3625850">
                  <a:moveTo>
                    <a:pt x="0" y="356616"/>
                  </a:moveTo>
                  <a:lnTo>
                    <a:pt x="7193026" y="356616"/>
                  </a:lnTo>
                </a:path>
                <a:path w="7261859" h="3625850">
                  <a:moveTo>
                    <a:pt x="0" y="0"/>
                  </a:moveTo>
                  <a:lnTo>
                    <a:pt x="7261733" y="0"/>
                  </a:lnTo>
                </a:path>
                <a:path w="7261859" h="3625850">
                  <a:moveTo>
                    <a:pt x="7193280" y="3625596"/>
                  </a:moveTo>
                  <a:lnTo>
                    <a:pt x="7193280" y="0"/>
                  </a:lnTo>
                </a:path>
                <a:path w="7261859" h="3625850">
                  <a:moveTo>
                    <a:pt x="0" y="3569208"/>
                  </a:moveTo>
                  <a:lnTo>
                    <a:pt x="7261733" y="3569208"/>
                  </a:lnTo>
                </a:path>
                <a:path w="7261859" h="3625850">
                  <a:moveTo>
                    <a:pt x="7193280" y="3171444"/>
                  </a:moveTo>
                  <a:lnTo>
                    <a:pt x="7261352" y="3171444"/>
                  </a:lnTo>
                </a:path>
                <a:path w="7261859" h="3625850">
                  <a:moveTo>
                    <a:pt x="7193280" y="2773680"/>
                  </a:moveTo>
                  <a:lnTo>
                    <a:pt x="7261352" y="2773680"/>
                  </a:lnTo>
                </a:path>
                <a:path w="7261859" h="3625850">
                  <a:moveTo>
                    <a:pt x="7193280" y="2375916"/>
                  </a:moveTo>
                  <a:lnTo>
                    <a:pt x="7261352" y="2375916"/>
                  </a:lnTo>
                </a:path>
                <a:path w="7261859" h="3625850">
                  <a:moveTo>
                    <a:pt x="7193280" y="1990344"/>
                  </a:moveTo>
                  <a:lnTo>
                    <a:pt x="7261352" y="1990344"/>
                  </a:lnTo>
                </a:path>
                <a:path w="7261859" h="3625850">
                  <a:moveTo>
                    <a:pt x="7193280" y="1592580"/>
                  </a:moveTo>
                  <a:lnTo>
                    <a:pt x="7261352" y="1592580"/>
                  </a:lnTo>
                </a:path>
                <a:path w="7261859" h="3625850">
                  <a:moveTo>
                    <a:pt x="7193280" y="1194816"/>
                  </a:moveTo>
                  <a:lnTo>
                    <a:pt x="7261352" y="1194816"/>
                  </a:lnTo>
                </a:path>
                <a:path w="7261859" h="3625850">
                  <a:moveTo>
                    <a:pt x="7193280" y="797052"/>
                  </a:moveTo>
                  <a:lnTo>
                    <a:pt x="7261352" y="797052"/>
                  </a:lnTo>
                </a:path>
                <a:path w="7261859" h="3625850">
                  <a:moveTo>
                    <a:pt x="7193280" y="397764"/>
                  </a:moveTo>
                  <a:lnTo>
                    <a:pt x="7261352" y="397764"/>
                  </a:lnTo>
                </a:path>
                <a:path w="7261859" h="3625850">
                  <a:moveTo>
                    <a:pt x="54863" y="3625596"/>
                  </a:moveTo>
                  <a:lnTo>
                    <a:pt x="54863" y="0"/>
                  </a:lnTo>
                </a:path>
                <a:path w="7261859" h="3625850">
                  <a:moveTo>
                    <a:pt x="769620" y="3569208"/>
                  </a:moveTo>
                  <a:lnTo>
                    <a:pt x="769620" y="3625215"/>
                  </a:lnTo>
                </a:path>
                <a:path w="7261859" h="3625850">
                  <a:moveTo>
                    <a:pt x="1485899" y="3569208"/>
                  </a:moveTo>
                  <a:lnTo>
                    <a:pt x="1485899" y="3625215"/>
                  </a:lnTo>
                </a:path>
                <a:path w="7261859" h="3625850">
                  <a:moveTo>
                    <a:pt x="2200655" y="3569208"/>
                  </a:moveTo>
                  <a:lnTo>
                    <a:pt x="2200655" y="3625215"/>
                  </a:lnTo>
                </a:path>
                <a:path w="7261859" h="3625850">
                  <a:moveTo>
                    <a:pt x="2915412" y="3569208"/>
                  </a:moveTo>
                  <a:lnTo>
                    <a:pt x="2915412" y="3625215"/>
                  </a:lnTo>
                </a:path>
                <a:path w="7261859" h="3625850">
                  <a:moveTo>
                    <a:pt x="3630167" y="3569208"/>
                  </a:moveTo>
                  <a:lnTo>
                    <a:pt x="3630167" y="3625215"/>
                  </a:lnTo>
                </a:path>
                <a:path w="7261859" h="3625850">
                  <a:moveTo>
                    <a:pt x="4346448" y="3569208"/>
                  </a:moveTo>
                  <a:lnTo>
                    <a:pt x="4346448" y="3625215"/>
                  </a:lnTo>
                </a:path>
                <a:path w="7261859" h="3625850">
                  <a:moveTo>
                    <a:pt x="5061204" y="3569208"/>
                  </a:moveTo>
                  <a:lnTo>
                    <a:pt x="5061204" y="3625215"/>
                  </a:lnTo>
                </a:path>
                <a:path w="7261859" h="3625850">
                  <a:moveTo>
                    <a:pt x="5775959" y="3569208"/>
                  </a:moveTo>
                  <a:lnTo>
                    <a:pt x="5775959" y="3625215"/>
                  </a:lnTo>
                </a:path>
                <a:path w="7261859" h="3625850">
                  <a:moveTo>
                    <a:pt x="6492239" y="3569208"/>
                  </a:moveTo>
                  <a:lnTo>
                    <a:pt x="6492239" y="3625215"/>
                  </a:lnTo>
                </a:path>
              </a:pathLst>
            </a:custGeom>
            <a:ln w="13716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  <p:sp>
          <p:nvSpPr>
            <p:cNvPr id="21" name="object 8">
              <a:extLst>
                <a:ext uri="{FF2B5EF4-FFF2-40B4-BE49-F238E27FC236}">
                  <a16:creationId xmlns:a16="http://schemas.microsoft.com/office/drawing/2014/main" id="{559800FA-A568-43D1-8427-D2AB4DD83E3B}"/>
                </a:ext>
              </a:extLst>
            </p:cNvPr>
            <p:cNvSpPr/>
            <p:nvPr/>
          </p:nvSpPr>
          <p:spPr>
            <a:xfrm>
              <a:off x="1395984" y="2810255"/>
              <a:ext cx="6423660" cy="233045"/>
            </a:xfrm>
            <a:custGeom>
              <a:avLst/>
              <a:gdLst/>
              <a:ahLst/>
              <a:cxnLst/>
              <a:rect l="l" t="t" r="r" b="b"/>
              <a:pathLst>
                <a:path w="6423659" h="233044">
                  <a:moveTo>
                    <a:pt x="0" y="164338"/>
                  </a:moveTo>
                  <a:lnTo>
                    <a:pt x="715264" y="178054"/>
                  </a:lnTo>
                  <a:lnTo>
                    <a:pt x="1430528" y="232918"/>
                  </a:lnTo>
                  <a:lnTo>
                    <a:pt x="2145791" y="54737"/>
                  </a:lnTo>
                  <a:lnTo>
                    <a:pt x="2847213" y="68453"/>
                  </a:lnTo>
                  <a:lnTo>
                    <a:pt x="3562477" y="82169"/>
                  </a:lnTo>
                  <a:lnTo>
                    <a:pt x="4277741" y="0"/>
                  </a:lnTo>
                  <a:lnTo>
                    <a:pt x="4993005" y="164338"/>
                  </a:lnTo>
                  <a:lnTo>
                    <a:pt x="5708142" y="123317"/>
                  </a:lnTo>
                  <a:lnTo>
                    <a:pt x="6423406" y="123317"/>
                  </a:lnTo>
                </a:path>
              </a:pathLst>
            </a:custGeom>
            <a:ln w="27432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  <p:sp>
          <p:nvSpPr>
            <p:cNvPr id="22" name="object 9">
              <a:extLst>
                <a:ext uri="{FF2B5EF4-FFF2-40B4-BE49-F238E27FC236}">
                  <a16:creationId xmlns:a16="http://schemas.microsoft.com/office/drawing/2014/main" id="{9788B31C-3ABC-4688-9DE8-EEADADACF451}"/>
                </a:ext>
              </a:extLst>
            </p:cNvPr>
            <p:cNvSpPr/>
            <p:nvPr/>
          </p:nvSpPr>
          <p:spPr>
            <a:xfrm>
              <a:off x="7111746" y="2926841"/>
              <a:ext cx="714375" cy="0"/>
            </a:xfrm>
            <a:custGeom>
              <a:avLst/>
              <a:gdLst/>
              <a:ahLst/>
              <a:cxnLst/>
              <a:rect l="l" t="t" r="r" b="b"/>
              <a:pathLst>
                <a:path w="714375">
                  <a:moveTo>
                    <a:pt x="0" y="0"/>
                  </a:moveTo>
                  <a:lnTo>
                    <a:pt x="714248" y="0"/>
                  </a:lnTo>
                </a:path>
              </a:pathLst>
            </a:custGeom>
            <a:ln w="41148">
              <a:solidFill>
                <a:srgbClr val="E36C09"/>
              </a:solidFill>
            </a:ln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0D22314B-40AA-429C-BB53-7A322CFB874C}"/>
                </a:ext>
              </a:extLst>
            </p:cNvPr>
            <p:cNvSpPr/>
            <p:nvPr/>
          </p:nvSpPr>
          <p:spPr>
            <a:xfrm>
              <a:off x="1390650" y="4149090"/>
              <a:ext cx="6435725" cy="82550"/>
            </a:xfrm>
            <a:custGeom>
              <a:avLst/>
              <a:gdLst/>
              <a:ahLst/>
              <a:cxnLst/>
              <a:rect l="l" t="t" r="r" b="b"/>
              <a:pathLst>
                <a:path w="6435725" h="82550">
                  <a:moveTo>
                    <a:pt x="0" y="82168"/>
                  </a:moveTo>
                  <a:lnTo>
                    <a:pt x="715010" y="82168"/>
                  </a:lnTo>
                  <a:lnTo>
                    <a:pt x="1430147" y="82168"/>
                  </a:lnTo>
                  <a:lnTo>
                    <a:pt x="2145157" y="13716"/>
                  </a:lnTo>
                  <a:lnTo>
                    <a:pt x="2860166" y="13716"/>
                  </a:lnTo>
                  <a:lnTo>
                    <a:pt x="3575177" y="13716"/>
                  </a:lnTo>
                  <a:lnTo>
                    <a:pt x="4290314" y="13716"/>
                  </a:lnTo>
                  <a:lnTo>
                    <a:pt x="5005324" y="0"/>
                  </a:lnTo>
                  <a:lnTo>
                    <a:pt x="5720333" y="0"/>
                  </a:lnTo>
                  <a:lnTo>
                    <a:pt x="6435471" y="41021"/>
                  </a:lnTo>
                </a:path>
              </a:pathLst>
            </a:custGeom>
            <a:ln w="41148">
              <a:solidFill>
                <a:srgbClr val="00AF5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443F0220-7CD0-414B-B583-808F6400FB83}"/>
                </a:ext>
              </a:extLst>
            </p:cNvPr>
            <p:cNvSpPr/>
            <p:nvPr/>
          </p:nvSpPr>
          <p:spPr>
            <a:xfrm>
              <a:off x="1395984" y="1505711"/>
              <a:ext cx="6423660" cy="934085"/>
            </a:xfrm>
            <a:custGeom>
              <a:avLst/>
              <a:gdLst/>
              <a:ahLst/>
              <a:cxnLst/>
              <a:rect l="l" t="t" r="r" b="b"/>
              <a:pathLst>
                <a:path w="6423659" h="934085">
                  <a:moveTo>
                    <a:pt x="0" y="933703"/>
                  </a:moveTo>
                  <a:lnTo>
                    <a:pt x="715264" y="796416"/>
                  </a:lnTo>
                  <a:lnTo>
                    <a:pt x="1430528" y="727710"/>
                  </a:lnTo>
                  <a:lnTo>
                    <a:pt x="2145791" y="590423"/>
                  </a:lnTo>
                  <a:lnTo>
                    <a:pt x="2847213" y="453136"/>
                  </a:lnTo>
                  <a:lnTo>
                    <a:pt x="3562477" y="260858"/>
                  </a:lnTo>
                  <a:lnTo>
                    <a:pt x="4277741" y="164718"/>
                  </a:lnTo>
                  <a:lnTo>
                    <a:pt x="4993005" y="0"/>
                  </a:lnTo>
                  <a:lnTo>
                    <a:pt x="5708142" y="466851"/>
                  </a:lnTo>
                  <a:lnTo>
                    <a:pt x="6423406" y="178562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50" dirty="0"/>
            </a:p>
          </p:txBody>
        </p:sp>
      </p:grpSp>
      <p:sp>
        <p:nvSpPr>
          <p:cNvPr id="26" name="object 13">
            <a:extLst>
              <a:ext uri="{FF2B5EF4-FFF2-40B4-BE49-F238E27FC236}">
                <a16:creationId xmlns:a16="http://schemas.microsoft.com/office/drawing/2014/main" id="{BD6818CF-6203-493C-AF94-72C86022F7B0}"/>
              </a:ext>
            </a:extLst>
          </p:cNvPr>
          <p:cNvSpPr txBox="1"/>
          <p:nvPr/>
        </p:nvSpPr>
        <p:spPr>
          <a:xfrm>
            <a:off x="7884381" y="3572828"/>
            <a:ext cx="8715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dirty="0">
                <a:latin typeface="Calibri"/>
                <a:cs typeface="Calibri"/>
              </a:rPr>
              <a:t>0</a:t>
            </a: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538C459D-DDC0-48B8-9ABB-746D6D612AC5}"/>
              </a:ext>
            </a:extLst>
          </p:cNvPr>
          <p:cNvSpPr txBox="1"/>
          <p:nvPr/>
        </p:nvSpPr>
        <p:spPr>
          <a:xfrm>
            <a:off x="7877999" y="3275458"/>
            <a:ext cx="158115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23" dirty="0">
                <a:latin typeface="Calibri"/>
                <a:cs typeface="Calibri"/>
              </a:rPr>
              <a:t>2</a:t>
            </a:r>
            <a:r>
              <a:rPr sz="1050" dirty="0">
                <a:latin typeface="Calibri"/>
                <a:cs typeface="Calibri"/>
              </a:rPr>
              <a:t>0</a:t>
            </a: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03D6E38A-2A57-4366-B77B-416599DE0B69}"/>
              </a:ext>
            </a:extLst>
          </p:cNvPr>
          <p:cNvSpPr txBox="1"/>
          <p:nvPr/>
        </p:nvSpPr>
        <p:spPr>
          <a:xfrm>
            <a:off x="7877999" y="2978277"/>
            <a:ext cx="158115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23" dirty="0">
                <a:latin typeface="Calibri"/>
                <a:cs typeface="Calibri"/>
              </a:rPr>
              <a:t>4</a:t>
            </a:r>
            <a:r>
              <a:rPr sz="1050" dirty="0">
                <a:latin typeface="Calibri"/>
                <a:cs typeface="Calibri"/>
              </a:rPr>
              <a:t>0</a:t>
            </a:r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id="{ADCAF1E4-283D-489F-A1B2-44AF02967AD5}"/>
              </a:ext>
            </a:extLst>
          </p:cNvPr>
          <p:cNvSpPr txBox="1"/>
          <p:nvPr/>
        </p:nvSpPr>
        <p:spPr>
          <a:xfrm>
            <a:off x="7877999" y="2680906"/>
            <a:ext cx="15811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23" dirty="0">
                <a:latin typeface="Calibri"/>
                <a:cs typeface="Calibri"/>
              </a:rPr>
              <a:t>6</a:t>
            </a:r>
            <a:r>
              <a:rPr sz="1050" dirty="0">
                <a:latin typeface="Calibri"/>
                <a:cs typeface="Calibri"/>
              </a:rPr>
              <a:t>0</a:t>
            </a:r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A35546CA-7829-4A64-9D54-02E1F21BFDE1}"/>
              </a:ext>
            </a:extLst>
          </p:cNvPr>
          <p:cNvSpPr txBox="1"/>
          <p:nvPr/>
        </p:nvSpPr>
        <p:spPr>
          <a:xfrm>
            <a:off x="7877999" y="2383212"/>
            <a:ext cx="15811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23" dirty="0">
                <a:latin typeface="Calibri"/>
                <a:cs typeface="Calibri"/>
              </a:rPr>
              <a:t>8</a:t>
            </a:r>
            <a:r>
              <a:rPr sz="1050" dirty="0">
                <a:latin typeface="Calibri"/>
                <a:cs typeface="Calibri"/>
              </a:rPr>
              <a:t>0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85EAD22-8C66-44C4-AEE2-5E17DEE44EE7}"/>
              </a:ext>
            </a:extLst>
          </p:cNvPr>
          <p:cNvSpPr txBox="1"/>
          <p:nvPr/>
        </p:nvSpPr>
        <p:spPr>
          <a:xfrm>
            <a:off x="7881904" y="2086261"/>
            <a:ext cx="229076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23" dirty="0">
                <a:latin typeface="Calibri"/>
                <a:cs typeface="Calibri"/>
              </a:rPr>
              <a:t>10</a:t>
            </a:r>
            <a:r>
              <a:rPr sz="1050" dirty="0">
                <a:latin typeface="Calibri"/>
                <a:cs typeface="Calibri"/>
              </a:rPr>
              <a:t>0</a:t>
            </a:r>
          </a:p>
        </p:txBody>
      </p:sp>
      <p:sp>
        <p:nvSpPr>
          <p:cNvPr id="32" name="object 19">
            <a:extLst>
              <a:ext uri="{FF2B5EF4-FFF2-40B4-BE49-F238E27FC236}">
                <a16:creationId xmlns:a16="http://schemas.microsoft.com/office/drawing/2014/main" id="{054642D6-1B03-4722-BF73-FC622C9D4256}"/>
              </a:ext>
            </a:extLst>
          </p:cNvPr>
          <p:cNvSpPr txBox="1"/>
          <p:nvPr/>
        </p:nvSpPr>
        <p:spPr>
          <a:xfrm>
            <a:off x="7881904" y="1788662"/>
            <a:ext cx="229076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23" dirty="0">
                <a:latin typeface="Calibri"/>
                <a:cs typeface="Calibri"/>
              </a:rPr>
              <a:t>12</a:t>
            </a:r>
            <a:r>
              <a:rPr sz="1050" dirty="0">
                <a:latin typeface="Calibri"/>
                <a:cs typeface="Calibri"/>
              </a:rPr>
              <a:t>0</a:t>
            </a:r>
          </a:p>
        </p:txBody>
      </p:sp>
      <p:sp>
        <p:nvSpPr>
          <p:cNvPr id="33" name="object 20">
            <a:extLst>
              <a:ext uri="{FF2B5EF4-FFF2-40B4-BE49-F238E27FC236}">
                <a16:creationId xmlns:a16="http://schemas.microsoft.com/office/drawing/2014/main" id="{A76EA173-9B00-4007-B090-6DAC756D319E}"/>
              </a:ext>
            </a:extLst>
          </p:cNvPr>
          <p:cNvSpPr txBox="1"/>
          <p:nvPr/>
        </p:nvSpPr>
        <p:spPr>
          <a:xfrm>
            <a:off x="7881904" y="1491710"/>
            <a:ext cx="229076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23" dirty="0">
                <a:latin typeface="Calibri"/>
                <a:cs typeface="Calibri"/>
              </a:rPr>
              <a:t>14</a:t>
            </a:r>
            <a:r>
              <a:rPr sz="1050" dirty="0">
                <a:latin typeface="Calibri"/>
                <a:cs typeface="Calibri"/>
              </a:rPr>
              <a:t>0</a:t>
            </a:r>
          </a:p>
        </p:txBody>
      </p:sp>
      <p:sp>
        <p:nvSpPr>
          <p:cNvPr id="34" name="object 21">
            <a:extLst>
              <a:ext uri="{FF2B5EF4-FFF2-40B4-BE49-F238E27FC236}">
                <a16:creationId xmlns:a16="http://schemas.microsoft.com/office/drawing/2014/main" id="{EF4F1676-8981-41E6-A915-5AF14363C910}"/>
              </a:ext>
            </a:extLst>
          </p:cNvPr>
          <p:cNvSpPr txBox="1"/>
          <p:nvPr/>
        </p:nvSpPr>
        <p:spPr>
          <a:xfrm>
            <a:off x="7881904" y="1194245"/>
            <a:ext cx="229076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23" dirty="0">
                <a:latin typeface="Calibri"/>
                <a:cs typeface="Calibri"/>
              </a:rPr>
              <a:t>16</a:t>
            </a:r>
            <a:r>
              <a:rPr sz="1050" dirty="0">
                <a:latin typeface="Calibri"/>
                <a:cs typeface="Calibri"/>
              </a:rPr>
              <a:t>0</a:t>
            </a:r>
          </a:p>
        </p:txBody>
      </p:sp>
      <p:sp>
        <p:nvSpPr>
          <p:cNvPr id="35" name="object 22">
            <a:extLst>
              <a:ext uri="{FF2B5EF4-FFF2-40B4-BE49-F238E27FC236}">
                <a16:creationId xmlns:a16="http://schemas.microsoft.com/office/drawing/2014/main" id="{F0D23969-21FD-4619-B80B-D592B998A5CC}"/>
              </a:ext>
            </a:extLst>
          </p:cNvPr>
          <p:cNvSpPr txBox="1"/>
          <p:nvPr/>
        </p:nvSpPr>
        <p:spPr>
          <a:xfrm>
            <a:off x="7881904" y="897065"/>
            <a:ext cx="229076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23" dirty="0">
                <a:latin typeface="Calibri"/>
                <a:cs typeface="Calibri"/>
              </a:rPr>
              <a:t>18</a:t>
            </a:r>
            <a:r>
              <a:rPr sz="1050" dirty="0">
                <a:latin typeface="Calibri"/>
                <a:cs typeface="Calibri"/>
              </a:rPr>
              <a:t>0</a:t>
            </a:r>
          </a:p>
        </p:txBody>
      </p:sp>
      <p:sp>
        <p:nvSpPr>
          <p:cNvPr id="36" name="object 23">
            <a:extLst>
              <a:ext uri="{FF2B5EF4-FFF2-40B4-BE49-F238E27FC236}">
                <a16:creationId xmlns:a16="http://schemas.microsoft.com/office/drawing/2014/main" id="{757010C0-7983-460A-BDF2-3F45343B4EB1}"/>
              </a:ext>
            </a:extLst>
          </p:cNvPr>
          <p:cNvSpPr txBox="1"/>
          <p:nvPr/>
        </p:nvSpPr>
        <p:spPr>
          <a:xfrm>
            <a:off x="1965698" y="897065"/>
            <a:ext cx="327660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23" dirty="0">
                <a:latin typeface="Calibri"/>
                <a:cs typeface="Calibri"/>
              </a:rPr>
              <a:t>100</a:t>
            </a:r>
            <a:r>
              <a:rPr sz="1050" dirty="0">
                <a:latin typeface="Calibri"/>
                <a:cs typeface="Calibri"/>
              </a:rPr>
              <a:t>%</a:t>
            </a:r>
          </a:p>
        </p:txBody>
      </p:sp>
      <p:sp>
        <p:nvSpPr>
          <p:cNvPr id="37" name="object 24">
            <a:extLst>
              <a:ext uri="{FF2B5EF4-FFF2-40B4-BE49-F238E27FC236}">
                <a16:creationId xmlns:a16="http://schemas.microsoft.com/office/drawing/2014/main" id="{948411EF-511B-4663-BAE7-821BE81A48E5}"/>
              </a:ext>
            </a:extLst>
          </p:cNvPr>
          <p:cNvSpPr txBox="1"/>
          <p:nvPr/>
        </p:nvSpPr>
        <p:spPr>
          <a:xfrm>
            <a:off x="2039079" y="1162240"/>
            <a:ext cx="256699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23" dirty="0">
                <a:latin typeface="Calibri"/>
                <a:cs typeface="Calibri"/>
              </a:rPr>
              <a:t>90</a:t>
            </a:r>
            <a:r>
              <a:rPr sz="1050" dirty="0">
                <a:latin typeface="Calibri"/>
                <a:cs typeface="Calibri"/>
              </a:rPr>
              <a:t>%</a:t>
            </a:r>
          </a:p>
        </p:txBody>
      </p:sp>
      <p:sp>
        <p:nvSpPr>
          <p:cNvPr id="38" name="object 25">
            <a:extLst>
              <a:ext uri="{FF2B5EF4-FFF2-40B4-BE49-F238E27FC236}">
                <a16:creationId xmlns:a16="http://schemas.microsoft.com/office/drawing/2014/main" id="{954CDB52-9B89-421B-909A-6BA85460FDD2}"/>
              </a:ext>
            </a:extLst>
          </p:cNvPr>
          <p:cNvSpPr txBox="1"/>
          <p:nvPr/>
        </p:nvSpPr>
        <p:spPr>
          <a:xfrm>
            <a:off x="2039079" y="1427417"/>
            <a:ext cx="256699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23" dirty="0">
                <a:latin typeface="Calibri"/>
                <a:cs typeface="Calibri"/>
              </a:rPr>
              <a:t>80</a:t>
            </a:r>
            <a:r>
              <a:rPr sz="1050" dirty="0">
                <a:latin typeface="Calibri"/>
                <a:cs typeface="Calibri"/>
              </a:rPr>
              <a:t>%</a:t>
            </a:r>
          </a:p>
        </p:txBody>
      </p:sp>
      <p:sp>
        <p:nvSpPr>
          <p:cNvPr id="39" name="object 26">
            <a:extLst>
              <a:ext uri="{FF2B5EF4-FFF2-40B4-BE49-F238E27FC236}">
                <a16:creationId xmlns:a16="http://schemas.microsoft.com/office/drawing/2014/main" id="{A1343ED1-A346-477A-A8C0-8CD3D4C685EF}"/>
              </a:ext>
            </a:extLst>
          </p:cNvPr>
          <p:cNvSpPr txBox="1"/>
          <p:nvPr/>
        </p:nvSpPr>
        <p:spPr>
          <a:xfrm>
            <a:off x="2039079" y="1691735"/>
            <a:ext cx="256699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23" dirty="0">
                <a:latin typeface="Calibri"/>
                <a:cs typeface="Calibri"/>
              </a:rPr>
              <a:t>70</a:t>
            </a:r>
            <a:r>
              <a:rPr sz="1050" dirty="0">
                <a:latin typeface="Calibri"/>
                <a:cs typeface="Calibri"/>
              </a:rPr>
              <a:t>%</a:t>
            </a:r>
          </a:p>
        </p:txBody>
      </p:sp>
      <p:sp>
        <p:nvSpPr>
          <p:cNvPr id="40" name="object 27">
            <a:extLst>
              <a:ext uri="{FF2B5EF4-FFF2-40B4-BE49-F238E27FC236}">
                <a16:creationId xmlns:a16="http://schemas.microsoft.com/office/drawing/2014/main" id="{16641384-EF03-4975-A059-165143A6BF1B}"/>
              </a:ext>
            </a:extLst>
          </p:cNvPr>
          <p:cNvSpPr txBox="1"/>
          <p:nvPr/>
        </p:nvSpPr>
        <p:spPr>
          <a:xfrm>
            <a:off x="2039079" y="1956911"/>
            <a:ext cx="256699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23" dirty="0">
                <a:latin typeface="Calibri"/>
                <a:cs typeface="Calibri"/>
              </a:rPr>
              <a:t>60</a:t>
            </a:r>
            <a:r>
              <a:rPr sz="1050" dirty="0">
                <a:latin typeface="Calibri"/>
                <a:cs typeface="Calibri"/>
              </a:rPr>
              <a:t>%</a:t>
            </a:r>
          </a:p>
        </p:txBody>
      </p:sp>
      <p:sp>
        <p:nvSpPr>
          <p:cNvPr id="41" name="object 28">
            <a:extLst>
              <a:ext uri="{FF2B5EF4-FFF2-40B4-BE49-F238E27FC236}">
                <a16:creationId xmlns:a16="http://schemas.microsoft.com/office/drawing/2014/main" id="{1C698840-9321-4776-894B-D199571FD79B}"/>
              </a:ext>
            </a:extLst>
          </p:cNvPr>
          <p:cNvSpPr txBox="1"/>
          <p:nvPr/>
        </p:nvSpPr>
        <p:spPr>
          <a:xfrm>
            <a:off x="2039079" y="2222087"/>
            <a:ext cx="256699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23" dirty="0">
                <a:latin typeface="Calibri"/>
                <a:cs typeface="Calibri"/>
              </a:rPr>
              <a:t>50</a:t>
            </a:r>
            <a:r>
              <a:rPr sz="1050" dirty="0">
                <a:latin typeface="Calibri"/>
                <a:cs typeface="Calibri"/>
              </a:rPr>
              <a:t>%</a:t>
            </a:r>
          </a:p>
        </p:txBody>
      </p:sp>
      <p:sp>
        <p:nvSpPr>
          <p:cNvPr id="42" name="object 29">
            <a:extLst>
              <a:ext uri="{FF2B5EF4-FFF2-40B4-BE49-F238E27FC236}">
                <a16:creationId xmlns:a16="http://schemas.microsoft.com/office/drawing/2014/main" id="{58B94129-EED0-4381-9FB8-2868F3D31DB1}"/>
              </a:ext>
            </a:extLst>
          </p:cNvPr>
          <p:cNvSpPr txBox="1"/>
          <p:nvPr/>
        </p:nvSpPr>
        <p:spPr>
          <a:xfrm>
            <a:off x="2039079" y="2486120"/>
            <a:ext cx="256699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23" dirty="0">
                <a:latin typeface="Calibri"/>
                <a:cs typeface="Calibri"/>
              </a:rPr>
              <a:t>40</a:t>
            </a:r>
            <a:r>
              <a:rPr sz="1050" dirty="0">
                <a:latin typeface="Calibri"/>
                <a:cs typeface="Calibri"/>
              </a:rPr>
              <a:t>%</a:t>
            </a:r>
          </a:p>
        </p:txBody>
      </p:sp>
      <p:sp>
        <p:nvSpPr>
          <p:cNvPr id="43" name="object 30">
            <a:extLst>
              <a:ext uri="{FF2B5EF4-FFF2-40B4-BE49-F238E27FC236}">
                <a16:creationId xmlns:a16="http://schemas.microsoft.com/office/drawing/2014/main" id="{224FB14A-D88A-4739-AE7A-18D2E5687376}"/>
              </a:ext>
            </a:extLst>
          </p:cNvPr>
          <p:cNvSpPr txBox="1"/>
          <p:nvPr/>
        </p:nvSpPr>
        <p:spPr>
          <a:xfrm>
            <a:off x="2039079" y="2751487"/>
            <a:ext cx="256699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23" dirty="0">
                <a:latin typeface="Calibri"/>
                <a:cs typeface="Calibri"/>
              </a:rPr>
              <a:t>30</a:t>
            </a:r>
            <a:r>
              <a:rPr sz="1050" dirty="0">
                <a:latin typeface="Calibri"/>
                <a:cs typeface="Calibri"/>
              </a:rPr>
              <a:t>%</a:t>
            </a:r>
          </a:p>
        </p:txBody>
      </p:sp>
      <p:sp>
        <p:nvSpPr>
          <p:cNvPr id="44" name="object 31">
            <a:extLst>
              <a:ext uri="{FF2B5EF4-FFF2-40B4-BE49-F238E27FC236}">
                <a16:creationId xmlns:a16="http://schemas.microsoft.com/office/drawing/2014/main" id="{FE4298D8-F58D-43C0-B537-6DDEA2717495}"/>
              </a:ext>
            </a:extLst>
          </p:cNvPr>
          <p:cNvSpPr txBox="1"/>
          <p:nvPr/>
        </p:nvSpPr>
        <p:spPr>
          <a:xfrm>
            <a:off x="2039079" y="3016663"/>
            <a:ext cx="256699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23" dirty="0">
                <a:latin typeface="Calibri"/>
                <a:cs typeface="Calibri"/>
              </a:rPr>
              <a:t>20</a:t>
            </a:r>
            <a:r>
              <a:rPr sz="1050" dirty="0">
                <a:latin typeface="Calibri"/>
                <a:cs typeface="Calibri"/>
              </a:rPr>
              <a:t>%</a:t>
            </a:r>
          </a:p>
        </p:txBody>
      </p:sp>
      <p:sp>
        <p:nvSpPr>
          <p:cNvPr id="45" name="object 32">
            <a:extLst>
              <a:ext uri="{FF2B5EF4-FFF2-40B4-BE49-F238E27FC236}">
                <a16:creationId xmlns:a16="http://schemas.microsoft.com/office/drawing/2014/main" id="{7204428F-7388-4F8F-880A-81E86690DDE0}"/>
              </a:ext>
            </a:extLst>
          </p:cNvPr>
          <p:cNvSpPr txBox="1"/>
          <p:nvPr/>
        </p:nvSpPr>
        <p:spPr>
          <a:xfrm>
            <a:off x="2039079" y="3280696"/>
            <a:ext cx="256699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23" dirty="0">
                <a:latin typeface="Calibri"/>
                <a:cs typeface="Calibri"/>
              </a:rPr>
              <a:t>10</a:t>
            </a:r>
            <a:r>
              <a:rPr sz="1050" dirty="0">
                <a:latin typeface="Calibri"/>
                <a:cs typeface="Calibri"/>
              </a:rPr>
              <a:t>%</a:t>
            </a:r>
          </a:p>
        </p:txBody>
      </p:sp>
      <p:sp>
        <p:nvSpPr>
          <p:cNvPr id="46" name="object 33">
            <a:extLst>
              <a:ext uri="{FF2B5EF4-FFF2-40B4-BE49-F238E27FC236}">
                <a16:creationId xmlns:a16="http://schemas.microsoft.com/office/drawing/2014/main" id="{4BF5A9E4-EC23-4EBF-9581-C4337FD2C164}"/>
              </a:ext>
            </a:extLst>
          </p:cNvPr>
          <p:cNvSpPr txBox="1"/>
          <p:nvPr/>
        </p:nvSpPr>
        <p:spPr>
          <a:xfrm>
            <a:off x="2104229" y="3545643"/>
            <a:ext cx="185738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23" dirty="0">
                <a:latin typeface="Calibri"/>
                <a:cs typeface="Calibri"/>
              </a:rPr>
              <a:t>0</a:t>
            </a:r>
            <a:r>
              <a:rPr sz="1050" dirty="0">
                <a:latin typeface="Calibri"/>
                <a:cs typeface="Calibri"/>
              </a:rPr>
              <a:t>%</a:t>
            </a:r>
          </a:p>
        </p:txBody>
      </p:sp>
      <p:sp>
        <p:nvSpPr>
          <p:cNvPr id="47" name="object 34">
            <a:extLst>
              <a:ext uri="{FF2B5EF4-FFF2-40B4-BE49-F238E27FC236}">
                <a16:creationId xmlns:a16="http://schemas.microsoft.com/office/drawing/2014/main" id="{157C641F-0B8D-4DF0-9B35-E72EC7741726}"/>
              </a:ext>
            </a:extLst>
          </p:cNvPr>
          <p:cNvSpPr txBox="1"/>
          <p:nvPr/>
        </p:nvSpPr>
        <p:spPr>
          <a:xfrm>
            <a:off x="2526454" y="3751422"/>
            <a:ext cx="5217811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545306" algn="l"/>
                <a:tab pos="1080611" algn="l"/>
                <a:tab pos="1615440" algn="l"/>
                <a:tab pos="2151698" algn="l"/>
                <a:tab pos="2686526" algn="l"/>
                <a:tab pos="3222784" algn="l"/>
                <a:tab pos="3758565" algn="l"/>
                <a:tab pos="4293870" algn="l"/>
              </a:tabLst>
            </a:pPr>
            <a:r>
              <a:rPr sz="1050" spc="23" dirty="0">
                <a:latin typeface="Calibri"/>
                <a:cs typeface="Calibri"/>
              </a:rPr>
              <a:t>200</a:t>
            </a:r>
            <a:r>
              <a:rPr lang="en-US" sz="1050" spc="23" dirty="0">
                <a:latin typeface="Calibri"/>
                <a:cs typeface="Calibri"/>
              </a:rPr>
              <a:t>0</a:t>
            </a:r>
            <a:r>
              <a:rPr sz="1050" dirty="0">
                <a:latin typeface="Calibri"/>
                <a:cs typeface="Calibri"/>
              </a:rPr>
              <a:t>	</a:t>
            </a:r>
            <a:r>
              <a:rPr sz="1050" spc="23" dirty="0">
                <a:latin typeface="Calibri"/>
                <a:cs typeface="Calibri"/>
              </a:rPr>
              <a:t>200</a:t>
            </a:r>
            <a:r>
              <a:rPr lang="en-US" sz="1050" spc="23" dirty="0">
                <a:latin typeface="Calibri"/>
                <a:cs typeface="Calibri"/>
              </a:rPr>
              <a:t>2</a:t>
            </a:r>
            <a:r>
              <a:rPr sz="1050" dirty="0">
                <a:latin typeface="Calibri"/>
                <a:cs typeface="Calibri"/>
              </a:rPr>
              <a:t>	</a:t>
            </a:r>
            <a:r>
              <a:rPr sz="1050" spc="23" dirty="0">
                <a:latin typeface="Calibri"/>
                <a:cs typeface="Calibri"/>
              </a:rPr>
              <a:t>200</a:t>
            </a:r>
            <a:r>
              <a:rPr lang="en-US" sz="1050" spc="23" dirty="0">
                <a:latin typeface="Calibri"/>
                <a:cs typeface="Calibri"/>
              </a:rPr>
              <a:t>4</a:t>
            </a:r>
            <a:r>
              <a:rPr sz="1050" dirty="0">
                <a:latin typeface="Calibri"/>
                <a:cs typeface="Calibri"/>
              </a:rPr>
              <a:t>	</a:t>
            </a:r>
            <a:r>
              <a:rPr sz="1050" spc="23" dirty="0">
                <a:latin typeface="Calibri"/>
                <a:cs typeface="Calibri"/>
              </a:rPr>
              <a:t>200</a:t>
            </a:r>
            <a:r>
              <a:rPr lang="en-US" sz="1050" spc="23" dirty="0">
                <a:latin typeface="Calibri"/>
                <a:cs typeface="Calibri"/>
              </a:rPr>
              <a:t>6</a:t>
            </a:r>
            <a:r>
              <a:rPr sz="1050" dirty="0">
                <a:latin typeface="Calibri"/>
                <a:cs typeface="Calibri"/>
              </a:rPr>
              <a:t>	</a:t>
            </a:r>
            <a:r>
              <a:rPr sz="1050" spc="23" dirty="0">
                <a:latin typeface="Calibri"/>
                <a:cs typeface="Calibri"/>
              </a:rPr>
              <a:t>20</a:t>
            </a:r>
            <a:r>
              <a:rPr lang="en-US" sz="1050" spc="23" dirty="0">
                <a:latin typeface="Calibri"/>
                <a:cs typeface="Calibri"/>
              </a:rPr>
              <a:t>08</a:t>
            </a:r>
            <a:r>
              <a:rPr sz="1050" dirty="0">
                <a:latin typeface="Calibri"/>
                <a:cs typeface="Calibri"/>
              </a:rPr>
              <a:t>	</a:t>
            </a:r>
            <a:r>
              <a:rPr sz="1050" spc="23" dirty="0">
                <a:latin typeface="Calibri"/>
                <a:cs typeface="Calibri"/>
              </a:rPr>
              <a:t>20</a:t>
            </a:r>
            <a:r>
              <a:rPr lang="en-US" sz="1050" spc="23" dirty="0">
                <a:latin typeface="Calibri"/>
                <a:cs typeface="Calibri"/>
              </a:rPr>
              <a:t>10</a:t>
            </a:r>
            <a:r>
              <a:rPr sz="1050" dirty="0">
                <a:latin typeface="Calibri"/>
                <a:cs typeface="Calibri"/>
              </a:rPr>
              <a:t>	</a:t>
            </a:r>
            <a:r>
              <a:rPr sz="1050" spc="23" dirty="0">
                <a:latin typeface="Calibri"/>
                <a:cs typeface="Calibri"/>
              </a:rPr>
              <a:t>2</a:t>
            </a:r>
            <a:r>
              <a:rPr lang="en-US" sz="1050" spc="23" dirty="0">
                <a:latin typeface="Calibri"/>
                <a:cs typeface="Calibri"/>
              </a:rPr>
              <a:t>012</a:t>
            </a:r>
            <a:r>
              <a:rPr sz="1050" dirty="0">
                <a:latin typeface="Calibri"/>
                <a:cs typeface="Calibri"/>
              </a:rPr>
              <a:t>	</a:t>
            </a:r>
            <a:r>
              <a:rPr sz="1050" spc="23" dirty="0">
                <a:latin typeface="Calibri"/>
                <a:cs typeface="Calibri"/>
              </a:rPr>
              <a:t>20</a:t>
            </a:r>
            <a:r>
              <a:rPr lang="en-US" sz="1050" spc="23" dirty="0">
                <a:latin typeface="Calibri"/>
                <a:cs typeface="Calibri"/>
              </a:rPr>
              <a:t>14</a:t>
            </a:r>
            <a:r>
              <a:rPr sz="1050" dirty="0">
                <a:latin typeface="Calibri"/>
                <a:cs typeface="Calibri"/>
              </a:rPr>
              <a:t>	</a:t>
            </a:r>
            <a:r>
              <a:rPr sz="1050" spc="23" dirty="0">
                <a:latin typeface="Calibri"/>
                <a:cs typeface="Calibri"/>
              </a:rPr>
              <a:t>20</a:t>
            </a:r>
            <a:r>
              <a:rPr lang="en-US" sz="1050" spc="23" dirty="0">
                <a:latin typeface="Calibri"/>
                <a:cs typeface="Calibri"/>
              </a:rPr>
              <a:t>16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48" name="object 35">
            <a:extLst>
              <a:ext uri="{FF2B5EF4-FFF2-40B4-BE49-F238E27FC236}">
                <a16:creationId xmlns:a16="http://schemas.microsoft.com/office/drawing/2014/main" id="{7ED6E0AD-2A1D-4FE0-9028-030F29E062ED}"/>
              </a:ext>
            </a:extLst>
          </p:cNvPr>
          <p:cNvSpPr txBox="1"/>
          <p:nvPr/>
        </p:nvSpPr>
        <p:spPr>
          <a:xfrm>
            <a:off x="7346504" y="3751422"/>
            <a:ext cx="300038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23" dirty="0">
                <a:latin typeface="Calibri"/>
                <a:cs typeface="Calibri"/>
              </a:rPr>
              <a:t>20</a:t>
            </a:r>
            <a:r>
              <a:rPr lang="en-US" sz="1050" spc="23" dirty="0">
                <a:latin typeface="Calibri"/>
                <a:cs typeface="Calibri"/>
              </a:rPr>
              <a:t>18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49" name="object 36">
            <a:extLst>
              <a:ext uri="{FF2B5EF4-FFF2-40B4-BE49-F238E27FC236}">
                <a16:creationId xmlns:a16="http://schemas.microsoft.com/office/drawing/2014/main" id="{F68892C5-408B-42E1-A6C6-6E976A53A998}"/>
              </a:ext>
            </a:extLst>
          </p:cNvPr>
          <p:cNvSpPr txBox="1"/>
          <p:nvPr/>
        </p:nvSpPr>
        <p:spPr>
          <a:xfrm>
            <a:off x="8184799" y="1999032"/>
            <a:ext cx="141321" cy="66389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76"/>
              </a:lnSpc>
            </a:pPr>
            <a:r>
              <a:rPr sz="1050" b="1" spc="-11" dirty="0">
                <a:latin typeface="Calibri"/>
                <a:cs typeface="Calibri"/>
              </a:rPr>
              <a:t>billion</a:t>
            </a:r>
            <a:r>
              <a:rPr sz="1050" b="1" spc="30" dirty="0">
                <a:latin typeface="Calibri"/>
                <a:cs typeface="Calibri"/>
              </a:rPr>
              <a:t> </a:t>
            </a:r>
            <a:r>
              <a:rPr sz="1050" b="1" spc="11" dirty="0">
                <a:latin typeface="Calibri"/>
                <a:cs typeface="Calibri"/>
              </a:rPr>
              <a:t>euro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54" name="object 41">
            <a:extLst>
              <a:ext uri="{FF2B5EF4-FFF2-40B4-BE49-F238E27FC236}">
                <a16:creationId xmlns:a16="http://schemas.microsoft.com/office/drawing/2014/main" id="{573866EF-CE60-442B-A15A-763E23A1BEEF}"/>
              </a:ext>
            </a:extLst>
          </p:cNvPr>
          <p:cNvSpPr txBox="1"/>
          <p:nvPr/>
        </p:nvSpPr>
        <p:spPr>
          <a:xfrm>
            <a:off x="2505805" y="3958209"/>
            <a:ext cx="2774156" cy="47987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31"/>
              </a:lnSpc>
            </a:pPr>
            <a:r>
              <a:rPr lang="lt-LT" sz="1650" b="1" spc="-19" dirty="0">
                <a:solidFill>
                  <a:srgbClr val="44601D"/>
                </a:solidFill>
                <a:latin typeface="Verdana"/>
                <a:cs typeface="Verdana"/>
              </a:rPr>
              <a:t>Efficiency costs EU:</a:t>
            </a:r>
            <a:endParaRPr sz="1650" dirty="0">
              <a:latin typeface="Verdana"/>
              <a:cs typeface="Verdana"/>
            </a:endParaRPr>
          </a:p>
          <a:p>
            <a:pPr marL="476" algn="ctr">
              <a:lnSpc>
                <a:spcPts val="1961"/>
              </a:lnSpc>
            </a:pPr>
            <a:r>
              <a:rPr sz="1650" b="1" spc="-19" dirty="0">
                <a:solidFill>
                  <a:srgbClr val="44601D"/>
                </a:solidFill>
                <a:latin typeface="Verdana"/>
                <a:cs typeface="Verdana"/>
              </a:rPr>
              <a:t>70%:</a:t>
            </a:r>
            <a:r>
              <a:rPr sz="1650" b="1" spc="-11" dirty="0">
                <a:solidFill>
                  <a:srgbClr val="44601D"/>
                </a:solidFill>
                <a:latin typeface="Verdana"/>
                <a:cs typeface="Verdana"/>
              </a:rPr>
              <a:t> </a:t>
            </a:r>
            <a:r>
              <a:rPr sz="1650" b="1" spc="-26" dirty="0">
                <a:solidFill>
                  <a:srgbClr val="44601D"/>
                </a:solidFill>
                <a:latin typeface="Verdana"/>
                <a:cs typeface="Verdana"/>
              </a:rPr>
              <a:t> </a:t>
            </a:r>
            <a:r>
              <a:rPr sz="1650" b="1" spc="-19" dirty="0">
                <a:solidFill>
                  <a:srgbClr val="44601D"/>
                </a:solidFill>
                <a:latin typeface="Verdana"/>
                <a:cs typeface="Verdana"/>
              </a:rPr>
              <a:t>160</a:t>
            </a:r>
            <a:r>
              <a:rPr lang="lt-LT" sz="1650" b="1" spc="-19" dirty="0">
                <a:solidFill>
                  <a:srgbClr val="44601D"/>
                </a:solidFill>
                <a:latin typeface="Verdana"/>
                <a:cs typeface="Verdana"/>
              </a:rPr>
              <a:t> Bln. Eur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55" name="object 42">
            <a:extLst>
              <a:ext uri="{FF2B5EF4-FFF2-40B4-BE49-F238E27FC236}">
                <a16:creationId xmlns:a16="http://schemas.microsoft.com/office/drawing/2014/main" id="{E770624F-EA89-4F9C-AEBB-BF62025E4DD4}"/>
              </a:ext>
            </a:extLst>
          </p:cNvPr>
          <p:cNvSpPr txBox="1"/>
          <p:nvPr/>
        </p:nvSpPr>
        <p:spPr>
          <a:xfrm>
            <a:off x="5442171" y="3958209"/>
            <a:ext cx="1714500" cy="47987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292894">
              <a:lnSpc>
                <a:spcPts val="1931"/>
              </a:lnSpc>
            </a:pPr>
            <a:r>
              <a:rPr lang="en-US" sz="1650" b="1" spc="-23" dirty="0">
                <a:solidFill>
                  <a:srgbClr val="44601D"/>
                </a:solidFill>
                <a:latin typeface="Verdana"/>
                <a:cs typeface="Verdana"/>
              </a:rPr>
              <a:t>3</a:t>
            </a:r>
            <a:r>
              <a:rPr sz="1650" b="1" spc="-23" dirty="0">
                <a:solidFill>
                  <a:srgbClr val="44601D"/>
                </a:solidFill>
                <a:latin typeface="Verdana"/>
                <a:cs typeface="Verdana"/>
              </a:rPr>
              <a:t>.3% </a:t>
            </a:r>
            <a:r>
              <a:rPr sz="1650" b="1" spc="-11" dirty="0">
                <a:solidFill>
                  <a:srgbClr val="44601D"/>
                </a:solidFill>
                <a:latin typeface="Verdana"/>
                <a:cs typeface="Verdana"/>
              </a:rPr>
              <a:t>CO</a:t>
            </a:r>
            <a:r>
              <a:rPr sz="1631" b="1" spc="-17" baseline="-17241" dirty="0">
                <a:solidFill>
                  <a:srgbClr val="44601D"/>
                </a:solidFill>
                <a:latin typeface="Verdana"/>
                <a:cs typeface="Verdana"/>
              </a:rPr>
              <a:t>2</a:t>
            </a:r>
            <a:endParaRPr sz="1631" baseline="-17241" dirty="0">
              <a:latin typeface="Verdana"/>
              <a:cs typeface="Verdana"/>
            </a:endParaRPr>
          </a:p>
          <a:p>
            <a:pPr marL="346710">
              <a:lnSpc>
                <a:spcPts val="1961"/>
              </a:lnSpc>
            </a:pPr>
            <a:r>
              <a:rPr lang="lt-LT" sz="1650" b="1" spc="-19" dirty="0">
                <a:solidFill>
                  <a:srgbClr val="44601D"/>
                </a:solidFill>
                <a:latin typeface="Verdana"/>
                <a:cs typeface="Verdana"/>
              </a:rPr>
              <a:t>emmision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57" name="object 44">
            <a:extLst>
              <a:ext uri="{FF2B5EF4-FFF2-40B4-BE49-F238E27FC236}">
                <a16:creationId xmlns:a16="http://schemas.microsoft.com/office/drawing/2014/main" id="{2A1B8BDA-AD44-4878-A5FD-D75615CC39E7}"/>
              </a:ext>
            </a:extLst>
          </p:cNvPr>
          <p:cNvSpPr txBox="1"/>
          <p:nvPr/>
        </p:nvSpPr>
        <p:spPr>
          <a:xfrm>
            <a:off x="4178648" y="1906602"/>
            <a:ext cx="2722562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lt-LT" sz="1350" b="1" spc="-8" dirty="0">
                <a:latin typeface="Calibri"/>
                <a:cs typeface="Calibri"/>
              </a:rPr>
              <a:t>%</a:t>
            </a:r>
            <a:r>
              <a:rPr lang="lt-LT" sz="1050" b="1" spc="-8" dirty="0">
                <a:latin typeface="Calibri"/>
                <a:cs typeface="Calibri"/>
              </a:rPr>
              <a:t> Loading degree</a:t>
            </a:r>
            <a:endParaRPr sz="1350" b="1" dirty="0">
              <a:latin typeface="Calibri"/>
              <a:cs typeface="Calibri"/>
            </a:endParaRPr>
          </a:p>
        </p:txBody>
      </p:sp>
      <p:sp>
        <p:nvSpPr>
          <p:cNvPr id="58" name="object 45">
            <a:extLst>
              <a:ext uri="{FF2B5EF4-FFF2-40B4-BE49-F238E27FC236}">
                <a16:creationId xmlns:a16="http://schemas.microsoft.com/office/drawing/2014/main" id="{F0DD25D4-80BB-40A2-AA71-6BD3A9F99998}"/>
              </a:ext>
            </a:extLst>
          </p:cNvPr>
          <p:cNvSpPr txBox="1"/>
          <p:nvPr/>
        </p:nvSpPr>
        <p:spPr>
          <a:xfrm>
            <a:off x="4529009" y="2914079"/>
            <a:ext cx="188564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11" dirty="0">
                <a:latin typeface="Calibri"/>
                <a:cs typeface="Calibri"/>
              </a:rPr>
              <a:t>%</a:t>
            </a:r>
            <a:r>
              <a:rPr lang="en-US" sz="1350" spc="-11" dirty="0">
                <a:latin typeface="Calibri"/>
                <a:cs typeface="Calibri"/>
              </a:rPr>
              <a:t> Empty milleage km</a:t>
            </a:r>
            <a:endParaRPr sz="1350" dirty="0">
              <a:latin typeface="Calibri"/>
              <a:cs typeface="Calibri"/>
            </a:endParaRPr>
          </a:p>
        </p:txBody>
      </p:sp>
      <p:pic>
        <p:nvPicPr>
          <p:cNvPr id="60" name="object 47">
            <a:extLst>
              <a:ext uri="{FF2B5EF4-FFF2-40B4-BE49-F238E27FC236}">
                <a16:creationId xmlns:a16="http://schemas.microsoft.com/office/drawing/2014/main" id="{048DB473-4825-4E56-835E-35A2D0DB2D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9211" y="2193228"/>
            <a:ext cx="1621221" cy="980693"/>
          </a:xfrm>
          <a:prstGeom prst="rect">
            <a:avLst/>
          </a:prstGeom>
        </p:spPr>
      </p:pic>
      <p:sp>
        <p:nvSpPr>
          <p:cNvPr id="62" name="Title 61">
            <a:extLst>
              <a:ext uri="{FF2B5EF4-FFF2-40B4-BE49-F238E27FC236}">
                <a16:creationId xmlns:a16="http://schemas.microsoft.com/office/drawing/2014/main" id="{BE6EE7DC-D2FD-4320-8F4A-B5D73DEB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  Years -</a:t>
            </a:r>
            <a:r>
              <a:rPr lang="lt-LT" dirty="0"/>
              <a:t> „</a:t>
            </a:r>
            <a:r>
              <a:rPr lang="en-US" dirty="0"/>
              <a:t>efficiency improvement</a:t>
            </a:r>
            <a:r>
              <a:rPr lang="lt-LT" dirty="0"/>
              <a:t>“</a:t>
            </a:r>
            <a:r>
              <a:rPr lang="en-US" dirty="0"/>
              <a:t>!</a:t>
            </a:r>
          </a:p>
        </p:txBody>
      </p:sp>
      <p:sp>
        <p:nvSpPr>
          <p:cNvPr id="66" name="object 46">
            <a:extLst>
              <a:ext uri="{FF2B5EF4-FFF2-40B4-BE49-F238E27FC236}">
                <a16:creationId xmlns:a16="http://schemas.microsoft.com/office/drawing/2014/main" id="{B9DD65F6-95B5-49E4-A95B-76F60A2C34C1}"/>
              </a:ext>
            </a:extLst>
          </p:cNvPr>
          <p:cNvSpPr txBox="1"/>
          <p:nvPr/>
        </p:nvSpPr>
        <p:spPr>
          <a:xfrm>
            <a:off x="2838384" y="1430727"/>
            <a:ext cx="145456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1350" spc="-23" dirty="0">
                <a:latin typeface="Calibri"/>
                <a:cs typeface="Calibri"/>
              </a:rPr>
              <a:t>Inneficiency costs%</a:t>
            </a:r>
            <a:endParaRPr sz="13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607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accent6">
                <a:alpha val="15000"/>
              </a:schemeClr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1">
            <a:extLst>
              <a:ext uri="{FF2B5EF4-FFF2-40B4-BE49-F238E27FC236}">
                <a16:creationId xmlns:a16="http://schemas.microsoft.com/office/drawing/2014/main" id="{DDC776D9-27B0-497F-AA91-10D81CC1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" y="13692"/>
            <a:ext cx="9139428" cy="994172"/>
          </a:xfrm>
        </p:spPr>
        <p:txBody>
          <a:bodyPr/>
          <a:lstStyle/>
          <a:p>
            <a:r>
              <a:rPr lang="lt-LT" dirty="0"/>
              <a:t>„Žaliasis kursas“ Lietuvoje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0EB730-D1BB-4BB5-A420-6EFB5CB0B58B}"/>
              </a:ext>
            </a:extLst>
          </p:cNvPr>
          <p:cNvSpPr txBox="1"/>
          <p:nvPr/>
        </p:nvSpPr>
        <p:spPr>
          <a:xfrm>
            <a:off x="0" y="855731"/>
            <a:ext cx="60568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Lietuva – viena iš ES „Lyderių“ – CO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2 tar</a:t>
            </a:r>
            <a:r>
              <a:rPr lang="lt-LT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šoje</a:t>
            </a: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transporto sektoriuje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Iki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2030 met</a:t>
            </a: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ų, įgyvendinus visas šiuo metu planuojamas priemones, pasieksime iki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50% </a:t>
            </a:r>
            <a:r>
              <a:rPr lang="en-US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keliam</a:t>
            </a: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ų taršos mažinimo tikslų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endParaRPr lang="lt-LT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Tuo pačiu, - kompleksiškai ir visuotinai diegiant tiekimo grandinės optimizavimo principus, pilnai išnaudojant EFTI reglamento numatomas optimizavimo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ir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logist</a:t>
            </a: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kos </a:t>
            </a:r>
            <a:r>
              <a:rPr lang="en-US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proces</a:t>
            </a: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ų dalyvių </a:t>
            </a:r>
            <a:r>
              <a:rPr lang="lt-LT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bendraveikos</a:t>
            </a: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 galimybes taršos mažinimo potencialas transporto sektoriuje ~ 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60%</a:t>
            </a:r>
            <a:endParaRPr lang="lt-LT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628E83-DA74-476F-ADE0-810EBE663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60" y="1007864"/>
            <a:ext cx="2883712" cy="95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Lohr System Terminals | LOHR">
            <a:extLst>
              <a:ext uri="{FF2B5EF4-FFF2-40B4-BE49-F238E27FC236}">
                <a16:creationId xmlns:a16="http://schemas.microsoft.com/office/drawing/2014/main" id="{44101A52-DD25-4B4A-B7FD-2CB6C396B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88" y="1959489"/>
            <a:ext cx="2883712" cy="10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9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accent6">
                <a:alpha val="15000"/>
              </a:schemeClr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1">
            <a:extLst>
              <a:ext uri="{FF2B5EF4-FFF2-40B4-BE49-F238E27FC236}">
                <a16:creationId xmlns:a16="http://schemas.microsoft.com/office/drawing/2014/main" id="{A8A11749-9F43-4B69-8EFE-C186C032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" y="13692"/>
            <a:ext cx="9139428" cy="994172"/>
          </a:xfrm>
        </p:spPr>
        <p:txBody>
          <a:bodyPr/>
          <a:lstStyle/>
          <a:p>
            <a:r>
              <a:rPr lang="lt-LT" dirty="0"/>
              <a:t>Naujos tendencijos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DA411-276D-4832-84FA-EC548BE38510}"/>
              </a:ext>
            </a:extLst>
          </p:cNvPr>
          <p:cNvSpPr txBox="1"/>
          <p:nvPr/>
        </p:nvSpPr>
        <p:spPr>
          <a:xfrm>
            <a:off x="0" y="1007864"/>
            <a:ext cx="72326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Multimodalumas tvarumas ir logistikos sektoriaus skaitmenizavimas</a:t>
            </a:r>
          </a:p>
          <a:p>
            <a:pPr lvl="2"/>
            <a:endParaRPr lang="lt-LT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2030 </a:t>
            </a:r>
            <a:r>
              <a:rPr lang="en-US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metais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&gt;50% </a:t>
            </a:r>
            <a:r>
              <a:rPr lang="en-US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krovini</a:t>
            </a: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ų ES bus gabenama naudojant skaitmenines platformas</a:t>
            </a:r>
          </a:p>
          <a:p>
            <a:pPr lvl="2"/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Kartu su „Žalių miestų“ koncepcijų įgyvendinimu, </a:t>
            </a:r>
            <a:r>
              <a:rPr lang="lt-LT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intermodalumo</a:t>
            </a: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galimybių panaudojimu, daugiau kaip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90% </a:t>
            </a:r>
            <a:r>
              <a:rPr lang="en-US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krovini</a:t>
            </a: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ų, savo kelyje nuo siuntėjo iki gavėjo keis transporto priemones, bei transporto rūšis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2"/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Formuojama nauja – vieningo skaitmeninio </a:t>
            </a:r>
            <a:r>
              <a:rPr lang="lt-LT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multimodalaus</a:t>
            </a: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transporto dokumento koncepcija.</a:t>
            </a:r>
          </a:p>
          <a:p>
            <a:pPr lvl="2"/>
            <a:endParaRPr lang="lt-LT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Pagrindinis iššūkis muitinėms – formuoti naują požiūrį į tranzito kontrolę, išmokti naudotis </a:t>
            </a:r>
            <a:r>
              <a:rPr lang="lt-LT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Blockchain</a:t>
            </a: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 technologijų teikiamomis galimybėmis.</a:t>
            </a:r>
          </a:p>
          <a:p>
            <a:pPr lvl="2"/>
            <a:endParaRPr lang="lt-LT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The multimodal transport in Europe - MAP Transport S.A.">
            <a:extLst>
              <a:ext uri="{FF2B5EF4-FFF2-40B4-BE49-F238E27FC236}">
                <a16:creationId xmlns:a16="http://schemas.microsoft.com/office/drawing/2014/main" id="{E0A3F627-1E77-42EC-BD98-C58822A7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66" y="1007864"/>
            <a:ext cx="1922362" cy="12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7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accent6">
                <a:alpha val="15000"/>
              </a:schemeClr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1">
            <a:extLst>
              <a:ext uri="{FF2B5EF4-FFF2-40B4-BE49-F238E27FC236}">
                <a16:creationId xmlns:a16="http://schemas.microsoft.com/office/drawing/2014/main" id="{A8A11749-9F43-4B69-8EFE-C186C032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" y="13692"/>
            <a:ext cx="9139428" cy="994172"/>
          </a:xfrm>
        </p:spPr>
        <p:txBody>
          <a:bodyPr/>
          <a:lstStyle/>
          <a:p>
            <a:r>
              <a:rPr lang="lt-LT" dirty="0"/>
              <a:t>Naujos tendencijos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DA411-276D-4832-84FA-EC548BE38510}"/>
              </a:ext>
            </a:extLst>
          </p:cNvPr>
          <p:cNvSpPr txBox="1"/>
          <p:nvPr/>
        </p:nvSpPr>
        <p:spPr>
          <a:xfrm>
            <a:off x="0" y="1007864"/>
            <a:ext cx="72326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Nauji iššūkiai, COVID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19, </a:t>
            </a:r>
            <a:r>
              <a:rPr lang="en-US" dirty="0" err="1">
                <a:solidFill>
                  <a:schemeClr val="accent6">
                    <a:lumMod val="75000"/>
                    <a:lumOff val="25000"/>
                  </a:schemeClr>
                </a:solidFill>
              </a:rPr>
              <a:t>pasaulin</a:t>
            </a: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ės tiekimo grandinės pajėgumų stoka, elektroninė prekyba</a:t>
            </a:r>
          </a:p>
          <a:p>
            <a:pPr lvl="2"/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	Bendri susitarimai – WCO, WTO, FIATA, IATA</a:t>
            </a:r>
          </a:p>
          <a:p>
            <a:pPr lvl="2"/>
            <a:endParaRPr lang="lt-LT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Siekiama kiek kitokio muitinės procedūros vykdytojo traktavimo: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Ekspeditorius – kaip specifinis muitinės procedūros vykdytojas 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Visų pirma – oro krovinių gabenime, elektroninės prekybos dalyvių aptarnavime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Ekspeditoriaus atsakomybės prioritetai - tikslių duomenų apie KROVINĮ pateikimas. Prekių, sandorių duomenų teisingumas ateityje turėtų būti pirkėjo/pardavėjo atsakomybės sritis.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Ekspeditoriaus mokestinės prievolės turės galioti tik tol, kol prekės (krovinys) yra ekspeditoriaus dispozicijoje.  (Su šia nuostata nenori sutikti Kinija ir Rusija)</a:t>
            </a:r>
          </a:p>
          <a:p>
            <a:pPr lvl="2"/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	</a:t>
            </a:r>
          </a:p>
          <a:p>
            <a:pPr lvl="2"/>
            <a:r>
              <a:rPr lang="lt-LT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		</a:t>
            </a:r>
          </a:p>
          <a:p>
            <a:pPr lvl="2"/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The multimodal transport in Europe - MAP Transport S.A.">
            <a:extLst>
              <a:ext uri="{FF2B5EF4-FFF2-40B4-BE49-F238E27FC236}">
                <a16:creationId xmlns:a16="http://schemas.microsoft.com/office/drawing/2014/main" id="{E0A3F627-1E77-42EC-BD98-C58822A7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66" y="1007864"/>
            <a:ext cx="1922362" cy="12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accent6">
                <a:alpha val="15000"/>
              </a:schemeClr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een Freight | Climate &amp;amp; Clean Air Coalition">
            <a:extLst>
              <a:ext uri="{FF2B5EF4-FFF2-40B4-BE49-F238E27FC236}">
                <a16:creationId xmlns:a16="http://schemas.microsoft.com/office/drawing/2014/main" id="{27B5B127-9850-4563-921F-A1031A9C1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6024"/>
            <a:ext cx="5044257" cy="210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uitinė | Tema | 15min.lt">
            <a:extLst>
              <a:ext uri="{FF2B5EF4-FFF2-40B4-BE49-F238E27FC236}">
                <a16:creationId xmlns:a16="http://schemas.microsoft.com/office/drawing/2014/main" id="{680CE127-44B8-46A2-A471-C40EFA30A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76" y="1268297"/>
            <a:ext cx="4547300" cy="303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1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accent6">
                <a:alpha val="15000"/>
              </a:schemeClr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5193A6-D150-4D84-B328-CACB08BA3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12" y="1082519"/>
            <a:ext cx="7258050" cy="1685925"/>
          </a:xfrm>
          <a:prstGeom prst="rect">
            <a:avLst/>
          </a:prstGeom>
        </p:spPr>
      </p:pic>
      <p:sp>
        <p:nvSpPr>
          <p:cNvPr id="5" name="Title 61">
            <a:extLst>
              <a:ext uri="{FF2B5EF4-FFF2-40B4-BE49-F238E27FC236}">
                <a16:creationId xmlns:a16="http://schemas.microsoft.com/office/drawing/2014/main" id="{EBEA611F-F7C7-44AC-ACEE-2E5FF18A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" y="13692"/>
            <a:ext cx="9139428" cy="994172"/>
          </a:xfrm>
        </p:spPr>
        <p:txBody>
          <a:bodyPr/>
          <a:lstStyle/>
          <a:p>
            <a:r>
              <a:rPr lang="lt-LT" dirty="0" err="1"/>
              <a:t>World</a:t>
            </a:r>
            <a:r>
              <a:rPr lang="lt-LT" dirty="0"/>
              <a:t> Bank LPI  - CUSTOMS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CE9C0-EFC4-452A-9652-495D617CA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213" y="2751465"/>
            <a:ext cx="26860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6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3531</TotalTime>
  <Words>384</Words>
  <Application>Microsoft Office PowerPoint</Application>
  <PresentationFormat>On-screen Show (16:9)</PresentationFormat>
  <Paragraphs>61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Merriweather</vt:lpstr>
      <vt:lpstr>Wingdings</vt:lpstr>
      <vt:lpstr>Verdana</vt:lpstr>
      <vt:lpstr>Calibri</vt:lpstr>
      <vt:lpstr>IBM Plex Sans</vt:lpstr>
      <vt:lpstr>IBM Plex Sans Light</vt:lpstr>
      <vt:lpstr>Surrey template</vt:lpstr>
      <vt:lpstr>„Naujos“ kryptys logistikoje ir muitinėse</vt:lpstr>
      <vt:lpstr>20  Years - „efficiency improvement“!</vt:lpstr>
      <vt:lpstr>„Žaliasis kursas“ Lietuvoje</vt:lpstr>
      <vt:lpstr>Naujos tendencijos</vt:lpstr>
      <vt:lpstr>Naujos tendencijos</vt:lpstr>
      <vt:lpstr>PowerPoint Presentation</vt:lpstr>
      <vt:lpstr>World Bank LPI  - CUSTOMS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Edmundas</dc:creator>
  <cp:lastModifiedBy>Henrika Rukšėnienė</cp:lastModifiedBy>
  <cp:revision>9</cp:revision>
  <dcterms:modified xsi:type="dcterms:W3CDTF">2021-12-15T14:32:45Z</dcterms:modified>
</cp:coreProperties>
</file>