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76" r:id="rId4"/>
    <p:sldId id="303" r:id="rId5"/>
    <p:sldId id="297" r:id="rId6"/>
    <p:sldId id="298" r:id="rId7"/>
    <p:sldId id="299" r:id="rId8"/>
    <p:sldId id="300" r:id="rId9"/>
    <p:sldId id="301" r:id="rId10"/>
    <p:sldId id="302" r:id="rId11"/>
    <p:sldId id="304" r:id="rId1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1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ius Binkys" userId="7b41175e-6510-4a4b-b69f-3bee7441fa66" providerId="ADAL" clId="{E6B04AE7-5D86-42B3-A2A2-E0296D1BF185}"/>
    <pc:docChg chg="undo custSel modSld">
      <pc:chgData name="Darius Binkys" userId="7b41175e-6510-4a4b-b69f-3bee7441fa66" providerId="ADAL" clId="{E6B04AE7-5D86-42B3-A2A2-E0296D1BF185}" dt="2023-05-30T06:05:34.340" v="176" actId="20577"/>
      <pc:docMkLst>
        <pc:docMk/>
      </pc:docMkLst>
      <pc:sldChg chg="modSp mod">
        <pc:chgData name="Darius Binkys" userId="7b41175e-6510-4a4b-b69f-3bee7441fa66" providerId="ADAL" clId="{E6B04AE7-5D86-42B3-A2A2-E0296D1BF185}" dt="2023-05-30T04:40:03.781" v="1" actId="20577"/>
        <pc:sldMkLst>
          <pc:docMk/>
          <pc:sldMk cId="1541568194" sldId="298"/>
        </pc:sldMkLst>
        <pc:spChg chg="mod">
          <ac:chgData name="Darius Binkys" userId="7b41175e-6510-4a4b-b69f-3bee7441fa66" providerId="ADAL" clId="{E6B04AE7-5D86-42B3-A2A2-E0296D1BF185}" dt="2023-05-30T04:40:03.781" v="1" actId="20577"/>
          <ac:spMkLst>
            <pc:docMk/>
            <pc:sldMk cId="1541568194" sldId="298"/>
            <ac:spMk id="3" creationId="{3F41B89A-2A77-08A8-13AA-6F76D1AC7B12}"/>
          </ac:spMkLst>
        </pc:spChg>
      </pc:sldChg>
      <pc:sldChg chg="modSp mod">
        <pc:chgData name="Darius Binkys" userId="7b41175e-6510-4a4b-b69f-3bee7441fa66" providerId="ADAL" clId="{E6B04AE7-5D86-42B3-A2A2-E0296D1BF185}" dt="2023-05-30T06:05:34.340" v="176" actId="20577"/>
        <pc:sldMkLst>
          <pc:docMk/>
          <pc:sldMk cId="3262648589" sldId="304"/>
        </pc:sldMkLst>
        <pc:spChg chg="mod">
          <ac:chgData name="Darius Binkys" userId="7b41175e-6510-4a4b-b69f-3bee7441fa66" providerId="ADAL" clId="{E6B04AE7-5D86-42B3-A2A2-E0296D1BF185}" dt="2023-05-30T06:02:48.714" v="143" actId="113"/>
          <ac:spMkLst>
            <pc:docMk/>
            <pc:sldMk cId="3262648589" sldId="304"/>
            <ac:spMk id="2" creationId="{2D534572-C96E-1FF7-D4DF-D161A813D114}"/>
          </ac:spMkLst>
        </pc:spChg>
        <pc:spChg chg="mod">
          <ac:chgData name="Darius Binkys" userId="7b41175e-6510-4a4b-b69f-3bee7441fa66" providerId="ADAL" clId="{E6B04AE7-5D86-42B3-A2A2-E0296D1BF185}" dt="2023-05-30T06:05:34.340" v="176" actId="20577"/>
          <ac:spMkLst>
            <pc:docMk/>
            <pc:sldMk cId="3262648589" sldId="304"/>
            <ac:spMk id="3" creationId="{0EA94936-5DBF-491E-1711-A454CA865E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E26D6-4F81-4E87-A0D4-73138C4B3FDA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BE164-3940-4860-B377-B1695AC1EE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099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93276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333375">
              <a:lnSpc>
                <a:spcPts val="1010"/>
              </a:lnSpc>
              <a:spcBef>
                <a:spcPts val="190"/>
              </a:spcBef>
            </a:pP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dėstymas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–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25">
                <a:solidFill>
                  <a:srgbClr val="2B2A29"/>
                </a:solidFill>
                <a:latin typeface="Arial"/>
                <a:cs typeface="Arial"/>
              </a:rPr>
              <a:t>be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paveikslėlių</a:t>
            </a:r>
            <a:r>
              <a:rPr lang="lt-LT" sz="1200" b="1" spc="-1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(be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nuotraukų,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diagramų)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05"/>
              </a:spcBef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2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eilučių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eilutėje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(7)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žodžių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42852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333375">
              <a:lnSpc>
                <a:spcPts val="1010"/>
              </a:lnSpc>
              <a:spcBef>
                <a:spcPts val="190"/>
              </a:spcBef>
            </a:pP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dėstymas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–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25">
                <a:solidFill>
                  <a:srgbClr val="2B2A29"/>
                </a:solidFill>
                <a:latin typeface="Arial"/>
                <a:cs typeface="Arial"/>
              </a:rPr>
              <a:t>be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paveikslėlių</a:t>
            </a:r>
            <a:r>
              <a:rPr lang="lt-LT" sz="1200" b="1" spc="-1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(be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nuotraukų,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diagramų)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05"/>
              </a:spcBef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2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eilučių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eilutėje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(7)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žodžių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24857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333375">
              <a:lnSpc>
                <a:spcPts val="1010"/>
              </a:lnSpc>
              <a:spcBef>
                <a:spcPts val="190"/>
              </a:spcBef>
            </a:pP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dėstymas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–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25">
                <a:solidFill>
                  <a:srgbClr val="2B2A29"/>
                </a:solidFill>
                <a:latin typeface="Arial"/>
                <a:cs typeface="Arial"/>
              </a:rPr>
              <a:t>be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paveikslėlių</a:t>
            </a:r>
            <a:r>
              <a:rPr lang="lt-LT" sz="1200" b="1" spc="-1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(be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nuotraukų,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diagramų)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05"/>
              </a:spcBef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2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eilučių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eilutėje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(7)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žodžių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100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7175A-AB6A-F831-768C-96064CA19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6AD7C-76F8-A29A-15A4-58C6A386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43F23-CA2C-E578-12B8-46DC9BF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51B76-8F2B-3806-4594-BAFE28F39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155B2-8053-019D-B99F-8104681E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5185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7FB9-72CE-6F11-70C8-2504E362F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432D0-D863-DCF9-A162-1EE1BA6F0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0FFEE-FD20-3B5C-1D69-3E9D2A20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16757-9A97-D248-AC3A-3139043A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7FCC-4F06-E66E-48C2-B2DC86BC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38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C7BA0-DA14-20D1-1FBB-E5970C412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60963-3415-3890-3B74-875F8F4F2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14096-1C69-B3B8-2EEF-9DE6CBE1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6C72A-1181-D722-863A-E39BACF8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F9316-B70F-EBDD-DE9E-A12D6D5B1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262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4C6DE-8DED-A1F6-4103-97AB39B2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E1830-C9DE-F8F7-0FA2-9F1B0A8FD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CAC49-96B7-F686-904F-76B92C54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79D81-4DC7-562A-48D4-50BF03A26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5EC7A-86A1-4260-128E-933D469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51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487-2626-D6BF-7C4F-D683602ED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23DE6-DA5A-FA7A-AFA7-C4A1E8A6C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D2E1E-A674-0BF0-348D-6B09E853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923F7-8304-4C56-580F-B8F9F345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CB93A-2AEC-D296-DA9B-086626F2A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0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8977-2E78-EA51-D658-3C812083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E108E-72C0-ABE5-08EA-E11FA4910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84DEF-C752-05ED-2491-7C918C24E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CE34D-302E-652F-DD6A-4CC1B75E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3CBF1-E0AA-2428-1598-82C530AC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D70BA-A610-1605-2A4B-301F9702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431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B9B0-D8A6-0027-7761-DDB4FD13B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C51B2-DE08-E21E-1732-B426ADABC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1A6ED-3880-7CAD-C3C6-C2E26ADE5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DDE41-1744-99AC-8379-4611550A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F43481-BCBF-D3A8-AD9B-FFC34009B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18FE3F-184A-42AF-AFAA-6DB67416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86DE7-1A73-B781-BCC1-179480AB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EA030-012C-5431-D47B-580C43369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7787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8C66-20F8-53D7-BD66-324BD99E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A3A7A-66DC-66E4-E91E-51943A3E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C6EB1-3E34-8C81-BC4D-004DE7A3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50291-7E30-5959-7261-DE4BE64F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463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83ED2A-D3EF-CB69-494B-FE6799452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241CE2-0509-C2BB-73BE-E69086ED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DCECA-C1D5-0864-374C-B5432A03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2186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9623-6D2E-025A-0E85-69BEB128E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8508E-E375-E453-A76B-7B0FA849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1EB5D-1306-518A-A179-F2F28F1DE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5367E-AE0A-4214-9BF7-575FBEE85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EADD8-51F6-8B25-933D-D0CDB7BB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C9CDC-49B3-9EB1-40DD-416D851E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411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C2EF-BD74-2AC4-82CF-2FE22151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31FB29-2763-B0E9-DDB5-39D9BA08B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A5987-ED7F-FCC1-6B96-CCA207020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DA217-7CCA-DE6A-77BC-475F94E7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CDA7F-8BFA-7E48-17DB-97F213C2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F1F5C-8A01-0B4F-A110-DC629111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805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623DBB-805C-655F-54D0-17F24602B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514E5-3C2B-4D32-8ADC-DC405EC80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F051B-99CE-CDE5-794B-08A37816B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7AFD-923E-4CFF-8381-D0852A6EA026}" type="datetimeFigureOut">
              <a:rPr lang="lt-LT" smtClean="0"/>
              <a:t>2023-05-30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D4A03-8F56-FDE9-2351-F9C0E0F00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04-8827-73A0-3BCF-6E03B2B92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915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ankcijukontrole@lrmuitine.l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3">
            <a:extLst>
              <a:ext uri="{FF2B5EF4-FFF2-40B4-BE49-F238E27FC236}">
                <a16:creationId xmlns:a16="http://schemas.microsoft.com/office/drawing/2014/main" id="{9AEB8E61-1BC1-BCEA-B9A2-E1D578BD7E25}"/>
              </a:ext>
            </a:extLst>
          </p:cNvPr>
          <p:cNvSpPr txBox="1"/>
          <p:nvPr/>
        </p:nvSpPr>
        <p:spPr>
          <a:xfrm>
            <a:off x="336885" y="1873250"/>
            <a:ext cx="11444438" cy="1655581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3500" b="1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SANKCIONUOT</a:t>
            </a:r>
            <a:r>
              <a:rPr lang="lt-LT" sz="3500" b="1" dirty="0">
                <a:latin typeface="Arial"/>
                <a:ea typeface="Times New Roman" panose="02020603050405020304" pitchFamily="18" charset="0"/>
                <a:cs typeface="Arial"/>
              </a:rPr>
              <a:t>Ų PREKIŲ </a:t>
            </a:r>
          </a:p>
          <a:p>
            <a:pPr marL="12700" algn="ctr">
              <a:spcBef>
                <a:spcPts val="110"/>
              </a:spcBef>
            </a:pPr>
            <a:r>
              <a:rPr lang="lt-LT" sz="3500" b="1" dirty="0">
                <a:latin typeface="Arial"/>
                <a:ea typeface="Times New Roman" panose="02020603050405020304" pitchFamily="18" charset="0"/>
                <a:cs typeface="Arial"/>
              </a:rPr>
              <a:t>EKSPORTO IŠ ES KONTROLĖ</a:t>
            </a:r>
            <a:endParaRPr lang="lt-LT" sz="3500" b="1" dirty="0"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marL="12700" algn="ctr">
              <a:spcBef>
                <a:spcPts val="110"/>
              </a:spcBef>
            </a:pPr>
            <a:endParaRPr lang="lt-L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13">
            <a:extLst>
              <a:ext uri="{FF2B5EF4-FFF2-40B4-BE49-F238E27FC236}">
                <a16:creationId xmlns:a16="http://schemas.microsoft.com/office/drawing/2014/main" id="{B3C8FCE2-8AEE-F29D-1B8B-A1A10ABB33E4}"/>
              </a:ext>
            </a:extLst>
          </p:cNvPr>
          <p:cNvSpPr txBox="1"/>
          <p:nvPr/>
        </p:nvSpPr>
        <p:spPr>
          <a:xfrm>
            <a:off x="12526" y="3746005"/>
            <a:ext cx="12142450" cy="177612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endParaRPr lang="lt-LT" sz="28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marL="12700" algn="ctr">
              <a:spcBef>
                <a:spcPts val="110"/>
              </a:spcBef>
            </a:pPr>
            <a:r>
              <a:rPr lang="lt-LT" sz="2800" b="1" dirty="0">
                <a:solidFill>
                  <a:srgbClr val="2B2A29"/>
                </a:solidFill>
                <a:latin typeface="Arial"/>
                <a:cs typeface="Arial"/>
              </a:rPr>
              <a:t>Darius Binkys</a:t>
            </a:r>
            <a:r>
              <a:rPr lang="lt-LT" sz="2800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</a:p>
          <a:p>
            <a:pPr marL="12700" algn="ctr">
              <a:spcBef>
                <a:spcPts val="110"/>
              </a:spcBef>
            </a:pPr>
            <a:r>
              <a:rPr lang="lt-LT" sz="2800" b="1" dirty="0">
                <a:solidFill>
                  <a:srgbClr val="2B2A29"/>
                </a:solidFill>
                <a:latin typeface="Arial"/>
                <a:cs typeface="Arial"/>
              </a:rPr>
              <a:t>Muitų politikos skyriaus vyriausiasis specialistas</a:t>
            </a:r>
            <a:r>
              <a:rPr lang="lt-LT" sz="2800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</a:p>
          <a:p>
            <a:pPr marL="12700" algn="ctr">
              <a:spcBef>
                <a:spcPts val="110"/>
              </a:spcBef>
            </a:pPr>
            <a:r>
              <a:rPr lang="lt-LT" sz="2800" b="1" spc="-10" dirty="0">
                <a:solidFill>
                  <a:srgbClr val="2B2A29"/>
                </a:solidFill>
                <a:latin typeface="Arial"/>
                <a:cs typeface="Arial"/>
              </a:rPr>
              <a:t>Muitinės departamentas</a:t>
            </a:r>
            <a:endParaRPr lang="lt-LT" sz="28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1B22C98D-B981-7093-ED6B-F6486F5E8926}"/>
              </a:ext>
            </a:extLst>
          </p:cNvPr>
          <p:cNvSpPr txBox="1"/>
          <p:nvPr/>
        </p:nvSpPr>
        <p:spPr>
          <a:xfrm>
            <a:off x="6350" y="5633901"/>
            <a:ext cx="12184912" cy="383438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2400" b="1" dirty="0">
                <a:solidFill>
                  <a:srgbClr val="2B2A29"/>
                </a:solidFill>
                <a:latin typeface="Arial"/>
                <a:cs typeface="Arial"/>
              </a:rPr>
              <a:t>2023 m. gegužės 30 d.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990A21-3FA7-B3DE-9330-42017C528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32"/>
            <a:ext cx="12191262" cy="133158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C789228-D23F-8223-4C75-F543DE843B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424" y="106144"/>
            <a:ext cx="1757880" cy="176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871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015C385-32E3-B595-28F8-9445403B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KONTROLĖS PRIEMONĖ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FADBCDB-F467-4E2B-50F3-9DF2C3FCD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ctr"/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PATIKRINIMAS PO PREKIŲ IŠLEIDIMO</a:t>
            </a:r>
          </a:p>
          <a:p>
            <a:pPr algn="ctr"/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 prekių pristatymo į trečiąją šalį galutiniam gavėjui fakto patvirtinimui</a:t>
            </a:r>
          </a:p>
          <a:p>
            <a:pPr marL="0" indent="0">
              <a:buNone/>
            </a:pP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 pateikti el. paštu (</a:t>
            </a:r>
            <a:r>
              <a:rPr lang="lt-LT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sankcijukontrole@lrmuitine.lt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) trečiosios šalies muitinės patvirtintą importo deklaracijos kopiją.</a:t>
            </a:r>
          </a:p>
          <a:p>
            <a:pPr marL="0" indent="0">
              <a:buNone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71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D534572-C96E-1FF7-D4DF-D161A813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/>
              <a:t>AČIŪ UŽ DĖMĖSĮ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EA94936-5DBF-491E-1711-A454CA865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b="1">
                <a:latin typeface="Arial" panose="020B0604020202020204" pitchFamily="34" charset="0"/>
                <a:cs typeface="Arial" panose="020B0604020202020204" pitchFamily="34" charset="0"/>
              </a:rPr>
              <a:t> INFORMACIJA TEIKIAMA</a:t>
            </a: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Telefonai:  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Bendroji muitinės informacija – 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8 5 2665000;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Informacija deklaracijų teikimo klausimais -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8 5 2665001;</a:t>
            </a: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El. paštas: </a:t>
            </a:r>
            <a:r>
              <a:rPr lang="lt-LT" b="1" dirty="0" err="1">
                <a:latin typeface="Arial" panose="020B0604020202020204" pitchFamily="34" charset="0"/>
                <a:cs typeface="Arial" panose="020B0604020202020204" pitchFamily="34" charset="0"/>
              </a:rPr>
              <a:t>info@lrmuitine.lt</a:t>
            </a: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48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F00B4-6C79-482F-7011-BB773C1E3F20}"/>
              </a:ext>
            </a:extLst>
          </p:cNvPr>
          <p:cNvSpPr txBox="1"/>
          <p:nvPr/>
        </p:nvSpPr>
        <p:spPr>
          <a:xfrm>
            <a:off x="660400" y="457200"/>
            <a:ext cx="10871200" cy="66787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3600" b="1" dirty="0">
                <a:latin typeface="Arial"/>
                <a:ea typeface="+mn-lt"/>
                <a:cs typeface="Arial"/>
              </a:rPr>
              <a:t>SANKCIONUOTŲ PREKIŲ SĄRAŠAS</a:t>
            </a:r>
          </a:p>
          <a:p>
            <a:pPr algn="ctr"/>
            <a:endParaRPr lang="lt-LT" sz="2400" b="1" dirty="0">
              <a:latin typeface="Arial"/>
              <a:ea typeface="+mn-lt"/>
              <a:cs typeface="Arial"/>
            </a:endParaRPr>
          </a:p>
          <a:p>
            <a:pPr algn="ctr"/>
            <a:endParaRPr lang="lt-LT" sz="2400" b="1" dirty="0">
              <a:latin typeface="Arial"/>
              <a:ea typeface="+mn-lt"/>
              <a:cs typeface="Arial"/>
            </a:endParaRPr>
          </a:p>
          <a:p>
            <a:pPr algn="ctr"/>
            <a:r>
              <a:rPr lang="lt-LT" sz="2800" b="1" dirty="0">
                <a:latin typeface="Arial"/>
                <a:ea typeface="+mn-lt"/>
                <a:cs typeface="Arial"/>
              </a:rPr>
              <a:t>REGLAMENTAS NR. 833/2014</a:t>
            </a:r>
          </a:p>
          <a:p>
            <a:pPr algn="ctr"/>
            <a:r>
              <a:rPr lang="lt-LT" sz="2800" b="1" dirty="0">
                <a:latin typeface="Arial"/>
                <a:ea typeface="+mn-lt"/>
                <a:cs typeface="Arial"/>
              </a:rPr>
              <a:t>II, VII, X, XI XVI XVIII XX ir XXIII priedai</a:t>
            </a:r>
          </a:p>
          <a:p>
            <a:pPr algn="ctr"/>
            <a:endParaRPr lang="lt-LT" sz="2800" b="1" dirty="0">
              <a:latin typeface="Arial"/>
              <a:ea typeface="+mn-lt"/>
              <a:cs typeface="Arial"/>
            </a:endParaRPr>
          </a:p>
          <a:p>
            <a:pPr algn="ctr"/>
            <a:endParaRPr lang="lt-LT" sz="2800" b="1" dirty="0">
              <a:latin typeface="Arial"/>
              <a:ea typeface="+mn-lt"/>
              <a:cs typeface="Arial"/>
            </a:endParaRPr>
          </a:p>
          <a:p>
            <a:pPr algn="ctr"/>
            <a:r>
              <a:rPr lang="lt-LT" sz="2800" b="1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REGLAMENTAS NR. 765/2006</a:t>
            </a:r>
          </a:p>
          <a:p>
            <a:pPr algn="ctr"/>
            <a:r>
              <a:rPr lang="lt-LT" sz="2800" b="1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III, IV, Va, VI ir XIV</a:t>
            </a:r>
            <a:endParaRPr lang="lt-LT" sz="2800" dirty="0">
              <a:latin typeface="Arial"/>
              <a:ea typeface="+mn-lt"/>
              <a:cs typeface="Arial"/>
            </a:endParaRPr>
          </a:p>
          <a:p>
            <a:pPr algn="ctr"/>
            <a:endParaRPr lang="lt-LT" sz="2800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28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r>
              <a:rPr lang="lt-LT" sz="2800" b="1" dirty="0">
                <a:solidFill>
                  <a:srgbClr val="2B2A29"/>
                </a:solidFill>
                <a:latin typeface="Arial"/>
                <a:cs typeface="Arial"/>
              </a:rPr>
              <a:t>BENDRASIS KARINĖS ĮRANGOS SĄRAŠAS </a:t>
            </a:r>
          </a:p>
          <a:p>
            <a:pPr algn="ctr"/>
            <a:r>
              <a:rPr lang="lt-LT" sz="2800" b="1" dirty="0">
                <a:solidFill>
                  <a:srgbClr val="2B2A29"/>
                </a:solidFill>
                <a:latin typeface="Arial"/>
                <a:cs typeface="Arial"/>
              </a:rPr>
              <a:t>DVEJOPO NAUDOJIMO PREKĖS</a:t>
            </a: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3092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F00B4-6C79-482F-7011-BB773C1E3F20}"/>
              </a:ext>
            </a:extLst>
          </p:cNvPr>
          <p:cNvSpPr txBox="1"/>
          <p:nvPr/>
        </p:nvSpPr>
        <p:spPr>
          <a:xfrm>
            <a:off x="18142" y="521842"/>
            <a:ext cx="12192000" cy="917174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lt-LT" sz="2800" b="1" dirty="0">
              <a:ea typeface="+mn-lt"/>
              <a:cs typeface="+mn-lt"/>
            </a:endParaRPr>
          </a:p>
          <a:p>
            <a:pPr algn="ctr"/>
            <a:r>
              <a:rPr lang="lt-LT" sz="2800" b="1" dirty="0">
                <a:ea typeface="+mn-lt"/>
                <a:cs typeface="+mn-lt"/>
              </a:rPr>
              <a:t> </a:t>
            </a:r>
            <a:r>
              <a:rPr lang="lt-LT" sz="36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KONTROLĖS PRIEMONĖS</a:t>
            </a:r>
            <a:endParaRPr lang="en-US" sz="3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PREKĖS NEPARDUODAMOS, NEKEIČIAMI JŲ SAVININKAI PO PREKIŲ EKSPORTO;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NEPERTRAUKIAMAS TRANZITAS PER BALTARUSIJĄ IR RUSIJOS FEDERACIJĄ;</a:t>
            </a:r>
          </a:p>
          <a:p>
            <a:pPr marL="228600" algn="just"/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PREKIŲ IDENTIFIKAVIMAS;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EKSPORTUOTOJAS TURI INFORMACIJĄ APIE PREKIŲ GALUTINĮ NAUDOTOJĄ IR PREKIŲ PANAUDOJIMĄ;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PATIKRINIMAS PO PREKIŲ IŠLEIDIMO.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ctr">
              <a:buFont typeface="Arial" panose="020B0604020202020204" pitchFamily="34" charset="0"/>
              <a:buChar char="•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endParaRPr lang="lt-LT" sz="2400" dirty="0">
              <a:solidFill>
                <a:srgbClr val="000000"/>
              </a:solidFill>
              <a:latin typeface="Arial"/>
              <a:cs typeface="Calibri" panose="020F0502020204030204"/>
            </a:endParaRPr>
          </a:p>
          <a:p>
            <a:pPr algn="ctr"/>
            <a:endParaRPr lang="lt-LT" sz="36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043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F00B4-6C79-482F-7011-BB773C1E3F20}"/>
              </a:ext>
            </a:extLst>
          </p:cNvPr>
          <p:cNvSpPr txBox="1"/>
          <p:nvPr/>
        </p:nvSpPr>
        <p:spPr>
          <a:xfrm>
            <a:off x="18142" y="521842"/>
            <a:ext cx="12192000" cy="951029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lt-LT" sz="2800" b="1" dirty="0">
              <a:ea typeface="+mn-lt"/>
              <a:cs typeface="+mn-lt"/>
            </a:endParaRPr>
          </a:p>
          <a:p>
            <a:pPr algn="ctr"/>
            <a:r>
              <a:rPr lang="lt-LT" sz="2800" b="1" dirty="0">
                <a:ea typeface="+mn-lt"/>
                <a:cs typeface="+mn-lt"/>
              </a:rPr>
              <a:t> </a:t>
            </a:r>
            <a:r>
              <a:rPr lang="lt-LT" sz="36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KONTROLĖS PRIEMONĖ</a:t>
            </a:r>
            <a:endParaRPr lang="en-US" sz="3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endParaRPr lang="lt-LT" sz="2800" b="1" dirty="0">
              <a:cs typeface="Calibri"/>
            </a:endParaRPr>
          </a:p>
          <a:p>
            <a:pPr marL="514350" indent="-285750" algn="ctr">
              <a:buFont typeface="Arial" panose="020B0604020202020204" pitchFamily="34" charset="0"/>
              <a:buChar char="•"/>
            </a:pPr>
            <a:r>
              <a:rPr lang="lt-LT" sz="2800" b="1" dirty="0">
                <a:latin typeface="Arial" panose="020B0604020202020204" pitchFamily="34" charset="0"/>
                <a:cs typeface="Arial" panose="020B0604020202020204" pitchFamily="34" charset="0"/>
              </a:rPr>
              <a:t>PREKĖS NEPARDUODAMOS, NEKEIČIAMI JŲ SAVININKAI PO PREKIŲ EKSPORTO</a:t>
            </a:r>
          </a:p>
          <a:p>
            <a:pPr marL="228600" algn="ctr"/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514350" indent="-285750">
              <a:buFont typeface="Calibri"/>
              <a:buChar char="-"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 prekių pirkimo – pardavimo sutartis;</a:t>
            </a:r>
          </a:p>
          <a:p>
            <a:pPr marL="514350" indent="-285750">
              <a:buFont typeface="Wingdings" panose="05000000000000000000" pitchFamily="2" charset="2"/>
              <a:buChar char="ü"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sąskaitos ir apmokėjimo už prekes dokumentai;</a:t>
            </a:r>
          </a:p>
          <a:p>
            <a:pPr marL="514350" indent="-285750">
              <a:buFont typeface="Wingdings" panose="05000000000000000000" pitchFamily="2" charset="2"/>
              <a:buChar char="ü"/>
            </a:pPr>
            <a:endParaRPr lang="lt-LT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514350" indent="-285750"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prekių savininko įsipareigojimą neparduoti prekių kitiems asmenims;</a:t>
            </a:r>
          </a:p>
          <a:p>
            <a:pPr marL="514350" indent="-285750">
              <a:buFont typeface="Wingdings" panose="05000000000000000000" pitchFamily="2" charset="2"/>
              <a:buChar char="ü"/>
            </a:pPr>
            <a:endParaRPr lang="lt-LT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514350" indent="-285750"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eksportuotojo ar asmens, pateikusio muitinės deklaraciją, įsipareigojimas pateikti trečiosios šalies (prekių gavėjo) importo deklaracijos kopiją. </a:t>
            </a:r>
          </a:p>
          <a:p>
            <a:pPr marL="228600" indent="228600" algn="ctr">
              <a:buFont typeface="Arial,Sans-Serif"/>
              <a:buChar char="•"/>
            </a:pPr>
            <a:endParaRPr lang="lt-LT" dirty="0">
              <a:ea typeface="+mn-lt"/>
              <a:cs typeface="+mn-lt"/>
            </a:endParaRPr>
          </a:p>
          <a:p>
            <a:pPr marL="228600" indent="228600" algn="ctr">
              <a:buFont typeface="Arial,Sans-Serif"/>
              <a:buChar char="•"/>
            </a:pPr>
            <a:endParaRPr lang="lt-LT" dirty="0">
              <a:latin typeface="Calibri" panose="020F0502020204030204"/>
              <a:ea typeface="+mn-lt"/>
              <a:cs typeface="+mn-lt"/>
            </a:endParaRPr>
          </a:p>
          <a:p>
            <a:pPr algn="just">
              <a:buFont typeface="Arial"/>
              <a:buChar char="•"/>
            </a:pPr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28600" indent="228600" algn="just">
              <a:buFont typeface="Arial"/>
              <a:buChar char="•"/>
            </a:pPr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28600" algn="just"/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28600" indent="228600">
              <a:buFont typeface="Arial"/>
              <a:buChar char="•"/>
            </a:pPr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endParaRPr lang="lt-LT" sz="2400" dirty="0">
              <a:solidFill>
                <a:srgbClr val="000000"/>
              </a:solidFill>
              <a:latin typeface="Arial"/>
              <a:cs typeface="Calibri" panose="020F0502020204030204"/>
            </a:endParaRPr>
          </a:p>
          <a:p>
            <a:pPr algn="ctr"/>
            <a:endParaRPr lang="lt-LT" sz="36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9375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DDE4FF1-D067-0F80-9FB8-C7227AB5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KONTROLĖS PRIEMONĖ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F41B89A-2A77-08A8-13AA-6F76D1AC7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ctr"/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NEPERTRAUKIAMAS TRANZITAS PER BALTARUSIJĄ IR RUSIJOS FEDERACIJĄ </a:t>
            </a:r>
          </a:p>
          <a:p>
            <a:pPr algn="ctr"/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prekių tranzitas per Baltarusiją ir/ar Rusijos Federaciją  yra tik dalis viso eksportuojamų prekių gabenimo maršruto, prasidedančio ir pasibaigiančio už Baltarusijos ir/ar Rusijos Federacijos ribų;</a:t>
            </a:r>
          </a:p>
          <a:p>
            <a:pPr marL="0" indent="0" algn="just">
              <a:buNone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 tranzito BY ir/ar RU metu prekės nebus perparduodamos, perdirbamos, sandėliuojamos, perkraunamos į kitą transporto priemonę, </a:t>
            </a:r>
            <a:r>
              <a:rPr lang="lt-LT" sz="2400" u="sng" dirty="0">
                <a:latin typeface="Arial" panose="020B0604020202020204" pitchFamily="34" charset="0"/>
                <a:cs typeface="Arial" panose="020B0604020202020204" pitchFamily="34" charset="0"/>
              </a:rPr>
              <a:t>įskaitant priekabos ar puspriekabės su prekėmis perkabinimą (vilkiko pakeitimą</a:t>
            </a: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). </a:t>
            </a:r>
          </a:p>
          <a:p>
            <a:pPr algn="just"/>
            <a:endParaRPr lang="lt-LT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9469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DDE4FF1-D067-0F80-9FB8-C7227AB5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SĄLYGOS IR DOKUMENTAI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F41B89A-2A77-08A8-13AA-6F76D1AC7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 pasirinkti vežėją ir prekių </a:t>
            </a:r>
            <a:r>
              <a:rPr lang="lt-LT">
                <a:latin typeface="Arial" panose="020B0604020202020204" pitchFamily="34" charset="0"/>
                <a:cs typeface="Arial" panose="020B0604020202020204" pitchFamily="34" charset="0"/>
              </a:rPr>
              <a:t>vežimo būdą.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prekių vežimo sutartis;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transportavimo dokumentai;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apmokėjimo už prekių transportavimą iki jų perdavimo gavėjui  trečiojoje šalyje dokumentai.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41568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DDE4FF1-D067-0F80-9FB8-C7227AB5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KONTROLĖS PRIEMONĖ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F41B89A-2A77-08A8-13AA-6F76D1AC7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PREKIŲ IDENTIFIKAVIMAS</a:t>
            </a:r>
          </a:p>
          <a:p>
            <a:pPr algn="ctr"/>
            <a:endParaRPr lang="lt-L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dirty="0"/>
              <a:t> </a:t>
            </a:r>
            <a:r>
              <a:rPr lang="lt-LT" u="sng" dirty="0"/>
              <a:t>išsamus</a:t>
            </a:r>
            <a:r>
              <a:rPr lang="lt-LT" dirty="0"/>
              <a:t> prekių aprašymas;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dirty="0"/>
              <a:t>pažyma su prekių charakteristikomis dėl galimai dvejopo naudojimo prekių;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dirty="0"/>
              <a:t> komerciniuose dokumentuose nurodytas prekių žymėjimas ar kiti identifikavimo požymiai, pagal kuriuos šias prekes įmanoma patikimai atskirti nuo kitų.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lt-LT" dirty="0"/>
          </a:p>
          <a:p>
            <a:pPr>
              <a:buFont typeface="Wingdings" panose="05000000000000000000" pitchFamily="2" charset="2"/>
              <a:buChar char="Ø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31701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015C385-32E3-B595-28F8-9445403B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KONTROLĖS PRIEMONĖ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FADBCDB-F467-4E2B-50F3-9DF2C3FCD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EKSPORTUOTOJAS TURI INFORMACIJĄ APIE PREKIŲ GALUTINĮ NAUDOTOJĄ IR JŲ PANAUDOJIMĄ</a:t>
            </a:r>
          </a:p>
          <a:p>
            <a:pPr marL="0" indent="0">
              <a:buNone/>
            </a:pP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Eksportuojamos prekės skirtos įprastinei gavėjo vykdomai veiklai ir jos nebus parduotos ar kitaip perduotos naudojimui Rusijos Federacijoje ir/ar Baltarusijoje. </a:t>
            </a:r>
          </a:p>
          <a:p>
            <a:pPr marL="0" indent="0">
              <a:buNone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308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015C385-32E3-B595-28F8-9445403B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SĄLYGOS IR DOKUMENTAI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FADBCDB-F467-4E2B-50F3-9DF2C3FCD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prekių gavėjo registraciją trečiojoje šalyje pagrindžianti informacija. Pvz.: išrašas iš įmonės registracijos duomenų bazės;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 prekių gavėjo paaiškinimas apie jo vykdomą ūkinę veiklą ir numatomą prekių galutinį naudojimą trečiojoje šalyje;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prekių gavėjo įsipareigojimas įsigytų prekių neparduoti ar kitaip neperduoti naudojimui Rusijos Federacijoje ar Baltarusijoje.</a:t>
            </a:r>
          </a:p>
          <a:p>
            <a:pPr marL="0" indent="0" algn="just">
              <a:buNone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292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608</Words>
  <Application>Microsoft Office PowerPoint</Application>
  <PresentationFormat>Plačiaekranė</PresentationFormat>
  <Paragraphs>120</Paragraphs>
  <Slides>11</Slides>
  <Notes>4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7" baseType="lpstr">
      <vt:lpstr>Arial</vt:lpstr>
      <vt:lpstr>Arial,Sans-Serif</vt:lpstr>
      <vt:lpstr>Calibri</vt:lpstr>
      <vt:lpstr>Calibri Light</vt:lpstr>
      <vt:lpstr>Wingdings</vt:lpstr>
      <vt:lpstr>Office Theme</vt:lpstr>
      <vt:lpstr>„PowerPoint“ pateiktis</vt:lpstr>
      <vt:lpstr>„PowerPoint“ pateiktis</vt:lpstr>
      <vt:lpstr>„PowerPoint“ pateiktis</vt:lpstr>
      <vt:lpstr>„PowerPoint“ pateiktis</vt:lpstr>
      <vt:lpstr>KONTROLĖS PRIEMONĖ</vt:lpstr>
      <vt:lpstr>SĄLYGOS IR DOKUMENTAI</vt:lpstr>
      <vt:lpstr>KONTROLĖS PRIEMONĖ</vt:lpstr>
      <vt:lpstr>KONTROLĖS PRIEMONĖ</vt:lpstr>
      <vt:lpstr>SĄLYGOS IR DOKUMENTAI</vt:lpstr>
      <vt:lpstr>KONTROLĖS PRIEMONĖ</vt:lpstr>
      <vt:lpstr>AČIŪ UŽ DĖMĖSĮ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Evelina Pagounis</dc:creator>
  <cp:lastModifiedBy>Darius Binkys</cp:lastModifiedBy>
  <cp:revision>584</cp:revision>
  <dcterms:created xsi:type="dcterms:W3CDTF">2023-01-10T10:44:58Z</dcterms:created>
  <dcterms:modified xsi:type="dcterms:W3CDTF">2023-05-30T06:05:42Z</dcterms:modified>
</cp:coreProperties>
</file>