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9" r:id="rId3"/>
    <p:sldId id="276" r:id="rId4"/>
    <p:sldId id="303" r:id="rId5"/>
    <p:sldId id="306" r:id="rId6"/>
    <p:sldId id="310" r:id="rId7"/>
    <p:sldId id="297" r:id="rId8"/>
    <p:sldId id="307" r:id="rId9"/>
    <p:sldId id="308" r:id="rId10"/>
    <p:sldId id="309" r:id="rId11"/>
    <p:sldId id="304" r:id="rId12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8BB4DC-77F0-475E-8B6E-D5E10871A7CB}" v="1" dt="2023-06-22T10:44:01.2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11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rius Binkys" userId="7b41175e-6510-4a4b-b69f-3bee7441fa66" providerId="ADAL" clId="{6E8BB4DC-77F0-475E-8B6E-D5E10871A7CB}"/>
    <pc:docChg chg="custSel modSld">
      <pc:chgData name="Darius Binkys" userId="7b41175e-6510-4a4b-b69f-3bee7441fa66" providerId="ADAL" clId="{6E8BB4DC-77F0-475E-8B6E-D5E10871A7CB}" dt="2023-06-22T10:44:09.788" v="8" actId="20577"/>
      <pc:docMkLst>
        <pc:docMk/>
      </pc:docMkLst>
      <pc:sldChg chg="addSp delSp modSp mod">
        <pc:chgData name="Darius Binkys" userId="7b41175e-6510-4a4b-b69f-3bee7441fa66" providerId="ADAL" clId="{6E8BB4DC-77F0-475E-8B6E-D5E10871A7CB}" dt="2023-06-22T10:44:09.788" v="8" actId="20577"/>
        <pc:sldMkLst>
          <pc:docMk/>
          <pc:sldMk cId="3312513187" sldId="307"/>
        </pc:sldMkLst>
        <pc:spChg chg="mod">
          <ac:chgData name="Darius Binkys" userId="7b41175e-6510-4a4b-b69f-3bee7441fa66" providerId="ADAL" clId="{6E8BB4DC-77F0-475E-8B6E-D5E10871A7CB}" dt="2023-06-22T10:44:09.788" v="8" actId="20577"/>
          <ac:spMkLst>
            <pc:docMk/>
            <pc:sldMk cId="3312513187" sldId="307"/>
            <ac:spMk id="2" creationId="{4F7E97AE-C806-6EF3-36EC-36E9F9AC8F20}"/>
          </ac:spMkLst>
        </pc:spChg>
        <pc:spChg chg="add del mod">
          <ac:chgData name="Darius Binkys" userId="7b41175e-6510-4a4b-b69f-3bee7441fa66" providerId="ADAL" clId="{6E8BB4DC-77F0-475E-8B6E-D5E10871A7CB}" dt="2023-06-22T10:44:01.238" v="2"/>
          <ac:spMkLst>
            <pc:docMk/>
            <pc:sldMk cId="3312513187" sldId="307"/>
            <ac:spMk id="4" creationId="{FB62AF44-7B99-78A5-9C5D-F6DB0A3D8181}"/>
          </ac:spMkLst>
        </pc:spChg>
        <pc:graphicFrameChg chg="del">
          <ac:chgData name="Darius Binkys" userId="7b41175e-6510-4a4b-b69f-3bee7441fa66" providerId="ADAL" clId="{6E8BB4DC-77F0-475E-8B6E-D5E10871A7CB}" dt="2023-06-22T10:43:43.746" v="0" actId="21"/>
          <ac:graphicFrameMkLst>
            <pc:docMk/>
            <pc:sldMk cId="3312513187" sldId="307"/>
            <ac:graphicFrameMk id="5" creationId="{B18408E6-1C7F-53E7-68EC-5052EAFEBFFD}"/>
          </ac:graphicFrameMkLst>
        </pc:graphicFrameChg>
        <pc:graphicFrameChg chg="add mod">
          <ac:chgData name="Darius Binkys" userId="7b41175e-6510-4a4b-b69f-3bee7441fa66" providerId="ADAL" clId="{6E8BB4DC-77F0-475E-8B6E-D5E10871A7CB}" dt="2023-06-22T10:44:01.238" v="2"/>
          <ac:graphicFrameMkLst>
            <pc:docMk/>
            <pc:sldMk cId="3312513187" sldId="307"/>
            <ac:graphicFrameMk id="6" creationId="{58F7EF75-89CD-6759-0754-0EA047CB4CC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3E26D6-4F81-4E87-A0D4-73138C4B3FDA}" type="datetimeFigureOut">
              <a:rPr lang="lt-LT" smtClean="0"/>
              <a:t>2023-06-22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BE164-3940-4860-B377-B1695AC1EEE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80993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lt-LT" sz="120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BE164-3940-4860-B377-B1695AC1EEE2}" type="slidenum">
              <a:rPr lang="lt-LT" smtClean="0"/>
              <a:t>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93276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" marR="333375">
              <a:lnSpc>
                <a:spcPts val="1010"/>
              </a:lnSpc>
              <a:spcBef>
                <a:spcPts val="190"/>
              </a:spcBef>
            </a:pP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Elektroninio</a:t>
            </a:r>
            <a:r>
              <a:rPr lang="lt-LT" sz="1200" b="1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pristatymo</a:t>
            </a:r>
            <a:r>
              <a:rPr lang="lt-LT" sz="1200" b="1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temos</a:t>
            </a:r>
            <a:r>
              <a:rPr lang="lt-LT" sz="1200" b="1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dėstymas</a:t>
            </a:r>
            <a:r>
              <a:rPr lang="lt-LT" sz="1200" b="1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–</a:t>
            </a:r>
            <a:r>
              <a:rPr lang="lt-LT" sz="1200" b="1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teksto</a:t>
            </a:r>
            <a:r>
              <a:rPr lang="lt-LT" sz="1200" b="1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 spc="-25">
                <a:solidFill>
                  <a:srgbClr val="2B2A29"/>
                </a:solidFill>
                <a:latin typeface="Arial"/>
                <a:cs typeface="Arial"/>
              </a:rPr>
              <a:t>be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paveikslėlių</a:t>
            </a:r>
            <a:r>
              <a:rPr lang="lt-LT" sz="1200" b="1" spc="-1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skaidrė</a:t>
            </a:r>
            <a:r>
              <a:rPr lang="lt-LT" sz="1200" b="1" spc="-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(be</a:t>
            </a:r>
            <a:r>
              <a:rPr lang="lt-LT" sz="1200" b="1" spc="-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nuotraukų,</a:t>
            </a:r>
            <a:r>
              <a:rPr lang="lt-LT" sz="1200" b="1" spc="-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diagramų)</a:t>
            </a:r>
            <a:endParaRPr lang="lt-LT" sz="1200">
              <a:latin typeface="Arial"/>
              <a:cs typeface="Arial"/>
            </a:endParaRPr>
          </a:p>
          <a:p>
            <a:pPr marL="81915" indent="-69850">
              <a:lnSpc>
                <a:spcPts val="1045"/>
              </a:lnSpc>
              <a:spcBef>
                <a:spcPts val="905"/>
              </a:spcBef>
              <a:buChar char="-"/>
              <a:tabLst>
                <a:tab pos="82550" algn="l"/>
              </a:tabLst>
            </a:pP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Naudojamas</a:t>
            </a:r>
            <a:r>
              <a:rPr lang="lt-LT" sz="1200" spc="-5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pavyzdinis</a:t>
            </a:r>
            <a:r>
              <a:rPr lang="lt-LT" sz="1200" spc="-4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>
                <a:solidFill>
                  <a:srgbClr val="2B2A29"/>
                </a:solidFill>
                <a:latin typeface="Arial"/>
                <a:cs typeface="Arial"/>
              </a:rPr>
              <a:t>šablonas;</a:t>
            </a:r>
            <a:endParaRPr lang="lt-LT" sz="1200">
              <a:latin typeface="Arial"/>
              <a:cs typeface="Arial"/>
            </a:endParaRPr>
          </a:p>
          <a:p>
            <a:pPr marL="81915" indent="-69850">
              <a:lnSpc>
                <a:spcPts val="1005"/>
              </a:lnSpc>
              <a:buChar char="-"/>
              <a:tabLst>
                <a:tab pos="82550" algn="l"/>
              </a:tabLst>
            </a:pP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Vienoje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skaidrėje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naudoti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iki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4</a:t>
            </a:r>
            <a:r>
              <a:rPr lang="lt-LT" sz="1200" spc="2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teksto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eilučių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(</a:t>
            </a:r>
            <a:r>
              <a:rPr lang="lt-LT" sz="1200" err="1">
                <a:solidFill>
                  <a:srgbClr val="2B2A29"/>
                </a:solidFill>
                <a:latin typeface="Arial"/>
                <a:cs typeface="Arial"/>
              </a:rPr>
              <a:t>Arial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err="1">
                <a:solidFill>
                  <a:srgbClr val="2B2A29"/>
                </a:solidFill>
                <a:latin typeface="Arial"/>
                <a:cs typeface="Arial"/>
              </a:rPr>
              <a:t>Bold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,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>
                <a:solidFill>
                  <a:srgbClr val="2B2A29"/>
                </a:solidFill>
                <a:latin typeface="Arial"/>
                <a:cs typeface="Arial"/>
              </a:rPr>
              <a:t>32-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34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20" err="1">
                <a:solidFill>
                  <a:srgbClr val="2B2A29"/>
                </a:solidFill>
                <a:latin typeface="Arial"/>
                <a:cs typeface="Arial"/>
              </a:rPr>
              <a:t>pt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.);</a:t>
            </a:r>
            <a:endParaRPr lang="lt-LT" sz="1200">
              <a:latin typeface="Arial"/>
              <a:cs typeface="Arial"/>
            </a:endParaRPr>
          </a:p>
          <a:p>
            <a:pPr marL="81915" indent="-69850">
              <a:lnSpc>
                <a:spcPts val="1045"/>
              </a:lnSpc>
              <a:buChar char="-"/>
              <a:tabLst>
                <a:tab pos="82550" algn="l"/>
              </a:tabLst>
            </a:pP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Vienoje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eilutėje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naudoti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iki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4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(7)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žodžių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(</a:t>
            </a:r>
            <a:r>
              <a:rPr lang="lt-LT" sz="1200" err="1">
                <a:solidFill>
                  <a:srgbClr val="2B2A29"/>
                </a:solidFill>
                <a:latin typeface="Arial"/>
                <a:cs typeface="Arial"/>
              </a:rPr>
              <a:t>Arial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err="1">
                <a:solidFill>
                  <a:srgbClr val="2B2A29"/>
                </a:solidFill>
                <a:latin typeface="Arial"/>
                <a:cs typeface="Arial"/>
              </a:rPr>
              <a:t>Bold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,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>
                <a:solidFill>
                  <a:srgbClr val="2B2A29"/>
                </a:solidFill>
                <a:latin typeface="Arial"/>
                <a:cs typeface="Arial"/>
              </a:rPr>
              <a:t>32-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34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 err="1">
                <a:solidFill>
                  <a:srgbClr val="2B2A29"/>
                </a:solidFill>
                <a:latin typeface="Arial"/>
                <a:cs typeface="Arial"/>
              </a:rPr>
              <a:t>pt</a:t>
            </a:r>
            <a:r>
              <a:rPr lang="lt-LT" sz="1200" spc="-10">
                <a:solidFill>
                  <a:srgbClr val="2B2A29"/>
                </a:solidFill>
                <a:latin typeface="Arial"/>
                <a:cs typeface="Arial"/>
              </a:rPr>
              <a:t>.).</a:t>
            </a:r>
            <a:endParaRPr lang="lt-LT" sz="120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BE164-3940-4860-B377-B1695AC1EEE2}" type="slidenum">
              <a:rPr lang="lt-LT" smtClean="0"/>
              <a:t>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42852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" marR="333375">
              <a:lnSpc>
                <a:spcPts val="1010"/>
              </a:lnSpc>
              <a:spcBef>
                <a:spcPts val="190"/>
              </a:spcBef>
            </a:pP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Elektroninio</a:t>
            </a:r>
            <a:r>
              <a:rPr lang="lt-LT" sz="1200" b="1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pristatymo</a:t>
            </a:r>
            <a:r>
              <a:rPr lang="lt-LT" sz="1200" b="1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temos</a:t>
            </a:r>
            <a:r>
              <a:rPr lang="lt-LT" sz="1200" b="1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dėstymas</a:t>
            </a:r>
            <a:r>
              <a:rPr lang="lt-LT" sz="1200" b="1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–</a:t>
            </a:r>
            <a:r>
              <a:rPr lang="lt-LT" sz="1200" b="1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teksto</a:t>
            </a:r>
            <a:r>
              <a:rPr lang="lt-LT" sz="1200" b="1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 spc="-25">
                <a:solidFill>
                  <a:srgbClr val="2B2A29"/>
                </a:solidFill>
                <a:latin typeface="Arial"/>
                <a:cs typeface="Arial"/>
              </a:rPr>
              <a:t>be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paveikslėlių</a:t>
            </a:r>
            <a:r>
              <a:rPr lang="lt-LT" sz="1200" b="1" spc="-1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skaidrė</a:t>
            </a:r>
            <a:r>
              <a:rPr lang="lt-LT" sz="1200" b="1" spc="-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(be</a:t>
            </a:r>
            <a:r>
              <a:rPr lang="lt-LT" sz="1200" b="1" spc="-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nuotraukų,</a:t>
            </a:r>
            <a:r>
              <a:rPr lang="lt-LT" sz="1200" b="1" spc="-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diagramų)</a:t>
            </a:r>
            <a:endParaRPr lang="lt-LT" sz="1200">
              <a:latin typeface="Arial"/>
              <a:cs typeface="Arial"/>
            </a:endParaRPr>
          </a:p>
          <a:p>
            <a:pPr marL="81915" indent="-69850">
              <a:lnSpc>
                <a:spcPts val="1045"/>
              </a:lnSpc>
              <a:spcBef>
                <a:spcPts val="905"/>
              </a:spcBef>
              <a:buChar char="-"/>
              <a:tabLst>
                <a:tab pos="82550" algn="l"/>
              </a:tabLst>
            </a:pP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Naudojamas</a:t>
            </a:r>
            <a:r>
              <a:rPr lang="lt-LT" sz="1200" spc="-5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pavyzdinis</a:t>
            </a:r>
            <a:r>
              <a:rPr lang="lt-LT" sz="1200" spc="-4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>
                <a:solidFill>
                  <a:srgbClr val="2B2A29"/>
                </a:solidFill>
                <a:latin typeface="Arial"/>
                <a:cs typeface="Arial"/>
              </a:rPr>
              <a:t>šablonas;</a:t>
            </a:r>
            <a:endParaRPr lang="lt-LT" sz="1200">
              <a:latin typeface="Arial"/>
              <a:cs typeface="Arial"/>
            </a:endParaRPr>
          </a:p>
          <a:p>
            <a:pPr marL="81915" indent="-69850">
              <a:lnSpc>
                <a:spcPts val="1005"/>
              </a:lnSpc>
              <a:buChar char="-"/>
              <a:tabLst>
                <a:tab pos="82550" algn="l"/>
              </a:tabLst>
            </a:pP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Vienoje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skaidrėje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naudoti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iki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4</a:t>
            </a:r>
            <a:r>
              <a:rPr lang="lt-LT" sz="1200" spc="2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teksto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eilučių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(</a:t>
            </a:r>
            <a:r>
              <a:rPr lang="lt-LT" sz="1200" err="1">
                <a:solidFill>
                  <a:srgbClr val="2B2A29"/>
                </a:solidFill>
                <a:latin typeface="Arial"/>
                <a:cs typeface="Arial"/>
              </a:rPr>
              <a:t>Arial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err="1">
                <a:solidFill>
                  <a:srgbClr val="2B2A29"/>
                </a:solidFill>
                <a:latin typeface="Arial"/>
                <a:cs typeface="Arial"/>
              </a:rPr>
              <a:t>Bold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,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>
                <a:solidFill>
                  <a:srgbClr val="2B2A29"/>
                </a:solidFill>
                <a:latin typeface="Arial"/>
                <a:cs typeface="Arial"/>
              </a:rPr>
              <a:t>32-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34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20" err="1">
                <a:solidFill>
                  <a:srgbClr val="2B2A29"/>
                </a:solidFill>
                <a:latin typeface="Arial"/>
                <a:cs typeface="Arial"/>
              </a:rPr>
              <a:t>pt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.);</a:t>
            </a:r>
            <a:endParaRPr lang="lt-LT" sz="1200">
              <a:latin typeface="Arial"/>
              <a:cs typeface="Arial"/>
            </a:endParaRPr>
          </a:p>
          <a:p>
            <a:pPr marL="81915" indent="-69850">
              <a:lnSpc>
                <a:spcPts val="1045"/>
              </a:lnSpc>
              <a:buChar char="-"/>
              <a:tabLst>
                <a:tab pos="82550" algn="l"/>
              </a:tabLst>
            </a:pP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Vienoje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eilutėje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naudoti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iki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4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(7)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žodžių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(</a:t>
            </a:r>
            <a:r>
              <a:rPr lang="lt-LT" sz="1200" err="1">
                <a:solidFill>
                  <a:srgbClr val="2B2A29"/>
                </a:solidFill>
                <a:latin typeface="Arial"/>
                <a:cs typeface="Arial"/>
              </a:rPr>
              <a:t>Arial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err="1">
                <a:solidFill>
                  <a:srgbClr val="2B2A29"/>
                </a:solidFill>
                <a:latin typeface="Arial"/>
                <a:cs typeface="Arial"/>
              </a:rPr>
              <a:t>Bold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,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>
                <a:solidFill>
                  <a:srgbClr val="2B2A29"/>
                </a:solidFill>
                <a:latin typeface="Arial"/>
                <a:cs typeface="Arial"/>
              </a:rPr>
              <a:t>32-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34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 err="1">
                <a:solidFill>
                  <a:srgbClr val="2B2A29"/>
                </a:solidFill>
                <a:latin typeface="Arial"/>
                <a:cs typeface="Arial"/>
              </a:rPr>
              <a:t>pt</a:t>
            </a:r>
            <a:r>
              <a:rPr lang="lt-LT" sz="1200" spc="-10">
                <a:solidFill>
                  <a:srgbClr val="2B2A29"/>
                </a:solidFill>
                <a:latin typeface="Arial"/>
                <a:cs typeface="Arial"/>
              </a:rPr>
              <a:t>.).</a:t>
            </a:r>
            <a:endParaRPr lang="lt-LT" sz="120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BE164-3940-4860-B377-B1695AC1EEE2}" type="slidenum">
              <a:rPr lang="lt-LT" smtClean="0"/>
              <a:t>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24857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" marR="333375">
              <a:lnSpc>
                <a:spcPts val="1010"/>
              </a:lnSpc>
              <a:spcBef>
                <a:spcPts val="190"/>
              </a:spcBef>
            </a:pP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Elektroninio</a:t>
            </a:r>
            <a:r>
              <a:rPr lang="lt-LT" sz="1200" b="1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pristatymo</a:t>
            </a:r>
            <a:r>
              <a:rPr lang="lt-LT" sz="1200" b="1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temos</a:t>
            </a:r>
            <a:r>
              <a:rPr lang="lt-LT" sz="1200" b="1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dėstymas</a:t>
            </a:r>
            <a:r>
              <a:rPr lang="lt-LT" sz="1200" b="1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–</a:t>
            </a:r>
            <a:r>
              <a:rPr lang="lt-LT" sz="1200" b="1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teksto</a:t>
            </a:r>
            <a:r>
              <a:rPr lang="lt-LT" sz="1200" b="1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 spc="-25">
                <a:solidFill>
                  <a:srgbClr val="2B2A29"/>
                </a:solidFill>
                <a:latin typeface="Arial"/>
                <a:cs typeface="Arial"/>
              </a:rPr>
              <a:t>be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paveikslėlių</a:t>
            </a:r>
            <a:r>
              <a:rPr lang="lt-LT" sz="1200" b="1" spc="-1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skaidrė</a:t>
            </a:r>
            <a:r>
              <a:rPr lang="lt-LT" sz="1200" b="1" spc="-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(be</a:t>
            </a:r>
            <a:r>
              <a:rPr lang="lt-LT" sz="1200" b="1" spc="-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nuotraukų,</a:t>
            </a:r>
            <a:r>
              <a:rPr lang="lt-LT" sz="1200" b="1" spc="-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diagramų)</a:t>
            </a:r>
            <a:endParaRPr lang="lt-LT" sz="1200">
              <a:latin typeface="Arial"/>
              <a:cs typeface="Arial"/>
            </a:endParaRPr>
          </a:p>
          <a:p>
            <a:pPr marL="81915" indent="-69850">
              <a:lnSpc>
                <a:spcPts val="1045"/>
              </a:lnSpc>
              <a:spcBef>
                <a:spcPts val="905"/>
              </a:spcBef>
              <a:buChar char="-"/>
              <a:tabLst>
                <a:tab pos="82550" algn="l"/>
              </a:tabLst>
            </a:pP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Naudojamas</a:t>
            </a:r>
            <a:r>
              <a:rPr lang="lt-LT" sz="1200" spc="-5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pavyzdinis</a:t>
            </a:r>
            <a:r>
              <a:rPr lang="lt-LT" sz="1200" spc="-4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>
                <a:solidFill>
                  <a:srgbClr val="2B2A29"/>
                </a:solidFill>
                <a:latin typeface="Arial"/>
                <a:cs typeface="Arial"/>
              </a:rPr>
              <a:t>šablonas;</a:t>
            </a:r>
            <a:endParaRPr lang="lt-LT" sz="1200">
              <a:latin typeface="Arial"/>
              <a:cs typeface="Arial"/>
            </a:endParaRPr>
          </a:p>
          <a:p>
            <a:pPr marL="81915" indent="-69850">
              <a:lnSpc>
                <a:spcPts val="1005"/>
              </a:lnSpc>
              <a:buChar char="-"/>
              <a:tabLst>
                <a:tab pos="82550" algn="l"/>
              </a:tabLst>
            </a:pP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Vienoje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skaidrėje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naudoti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iki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4</a:t>
            </a:r>
            <a:r>
              <a:rPr lang="lt-LT" sz="1200" spc="2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teksto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eilučių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(</a:t>
            </a:r>
            <a:r>
              <a:rPr lang="lt-LT" sz="1200" err="1">
                <a:solidFill>
                  <a:srgbClr val="2B2A29"/>
                </a:solidFill>
                <a:latin typeface="Arial"/>
                <a:cs typeface="Arial"/>
              </a:rPr>
              <a:t>Arial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err="1">
                <a:solidFill>
                  <a:srgbClr val="2B2A29"/>
                </a:solidFill>
                <a:latin typeface="Arial"/>
                <a:cs typeface="Arial"/>
              </a:rPr>
              <a:t>Bold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,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>
                <a:solidFill>
                  <a:srgbClr val="2B2A29"/>
                </a:solidFill>
                <a:latin typeface="Arial"/>
                <a:cs typeface="Arial"/>
              </a:rPr>
              <a:t>32-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34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20" err="1">
                <a:solidFill>
                  <a:srgbClr val="2B2A29"/>
                </a:solidFill>
                <a:latin typeface="Arial"/>
                <a:cs typeface="Arial"/>
              </a:rPr>
              <a:t>pt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.);</a:t>
            </a:r>
            <a:endParaRPr lang="lt-LT" sz="1200">
              <a:latin typeface="Arial"/>
              <a:cs typeface="Arial"/>
            </a:endParaRPr>
          </a:p>
          <a:p>
            <a:pPr marL="81915" indent="-69850">
              <a:lnSpc>
                <a:spcPts val="1045"/>
              </a:lnSpc>
              <a:buChar char="-"/>
              <a:tabLst>
                <a:tab pos="82550" algn="l"/>
              </a:tabLst>
            </a:pP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Vienoje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eilutėje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naudoti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iki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4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(7)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žodžių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(</a:t>
            </a:r>
            <a:r>
              <a:rPr lang="lt-LT" sz="1200" err="1">
                <a:solidFill>
                  <a:srgbClr val="2B2A29"/>
                </a:solidFill>
                <a:latin typeface="Arial"/>
                <a:cs typeface="Arial"/>
              </a:rPr>
              <a:t>Arial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err="1">
                <a:solidFill>
                  <a:srgbClr val="2B2A29"/>
                </a:solidFill>
                <a:latin typeface="Arial"/>
                <a:cs typeface="Arial"/>
              </a:rPr>
              <a:t>Bold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,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>
                <a:solidFill>
                  <a:srgbClr val="2B2A29"/>
                </a:solidFill>
                <a:latin typeface="Arial"/>
                <a:cs typeface="Arial"/>
              </a:rPr>
              <a:t>32-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34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 err="1">
                <a:solidFill>
                  <a:srgbClr val="2B2A29"/>
                </a:solidFill>
                <a:latin typeface="Arial"/>
                <a:cs typeface="Arial"/>
              </a:rPr>
              <a:t>pt</a:t>
            </a:r>
            <a:r>
              <a:rPr lang="lt-LT" sz="1200" spc="-10">
                <a:solidFill>
                  <a:srgbClr val="2B2A29"/>
                </a:solidFill>
                <a:latin typeface="Arial"/>
                <a:cs typeface="Arial"/>
              </a:rPr>
              <a:t>.).</a:t>
            </a:r>
            <a:endParaRPr lang="lt-LT" sz="120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BE164-3940-4860-B377-B1695AC1EEE2}" type="slidenum">
              <a:rPr lang="lt-LT" smtClean="0"/>
              <a:t>4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81004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7175A-AB6A-F831-768C-96064CA19D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C6AD7C-76F8-A29A-15A4-58C6A38642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243F23-CA2C-E578-12B8-46DC9BFE4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2023-06-22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51B76-8F2B-3806-4594-BAFE28F39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155B2-8053-019D-B99F-8104681ED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51854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E7FB9-72CE-6F11-70C8-2504E362F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E432D0-D863-DCF9-A162-1EE1BA6F0A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80FFEE-FD20-3B5C-1D69-3E9D2A20A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2023-06-22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16757-9A97-D248-AC3A-3139043AD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C7FCC-4F06-E66E-48C2-B2DC86BC1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53870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1C7BA0-DA14-20D1-1FBB-E5970C4126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A60963-3415-3890-3B74-875F8F4F2D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14096-1C69-B3B8-2EEF-9DE6CBE14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2023-06-22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6C72A-1181-D722-863A-E39BACF8E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F9316-B70F-EBDD-DE9E-A12D6D5B1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92626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4C6DE-8DED-A1F6-4103-97AB39B2B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E1830-C9DE-F8F7-0FA2-9F1B0A8FDF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8CAC49-96B7-F686-904F-76B92C54C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2023-06-22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79D81-4DC7-562A-48D4-50BF03A26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5EC7A-86A1-4260-128E-933D4697A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04518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DB487-2626-D6BF-7C4F-D683602ED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523DE6-DA5A-FA7A-AFA7-C4A1E8A6C1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D2E1E-A674-0BF0-348D-6B09E8536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2023-06-22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3923F7-8304-4C56-580F-B8F9F345F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7CB93A-2AEC-D296-DA9B-086626F2A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00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58977-2E78-EA51-D658-3C812083C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E108E-72C0-ABE5-08EA-E11FA49106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484DEF-C752-05ED-2491-7C918C24EA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3CE34D-302E-652F-DD6A-4CC1B75EA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2023-06-22</a:t>
            </a:fld>
            <a:endParaRPr lang="lt-L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53CBF1-E0AA-2428-1598-82C530AC4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CD70BA-A610-1605-2A4B-301F9702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94317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CB9B0-D8A6-0027-7761-DDB4FD13B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9C51B2-DE08-E21E-1732-B426ADABCB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41A6ED-3880-7CAD-C3C6-C2E26ADE54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EDDE41-1744-99AC-8379-4611550A55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F43481-BCBF-D3A8-AD9B-FFC34009B8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18FE3F-184A-42AF-AFAA-6DB67416A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2023-06-22</a:t>
            </a:fld>
            <a:endParaRPr lang="lt-L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486DE7-1A73-B781-BCC1-179480AB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5EA030-012C-5431-D47B-580C43369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77877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38C66-20F8-53D7-BD66-324BD99EC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DA3A7A-66DC-66E4-E91E-51943A3E1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2023-06-22</a:t>
            </a:fld>
            <a:endParaRPr lang="lt-L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AC6EB1-3E34-8C81-BC4D-004DE7A38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F50291-7E30-5959-7261-DE4BE64F6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94639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83ED2A-D3EF-CB69-494B-FE6799452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2023-06-22</a:t>
            </a:fld>
            <a:endParaRPr lang="lt-L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241CE2-0509-C2BB-73BE-E69086ED3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1DCECA-C1D5-0864-374C-B5432A031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2186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E9623-6D2E-025A-0E85-69BEB128E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8508E-E375-E453-A76B-7B0FA849A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51EB5D-1306-518A-A179-F2F28F1DEC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85367E-AE0A-4214-9BF7-575FBEE85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2023-06-22</a:t>
            </a:fld>
            <a:endParaRPr lang="lt-L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BEADD8-51F6-8B25-933D-D0CDB7BB0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2C9CDC-49B3-9EB1-40DD-416D851E2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94116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FC2EF-BD74-2AC4-82CF-2FE22151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31FB29-2763-B0E9-DDB5-39D9BA08B2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2A5987-ED7F-FCC1-6B96-CCA2070208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DA217-7CCA-DE6A-77BC-475F94E70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2023-06-22</a:t>
            </a:fld>
            <a:endParaRPr lang="lt-L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0CDA7F-8BFA-7E48-17DB-97F213C22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3F1F5C-8A01-0B4F-A110-DC6291110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48059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623DBB-805C-655F-54D0-17F24602B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7514E5-3C2B-4D32-8ADC-DC405EC807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FF051B-99CE-CDE5-794B-08A37816BA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17AFD-923E-4CFF-8381-D0852A6EA026}" type="datetimeFigureOut">
              <a:rPr lang="lt-LT" smtClean="0"/>
              <a:t>2023-06-22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DD4A03-8F56-FDE9-2351-F9C0E0F00E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07304-8827-73A0-3BCF-6E03B2B92F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99153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3">
            <a:extLst>
              <a:ext uri="{FF2B5EF4-FFF2-40B4-BE49-F238E27FC236}">
                <a16:creationId xmlns:a16="http://schemas.microsoft.com/office/drawing/2014/main" id="{9AEB8E61-1BC1-BCEA-B9A2-E1D578BD7E25}"/>
              </a:ext>
            </a:extLst>
          </p:cNvPr>
          <p:cNvSpPr txBox="1"/>
          <p:nvPr/>
        </p:nvSpPr>
        <p:spPr>
          <a:xfrm>
            <a:off x="336885" y="1873250"/>
            <a:ext cx="11444438" cy="1104148"/>
          </a:xfrm>
          <a:prstGeom prst="rect">
            <a:avLst/>
          </a:prstGeom>
        </p:spPr>
        <p:txBody>
          <a:bodyPr vert="horz" wrap="square" lIns="0" tIns="13970" rIns="0" bIns="0" rtlCol="0" anchor="t">
            <a:spAutoFit/>
          </a:bodyPr>
          <a:lstStyle/>
          <a:p>
            <a:pPr marL="12700" algn="ctr">
              <a:spcBef>
                <a:spcPts val="110"/>
              </a:spcBef>
            </a:pPr>
            <a:r>
              <a:rPr lang="lt-LT" sz="3500" b="1" dirty="0">
                <a:effectLst/>
                <a:latin typeface="Arial"/>
                <a:ea typeface="Times New Roman" panose="02020603050405020304" pitchFamily="18" charset="0"/>
                <a:cs typeface="Arial"/>
              </a:rPr>
              <a:t>GAMINTOJO DEKLARACIJA</a:t>
            </a:r>
          </a:p>
          <a:p>
            <a:pPr marL="12700" algn="ctr">
              <a:spcBef>
                <a:spcPts val="110"/>
              </a:spcBef>
            </a:pPr>
            <a:r>
              <a:rPr lang="es-ES" sz="3500" b="1" dirty="0">
                <a:effectLst/>
                <a:latin typeface="Arial"/>
                <a:ea typeface="Times New Roman" panose="02020603050405020304" pitchFamily="18" charset="0"/>
                <a:cs typeface="Arial"/>
              </a:rPr>
              <a:t>PREKIŲ IŠVEŽIMUI IŠ ES</a:t>
            </a:r>
            <a:endParaRPr lang="lt-LT" sz="3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13">
            <a:extLst>
              <a:ext uri="{FF2B5EF4-FFF2-40B4-BE49-F238E27FC236}">
                <a16:creationId xmlns:a16="http://schemas.microsoft.com/office/drawing/2014/main" id="{B3C8FCE2-8AEE-F29D-1B8B-A1A10ABB33E4}"/>
              </a:ext>
            </a:extLst>
          </p:cNvPr>
          <p:cNvSpPr txBox="1"/>
          <p:nvPr/>
        </p:nvSpPr>
        <p:spPr>
          <a:xfrm>
            <a:off x="12526" y="3746005"/>
            <a:ext cx="12142450" cy="133241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spcBef>
                <a:spcPts val="110"/>
              </a:spcBef>
            </a:pPr>
            <a:endParaRPr lang="lt-LT" sz="2800" b="1" dirty="0">
              <a:solidFill>
                <a:srgbClr val="2B2A29"/>
              </a:solidFill>
              <a:latin typeface="Arial"/>
              <a:cs typeface="Arial"/>
            </a:endParaRPr>
          </a:p>
          <a:p>
            <a:pPr marL="12700" algn="ctr">
              <a:spcBef>
                <a:spcPts val="110"/>
              </a:spcBef>
            </a:pPr>
            <a:r>
              <a:rPr lang="lt-LT" sz="2800" b="1" spc="-10" dirty="0">
                <a:solidFill>
                  <a:srgbClr val="2B2A29"/>
                </a:solidFill>
                <a:latin typeface="Arial"/>
                <a:cs typeface="Arial"/>
              </a:rPr>
              <a:t>Muitinės departamentas </a:t>
            </a:r>
          </a:p>
          <a:p>
            <a:pPr marL="12700" algn="ctr">
              <a:spcBef>
                <a:spcPts val="110"/>
              </a:spcBef>
            </a:pPr>
            <a:r>
              <a:rPr lang="lt-LT" sz="2800" b="1" spc="-10" dirty="0">
                <a:solidFill>
                  <a:srgbClr val="2B2A29"/>
                </a:solidFill>
                <a:latin typeface="Arial"/>
                <a:cs typeface="Arial"/>
              </a:rPr>
              <a:t>prie Lietuvos Respublikos finansų ministerijos</a:t>
            </a:r>
            <a:endParaRPr lang="lt-LT" sz="2800" b="1" dirty="0">
              <a:solidFill>
                <a:srgbClr val="2B2A29"/>
              </a:solidFill>
              <a:latin typeface="Arial"/>
              <a:cs typeface="Arial"/>
            </a:endParaRPr>
          </a:p>
        </p:txBody>
      </p:sp>
      <p:sp>
        <p:nvSpPr>
          <p:cNvPr id="5" name="object 13">
            <a:extLst>
              <a:ext uri="{FF2B5EF4-FFF2-40B4-BE49-F238E27FC236}">
                <a16:creationId xmlns:a16="http://schemas.microsoft.com/office/drawing/2014/main" id="{1B22C98D-B981-7093-ED6B-F6486F5E8926}"/>
              </a:ext>
            </a:extLst>
          </p:cNvPr>
          <p:cNvSpPr txBox="1"/>
          <p:nvPr/>
        </p:nvSpPr>
        <p:spPr>
          <a:xfrm>
            <a:off x="6350" y="5633901"/>
            <a:ext cx="12184912" cy="383438"/>
          </a:xfrm>
          <a:prstGeom prst="rect">
            <a:avLst/>
          </a:prstGeom>
        </p:spPr>
        <p:txBody>
          <a:bodyPr vert="horz" wrap="square" lIns="0" tIns="13970" rIns="0" bIns="0" rtlCol="0" anchor="t">
            <a:spAutoFit/>
          </a:bodyPr>
          <a:lstStyle/>
          <a:p>
            <a:pPr marL="12700" algn="ctr">
              <a:spcBef>
                <a:spcPts val="110"/>
              </a:spcBef>
            </a:pPr>
            <a:r>
              <a:rPr lang="lt-LT" sz="2400" b="1" dirty="0">
                <a:solidFill>
                  <a:srgbClr val="2B2A29"/>
                </a:solidFill>
                <a:latin typeface="Arial"/>
                <a:cs typeface="Arial"/>
              </a:rPr>
              <a:t>2023 m. birželio 22 d.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2990A21-3FA7-B3DE-9330-42017C5284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32"/>
            <a:ext cx="12191262" cy="133158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CC789228-D23F-8223-4C75-F543DE843BC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5424" y="106144"/>
            <a:ext cx="1757880" cy="176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871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D34D8721-7F35-4881-9C33-2FB9A7CB4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lt-LT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 PREKIŲ SĄRAŠAS</a:t>
            </a:r>
            <a:endParaRPr lang="lt-LT" dirty="0"/>
          </a:p>
        </p:txBody>
      </p:sp>
      <p:graphicFrame>
        <p:nvGraphicFramePr>
          <p:cNvPr id="4" name="Turinio vietos rezervavimo ženklas 3">
            <a:extLst>
              <a:ext uri="{FF2B5EF4-FFF2-40B4-BE49-F238E27FC236}">
                <a16:creationId xmlns:a16="http://schemas.microsoft.com/office/drawing/2014/main" id="{562001CB-9A54-ECC3-F024-ABB245E289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8022773"/>
              </p:ext>
            </p:extLst>
          </p:nvPr>
        </p:nvGraphicFramePr>
        <p:xfrm>
          <a:off x="4054474" y="1891430"/>
          <a:ext cx="4864057" cy="4601448"/>
        </p:xfrm>
        <a:graphic>
          <a:graphicData uri="http://schemas.openxmlformats.org/drawingml/2006/table">
            <a:tbl>
              <a:tblPr firstCol="1" bandRow="1"/>
              <a:tblGrid>
                <a:gridCol w="2128687">
                  <a:extLst>
                    <a:ext uri="{9D8B030D-6E8A-4147-A177-3AD203B41FA5}">
                      <a16:colId xmlns:a16="http://schemas.microsoft.com/office/drawing/2014/main" val="1936139630"/>
                    </a:ext>
                  </a:extLst>
                </a:gridCol>
                <a:gridCol w="2735370">
                  <a:extLst>
                    <a:ext uri="{9D8B030D-6E8A-4147-A177-3AD203B41FA5}">
                      <a16:colId xmlns:a16="http://schemas.microsoft.com/office/drawing/2014/main" val="982623937"/>
                    </a:ext>
                  </a:extLst>
                </a:gridCol>
              </a:tblGrid>
              <a:tr h="2556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Eilės numeris</a:t>
                      </a:r>
                      <a:endParaRPr lang="lt-LT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ker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Kombinuotosios nomenklatūros kodas</a:t>
                      </a:r>
                      <a:endParaRPr lang="lt-LT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5132074"/>
                  </a:ext>
                </a:extLst>
              </a:tr>
              <a:tr h="2556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41.</a:t>
                      </a:r>
                      <a:endParaRPr lang="lt-LT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8542</a:t>
                      </a:r>
                      <a:endParaRPr lang="lt-LT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9038174"/>
                  </a:ext>
                </a:extLst>
              </a:tr>
              <a:tr h="2556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42.</a:t>
                      </a:r>
                      <a:endParaRPr lang="lt-LT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8543</a:t>
                      </a:r>
                      <a:endParaRPr lang="lt-LT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7638238"/>
                  </a:ext>
                </a:extLst>
              </a:tr>
              <a:tr h="2556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43.</a:t>
                      </a:r>
                      <a:endParaRPr lang="lt-LT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8544</a:t>
                      </a:r>
                      <a:endParaRPr lang="lt-LT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701233"/>
                  </a:ext>
                </a:extLst>
              </a:tr>
              <a:tr h="2556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44.</a:t>
                      </a:r>
                      <a:endParaRPr lang="lt-LT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8546</a:t>
                      </a:r>
                      <a:endParaRPr lang="lt-LT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7445223"/>
                  </a:ext>
                </a:extLst>
              </a:tr>
              <a:tr h="2556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45.</a:t>
                      </a:r>
                      <a:endParaRPr lang="lt-LT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8548</a:t>
                      </a:r>
                      <a:endParaRPr lang="lt-LT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6730692"/>
                  </a:ext>
                </a:extLst>
              </a:tr>
              <a:tr h="2556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46.</a:t>
                      </a:r>
                      <a:endParaRPr lang="lt-LT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8906</a:t>
                      </a:r>
                      <a:endParaRPr lang="lt-LT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343735"/>
                  </a:ext>
                </a:extLst>
              </a:tr>
              <a:tr h="2556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47.</a:t>
                      </a:r>
                      <a:endParaRPr lang="lt-LT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9001</a:t>
                      </a:r>
                      <a:endParaRPr lang="lt-LT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0097745"/>
                  </a:ext>
                </a:extLst>
              </a:tr>
              <a:tr h="2556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48.</a:t>
                      </a:r>
                      <a:endParaRPr lang="lt-LT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9002</a:t>
                      </a:r>
                      <a:endParaRPr lang="lt-LT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1185491"/>
                  </a:ext>
                </a:extLst>
              </a:tr>
              <a:tr h="2556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49.</a:t>
                      </a:r>
                      <a:endParaRPr lang="lt-LT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9012</a:t>
                      </a:r>
                      <a:endParaRPr lang="lt-LT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2650424"/>
                  </a:ext>
                </a:extLst>
              </a:tr>
              <a:tr h="2556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50.</a:t>
                      </a:r>
                      <a:endParaRPr lang="lt-LT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9013 10</a:t>
                      </a:r>
                      <a:endParaRPr lang="lt-LT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2567925"/>
                  </a:ext>
                </a:extLst>
              </a:tr>
              <a:tr h="2556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51.</a:t>
                      </a:r>
                      <a:endParaRPr lang="lt-LT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9014 80</a:t>
                      </a:r>
                      <a:endParaRPr lang="lt-LT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8633117"/>
                  </a:ext>
                </a:extLst>
              </a:tr>
              <a:tr h="2556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52.</a:t>
                      </a:r>
                      <a:endParaRPr lang="lt-LT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9020</a:t>
                      </a:r>
                      <a:endParaRPr lang="lt-LT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6217878"/>
                  </a:ext>
                </a:extLst>
              </a:tr>
              <a:tr h="2556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53.</a:t>
                      </a:r>
                      <a:endParaRPr lang="lt-LT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9025 19</a:t>
                      </a:r>
                      <a:endParaRPr lang="lt-LT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4466468"/>
                  </a:ext>
                </a:extLst>
              </a:tr>
              <a:tr h="2556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54.</a:t>
                      </a:r>
                      <a:endParaRPr lang="lt-LT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9027 20</a:t>
                      </a:r>
                      <a:endParaRPr lang="lt-LT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8254937"/>
                  </a:ext>
                </a:extLst>
              </a:tr>
              <a:tr h="2556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55.</a:t>
                      </a:r>
                      <a:endParaRPr lang="lt-LT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9030</a:t>
                      </a:r>
                      <a:endParaRPr lang="lt-LT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816950"/>
                  </a:ext>
                </a:extLst>
              </a:tr>
              <a:tr h="2556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56.</a:t>
                      </a:r>
                      <a:endParaRPr lang="lt-LT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9031</a:t>
                      </a:r>
                      <a:endParaRPr lang="lt-LT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9040315"/>
                  </a:ext>
                </a:extLst>
              </a:tr>
              <a:tr h="2556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57.</a:t>
                      </a:r>
                      <a:endParaRPr lang="lt-LT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9032</a:t>
                      </a:r>
                      <a:endParaRPr lang="lt-LT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6218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417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D534572-C96E-1FF7-D4DF-D161A813D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b="1" dirty="0"/>
              <a:t>AČIŪ UŽ DĖMĖSĮ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0EA94936-5DBF-491E-1711-A454CA865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lt-LT" b="1">
                <a:latin typeface="Arial" panose="020B0604020202020204" pitchFamily="34" charset="0"/>
                <a:cs typeface="Arial" panose="020B0604020202020204" pitchFamily="34" charset="0"/>
              </a:rPr>
              <a:t> INFORMACIJA TEIKIAMA</a:t>
            </a:r>
            <a:endParaRPr lang="lt-L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Telefonai:  </a:t>
            </a:r>
          </a:p>
          <a:p>
            <a:pPr marL="0" indent="0" algn="ctr">
              <a:buNone/>
            </a:pP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Bendroji muitinės informacija – </a:t>
            </a:r>
          </a:p>
          <a:p>
            <a:pPr marL="0" indent="0" algn="ctr">
              <a:buNone/>
            </a:pP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8 5 2665000;</a:t>
            </a:r>
          </a:p>
          <a:p>
            <a:pPr marL="0" indent="0" algn="ctr">
              <a:buNone/>
            </a:pP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Informacija deklaracijų teikimo klausimais -</a:t>
            </a:r>
          </a:p>
          <a:p>
            <a:pPr marL="0" indent="0" algn="ctr">
              <a:buNone/>
            </a:pP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8 5 2665001;</a:t>
            </a:r>
          </a:p>
          <a:p>
            <a:pPr marL="0" indent="0" algn="ctr">
              <a:buNone/>
            </a:pPr>
            <a:endParaRPr lang="lt-L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El. paštas: </a:t>
            </a:r>
            <a:r>
              <a:rPr lang="lt-LT" b="1" dirty="0" err="1">
                <a:latin typeface="Arial" panose="020B0604020202020204" pitchFamily="34" charset="0"/>
                <a:cs typeface="Arial" panose="020B0604020202020204" pitchFamily="34" charset="0"/>
              </a:rPr>
              <a:t>info@lrmuitine.lt</a:t>
            </a:r>
            <a:endParaRPr lang="lt-L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lt-L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lt-L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lt-L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lt-L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648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62F00B4-6C79-482F-7011-BB773C1E3F20}"/>
              </a:ext>
            </a:extLst>
          </p:cNvPr>
          <p:cNvSpPr txBox="1"/>
          <p:nvPr/>
        </p:nvSpPr>
        <p:spPr>
          <a:xfrm>
            <a:off x="660400" y="457200"/>
            <a:ext cx="10871200" cy="489364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3600" b="1" dirty="0">
                <a:latin typeface="Arial"/>
                <a:ea typeface="+mn-lt"/>
                <a:cs typeface="Arial"/>
              </a:rPr>
              <a:t>GAMINTOJO DEKLARACIJA</a:t>
            </a:r>
          </a:p>
          <a:p>
            <a:pPr algn="ctr"/>
            <a:endParaRPr lang="lt-LT" sz="2400" b="1" dirty="0">
              <a:latin typeface="Arial"/>
              <a:ea typeface="+mn-lt"/>
              <a:cs typeface="Arial"/>
            </a:endParaRPr>
          </a:p>
          <a:p>
            <a:pPr algn="ctr"/>
            <a:endParaRPr lang="lt-LT" sz="2400" b="1" dirty="0">
              <a:latin typeface="Arial"/>
              <a:ea typeface="+mn-lt"/>
              <a:cs typeface="Arial"/>
            </a:endParaRPr>
          </a:p>
          <a:p>
            <a:pPr algn="ctr"/>
            <a:endParaRPr lang="lt-LT" sz="2400" b="1" dirty="0">
              <a:latin typeface="Arial"/>
              <a:ea typeface="+mn-lt"/>
              <a:cs typeface="Arial"/>
            </a:endParaRPr>
          </a:p>
          <a:p>
            <a:pPr algn="ctr"/>
            <a:r>
              <a:rPr lang="lt-LT" sz="2800" b="1" dirty="0">
                <a:latin typeface="Arial"/>
                <a:ea typeface="+mn-lt"/>
                <a:cs typeface="Arial"/>
              </a:rPr>
              <a:t>Efektyviau užkardyti  sankcijų apėjimą</a:t>
            </a:r>
          </a:p>
          <a:p>
            <a:pPr algn="ctr"/>
            <a:endParaRPr lang="lt-LT" sz="2800" b="1" dirty="0">
              <a:latin typeface="Arial"/>
              <a:ea typeface="+mn-lt"/>
              <a:cs typeface="Arial"/>
            </a:endParaRPr>
          </a:p>
          <a:p>
            <a:pPr algn="ctr"/>
            <a:r>
              <a:rPr lang="lt-LT" sz="2800" b="1" dirty="0">
                <a:latin typeface="Arial"/>
                <a:ea typeface="+mn-lt"/>
                <a:cs typeface="Arial"/>
              </a:rPr>
              <a:t>Tiekimo grandinės nuo gamintojo iki galutinio vartotojo skaidrumas.</a:t>
            </a:r>
          </a:p>
          <a:p>
            <a:pPr algn="ctr"/>
            <a:endParaRPr lang="lt-LT" sz="2800" b="1" dirty="0">
              <a:latin typeface="Arial"/>
              <a:ea typeface="+mn-lt"/>
              <a:cs typeface="Arial"/>
            </a:endParaRPr>
          </a:p>
          <a:p>
            <a:pPr algn="ctr"/>
            <a:endParaRPr lang="lt-LT" sz="3200" b="1" dirty="0">
              <a:solidFill>
                <a:srgbClr val="2B2A29"/>
              </a:solidFill>
              <a:latin typeface="Arial"/>
              <a:cs typeface="Arial"/>
            </a:endParaRPr>
          </a:p>
          <a:p>
            <a:pPr algn="ctr"/>
            <a:endParaRPr lang="lt-LT" sz="3200" b="1" dirty="0">
              <a:solidFill>
                <a:srgbClr val="2B2A29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43092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62F00B4-6C79-482F-7011-BB773C1E3F20}"/>
              </a:ext>
            </a:extLst>
          </p:cNvPr>
          <p:cNvSpPr txBox="1"/>
          <p:nvPr/>
        </p:nvSpPr>
        <p:spPr>
          <a:xfrm>
            <a:off x="237994" y="521842"/>
            <a:ext cx="11599101" cy="880241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endParaRPr lang="lt-LT" sz="2800" b="1" dirty="0">
              <a:ea typeface="+mn-lt"/>
              <a:cs typeface="+mn-lt"/>
            </a:endParaRPr>
          </a:p>
          <a:p>
            <a:pPr algn="ctr"/>
            <a:r>
              <a:rPr lang="lt-LT" sz="2800" b="1" dirty="0">
                <a:ea typeface="+mn-lt"/>
                <a:cs typeface="+mn-lt"/>
              </a:rPr>
              <a:t> </a:t>
            </a:r>
            <a:r>
              <a:rPr lang="lt-LT" sz="3600" b="1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GAMINTOJO DEKLARACIJA</a:t>
            </a:r>
          </a:p>
          <a:p>
            <a:pPr algn="ctr"/>
            <a:endParaRPr lang="lt-LT" sz="3600" dirty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pPr algn="ctr"/>
            <a:endParaRPr lang="lt-LT" sz="3600" b="1" dirty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pPr algn="ctr"/>
            <a:r>
              <a:rPr lang="lt-LT" sz="2400" b="1" dirty="0">
                <a:latin typeface="Arial" panose="020B0604020202020204" pitchFamily="34" charset="0"/>
                <a:cs typeface="Arial" panose="020B0604020202020204" pitchFamily="34" charset="0"/>
              </a:rPr>
              <a:t> PREKĖMS PAGAL</a:t>
            </a:r>
            <a:r>
              <a:rPr lang="lt-LT" sz="2400" dirty="0">
                <a:latin typeface="Arial" panose="020B0604020202020204" pitchFamily="34" charset="0"/>
                <a:cs typeface="Arial" panose="020B0604020202020204" pitchFamily="34" charset="0"/>
              </a:rPr>
              <a:t> MUITINĖS DEPRATMENTO GENERALINIO DIREKTORIAUS ĮSAKYMU </a:t>
            </a:r>
            <a:r>
              <a:rPr lang="lt-LT" sz="2400" b="1" dirty="0">
                <a:latin typeface="Arial" panose="020B0604020202020204" pitchFamily="34" charset="0"/>
                <a:cs typeface="Arial" panose="020B0604020202020204" pitchFamily="34" charset="0"/>
              </a:rPr>
              <a:t>PATVIRTINTĄ SARAŠĄ</a:t>
            </a:r>
          </a:p>
          <a:p>
            <a:pPr algn="ctr"/>
            <a:endParaRPr lang="lt-L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lt-L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algn="just"/>
            <a:r>
              <a:rPr lang="lt-LT" sz="2400" dirty="0">
                <a:latin typeface="Arial" panose="020B0604020202020204" pitchFamily="34" charset="0"/>
                <a:cs typeface="Arial" panose="020B0604020202020204" pitchFamily="34" charset="0"/>
              </a:rPr>
              <a:t>TAIS ATVEJAIS, KAI  TRANZITU PER RUSIJOS FEDERACIJĄ IR/AR BALTARUSIJĄ BUS GABENAMOS Į TREČIĄSIAS ŠALIS IŠ ES EKSPORTUOJAMOS AR TRANZITU PER ES GABENAMOS PREKĖS</a:t>
            </a:r>
          </a:p>
          <a:p>
            <a:pPr marL="228600" algn="just"/>
            <a:endParaRPr lang="lt-L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285750" algn="just">
              <a:buFont typeface="Arial" panose="020B0604020202020204" pitchFamily="34" charset="0"/>
              <a:buChar char="•"/>
            </a:pPr>
            <a:endParaRPr lang="lt-L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285750" algn="just">
              <a:buFont typeface="Arial" panose="020B0604020202020204" pitchFamily="34" charset="0"/>
              <a:buChar char="•"/>
            </a:pPr>
            <a:endParaRPr lang="lt-L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285750" algn="ctr">
              <a:buFont typeface="Arial" panose="020B0604020202020204" pitchFamily="34" charset="0"/>
              <a:buChar char="•"/>
            </a:pPr>
            <a:endParaRPr lang="lt-L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t-LT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endParaRPr lang="lt-LT" sz="2400" dirty="0">
              <a:solidFill>
                <a:srgbClr val="000000"/>
              </a:solidFill>
              <a:latin typeface="Arial"/>
              <a:cs typeface="Calibri" panose="020F0502020204030204"/>
            </a:endParaRPr>
          </a:p>
          <a:p>
            <a:pPr algn="ctr"/>
            <a:endParaRPr lang="lt-LT" sz="3600" b="1" dirty="0">
              <a:solidFill>
                <a:srgbClr val="2B2A29"/>
              </a:solidFill>
              <a:latin typeface="Arial"/>
              <a:cs typeface="Arial"/>
            </a:endParaRPr>
          </a:p>
          <a:p>
            <a:pPr algn="ctr"/>
            <a:endParaRPr lang="lt-LT" sz="3200" b="1" dirty="0">
              <a:solidFill>
                <a:srgbClr val="2B2A29"/>
              </a:solidFill>
              <a:latin typeface="Arial"/>
              <a:cs typeface="Arial"/>
            </a:endParaRPr>
          </a:p>
          <a:p>
            <a:pPr algn="ctr"/>
            <a:endParaRPr lang="lt-LT" sz="3200" b="1" dirty="0">
              <a:solidFill>
                <a:srgbClr val="2B2A29"/>
              </a:solidFill>
              <a:latin typeface="Arial"/>
              <a:cs typeface="Arial"/>
            </a:endParaRPr>
          </a:p>
          <a:p>
            <a:pPr algn="ctr"/>
            <a:endParaRPr lang="lt-LT" sz="3200" b="1" dirty="0">
              <a:solidFill>
                <a:srgbClr val="2B2A29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60430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62F00B4-6C79-482F-7011-BB773C1E3F20}"/>
              </a:ext>
            </a:extLst>
          </p:cNvPr>
          <p:cNvSpPr txBox="1"/>
          <p:nvPr/>
        </p:nvSpPr>
        <p:spPr>
          <a:xfrm>
            <a:off x="513567" y="521842"/>
            <a:ext cx="10985326" cy="917174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endParaRPr lang="lt-LT" sz="2800" b="1" dirty="0">
              <a:ea typeface="+mn-lt"/>
              <a:cs typeface="+mn-lt"/>
            </a:endParaRPr>
          </a:p>
          <a:p>
            <a:pPr algn="ctr"/>
            <a:r>
              <a:rPr lang="lt-LT" sz="2800" b="1" dirty="0">
                <a:ea typeface="+mn-lt"/>
                <a:cs typeface="+mn-lt"/>
              </a:rPr>
              <a:t> </a:t>
            </a:r>
            <a:r>
              <a:rPr lang="lt-LT" sz="3600" b="1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GAMINTOJO DEKLARACIJA</a:t>
            </a:r>
            <a:endParaRPr lang="en-US" sz="3600" dirty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pPr algn="ctr"/>
            <a:endParaRPr lang="lt-LT" sz="2800" b="1" dirty="0">
              <a:cs typeface="Calibri"/>
            </a:endParaRPr>
          </a:p>
          <a:p>
            <a:pPr marL="514350" indent="-285750" algn="ctr">
              <a:buFont typeface="Arial" panose="020B0604020202020204" pitchFamily="34" charset="0"/>
              <a:buChar char="•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LAISVOS FORMOS DOKUMENTAS, IŠDUOTAS GAMINTOJO</a:t>
            </a:r>
            <a:endParaRPr lang="lt-LT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algn="just"/>
            <a:endParaRPr lang="lt-LT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algn="just"/>
            <a:r>
              <a:rPr lang="lt-LT" sz="2800" dirty="0">
                <a:latin typeface="Arial" panose="020B0604020202020204" pitchFamily="34" charset="0"/>
                <a:cs typeface="Arial" panose="020B0604020202020204" pitchFamily="34" charset="0"/>
              </a:rPr>
              <a:t>kuriuo prekių gamintojas patvirtina:</a:t>
            </a:r>
          </a:p>
          <a:p>
            <a:pPr marL="228600" algn="just"/>
            <a:endParaRPr lang="lt-LT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algn="just"/>
            <a:r>
              <a:rPr lang="lt-LT" sz="2800" dirty="0">
                <a:latin typeface="Arial" panose="020B0604020202020204" pitchFamily="34" charset="0"/>
                <a:cs typeface="Arial" panose="020B0604020202020204" pitchFamily="34" charset="0"/>
              </a:rPr>
              <a:t>1) kad jam žinomas jo pagamintų prekių pardavėjas ir jų pirkėjas trečiojoje šalyje ir jų sudarytas sandoris jam nekelia abejonių, kad jį vykdant gali būti nesilaikoma tarptautinių sankcijų taikymo sąlygų;</a:t>
            </a:r>
          </a:p>
          <a:p>
            <a:pPr marL="228600" algn="just"/>
            <a:endParaRPr lang="lt-LT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285750" algn="just">
              <a:buFont typeface="Arial" panose="020B0604020202020204" pitchFamily="34" charset="0"/>
              <a:buChar char="•"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228600" algn="ctr">
              <a:buFont typeface="Arial,Sans-Serif"/>
              <a:buChar char="•"/>
            </a:pPr>
            <a:endParaRPr lang="lt-LT" dirty="0">
              <a:ea typeface="+mn-lt"/>
              <a:cs typeface="+mn-lt"/>
            </a:endParaRPr>
          </a:p>
          <a:p>
            <a:pPr marL="228600" indent="228600" algn="ctr">
              <a:buFont typeface="Arial,Sans-Serif"/>
              <a:buChar char="•"/>
            </a:pPr>
            <a:endParaRPr lang="lt-LT" dirty="0">
              <a:latin typeface="Calibri" panose="020F0502020204030204"/>
              <a:ea typeface="+mn-lt"/>
              <a:cs typeface="+mn-lt"/>
            </a:endParaRPr>
          </a:p>
          <a:p>
            <a:pPr algn="just">
              <a:buFont typeface="Arial"/>
              <a:buChar char="•"/>
            </a:pPr>
            <a:endParaRPr lang="lt-LT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228600" indent="228600" algn="just">
              <a:buFont typeface="Arial"/>
              <a:buChar char="•"/>
            </a:pPr>
            <a:endParaRPr lang="lt-LT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228600" algn="just"/>
            <a:endParaRPr lang="lt-LT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228600" indent="228600">
              <a:buFont typeface="Arial"/>
              <a:buChar char="•"/>
            </a:pPr>
            <a:endParaRPr lang="lt-LT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endParaRPr lang="lt-LT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endParaRPr lang="lt-LT" sz="2400" dirty="0">
              <a:solidFill>
                <a:srgbClr val="000000"/>
              </a:solidFill>
              <a:latin typeface="Arial"/>
              <a:cs typeface="Calibri" panose="020F0502020204030204"/>
            </a:endParaRPr>
          </a:p>
          <a:p>
            <a:pPr algn="ctr"/>
            <a:endParaRPr lang="lt-LT" sz="3600" b="1" dirty="0">
              <a:solidFill>
                <a:srgbClr val="2B2A29"/>
              </a:solidFill>
              <a:latin typeface="Arial"/>
              <a:cs typeface="Arial"/>
            </a:endParaRPr>
          </a:p>
          <a:p>
            <a:pPr algn="ctr"/>
            <a:endParaRPr lang="lt-LT" sz="3200" b="1" dirty="0">
              <a:solidFill>
                <a:srgbClr val="2B2A29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49375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66B1F84-511C-7217-FA6E-431F78C0E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2912"/>
            <a:ext cx="10515600" cy="1087894"/>
          </a:xfrm>
        </p:spPr>
        <p:txBody>
          <a:bodyPr>
            <a:normAutofit fontScale="90000"/>
          </a:bodyPr>
          <a:lstStyle/>
          <a:p>
            <a:pPr algn="ctr"/>
            <a:r>
              <a:rPr lang="lt-LT" dirty="0"/>
              <a:t> </a:t>
            </a:r>
            <a:r>
              <a:rPr kumimoji="0" lang="lt-LT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/>
                <a:cs typeface="Arial" panose="020B0604020202020204" pitchFamily="34" charset="0"/>
              </a:rPr>
              <a:t> </a:t>
            </a:r>
            <a:r>
              <a:rPr kumimoji="0" lang="lt-LT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/>
                <a:cs typeface="Arial" panose="020B0604020202020204" pitchFamily="34" charset="0"/>
              </a:rPr>
              <a:t>GAMINTOJO DEKLARACIJA</a:t>
            </a:r>
            <a:br>
              <a:rPr lang="lt-LT" dirty="0"/>
            </a:br>
            <a:endParaRPr lang="lt-LT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8F65F23F-B933-487F-4868-79C03505C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lt-LT"/>
          </a:p>
          <a:p>
            <a:pPr marL="0" indent="0" algn="just">
              <a:buNone/>
            </a:pPr>
            <a:r>
              <a:rPr lang="lt-LT"/>
              <a:t>2</a:t>
            </a:r>
            <a:r>
              <a:rPr lang="lt-LT" dirty="0"/>
              <a:t>) kad žinoma, kad jo pagamintos prekės bus tranzitu gabenamos per šalies, kuriai taikomos tarptautinės sankcijos, teritoriją į kitą trečiąją šalį, jeigu toks prekių gabenimas numatytas, ir jis yra tikras, kad prekių tranzito per Rusijos Federaciją ir/ar Baltarusiją metu prekės nebus perparduodamos, perdirbamos, sandėliuojamos, perkraunamos į kitą transporto priemonę, įskaitant priekabos ar puspriekabės su prekėmis perkabinimą (vilkiko pakeitimą);</a:t>
            </a:r>
          </a:p>
          <a:p>
            <a:pPr algn="just"/>
            <a:endParaRPr lang="lt-LT" dirty="0"/>
          </a:p>
          <a:p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897858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66B1F84-511C-7217-FA6E-431F78C0E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2912"/>
            <a:ext cx="10515600" cy="1087894"/>
          </a:xfrm>
        </p:spPr>
        <p:txBody>
          <a:bodyPr>
            <a:normAutofit fontScale="90000"/>
          </a:bodyPr>
          <a:lstStyle/>
          <a:p>
            <a:pPr algn="ctr"/>
            <a:r>
              <a:rPr lang="lt-LT" dirty="0"/>
              <a:t> </a:t>
            </a:r>
            <a:r>
              <a:rPr kumimoji="0" lang="lt-LT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/>
                <a:cs typeface="Arial" panose="020B0604020202020204" pitchFamily="34" charset="0"/>
              </a:rPr>
              <a:t> </a:t>
            </a:r>
            <a:r>
              <a:rPr kumimoji="0" lang="lt-LT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/>
                <a:cs typeface="Arial" panose="020B0604020202020204" pitchFamily="34" charset="0"/>
              </a:rPr>
              <a:t>GAMINTOJO DEKLARACIJA</a:t>
            </a:r>
            <a:br>
              <a:rPr lang="lt-LT" dirty="0"/>
            </a:br>
            <a:endParaRPr lang="lt-LT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8F65F23F-B933-487F-4868-79C03505C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algn="just"/>
            <a:endParaRPr lang="lt-LT" dirty="0"/>
          </a:p>
          <a:p>
            <a:pPr marL="0" indent="0" algn="just">
              <a:buNone/>
            </a:pPr>
            <a:r>
              <a:rPr lang="lt-LT" dirty="0"/>
              <a:t>3) kad jam žinomas jo pagamintų prekių galutinis naudotojas bei jų galutinis naudojimas trečiojoje šalyje ir prekių gamintojas yra tikras, kad prekės nebus naudojamos nesilaikant tarptautinių sankcijų taikymo sąlygų.</a:t>
            </a:r>
          </a:p>
          <a:p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93356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DDE4FF1-D067-0F80-9FB8-C7227AB53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3600" b="1" dirty="0">
                <a:latin typeface="Arial" panose="020B0604020202020204" pitchFamily="34" charset="0"/>
                <a:cs typeface="Arial" panose="020B0604020202020204" pitchFamily="34" charset="0"/>
              </a:rPr>
              <a:t>GAMINTOJO DEKLARACIJA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3F41B89A-2A77-08A8-13AA-6F76D1AC7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algn="ctr"/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BUS REIKALAUJAMA PATEIKTI</a:t>
            </a:r>
          </a:p>
          <a:p>
            <a:pPr algn="ctr"/>
            <a:endParaRPr lang="lt-L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lt-LT" sz="2400" dirty="0"/>
              <a:t>Nuo liepos 2023 m. liepos 3 d. deklaruojant prekes eksporto procedūrai ir reeksportui įforminti.</a:t>
            </a:r>
          </a:p>
          <a:p>
            <a:pPr marL="0" indent="0" algn="just">
              <a:buNone/>
            </a:pPr>
            <a:endParaRPr lang="lt-L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lt-L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lt-L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400" dirty="0"/>
              <a:t>Nuo liepos 2023 m. liepos 17 d. ir pasienio kontrolės punktuose veikiančiose  muitinės įstaigose, atliekančiose išvežimo arba paskirties muitinės įstaigų funkcijas.</a:t>
            </a:r>
          </a:p>
          <a:p>
            <a:pPr marL="0" indent="0" algn="just">
              <a:buNone/>
            </a:pPr>
            <a:r>
              <a:rPr lang="lt-LT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/>
            <a:endParaRPr lang="lt-LT" dirty="0"/>
          </a:p>
          <a:p>
            <a:pPr marL="0" indent="0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194694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4F7E97AE-C806-6EF3-36EC-36E9F9AC8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3600" b="1" dirty="0">
                <a:latin typeface="Arial" panose="020B0604020202020204" pitchFamily="34" charset="0"/>
                <a:cs typeface="Arial" panose="020B0604020202020204" pitchFamily="34" charset="0"/>
              </a:rPr>
              <a:t>PREKIŲ SĄRAŠAS</a:t>
            </a:r>
          </a:p>
        </p:txBody>
      </p:sp>
      <p:graphicFrame>
        <p:nvGraphicFramePr>
          <p:cNvPr id="6" name="Turinio vietos rezervavimo ženklas 5">
            <a:extLst>
              <a:ext uri="{FF2B5EF4-FFF2-40B4-BE49-F238E27FC236}">
                <a16:creationId xmlns:a16="http://schemas.microsoft.com/office/drawing/2014/main" id="{58F7EF75-89CD-6759-0754-0EA047CB4CC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636939" y="1825623"/>
          <a:ext cx="4918121" cy="4351343"/>
        </p:xfrm>
        <a:graphic>
          <a:graphicData uri="http://schemas.openxmlformats.org/drawingml/2006/table">
            <a:tbl>
              <a:tblPr firstCol="1" bandRow="1"/>
              <a:tblGrid>
                <a:gridCol w="2152429">
                  <a:extLst>
                    <a:ext uri="{9D8B030D-6E8A-4147-A177-3AD203B41FA5}">
                      <a16:colId xmlns:a16="http://schemas.microsoft.com/office/drawing/2014/main" val="2864461360"/>
                    </a:ext>
                  </a:extLst>
                </a:gridCol>
                <a:gridCol w="2765692">
                  <a:extLst>
                    <a:ext uri="{9D8B030D-6E8A-4147-A177-3AD203B41FA5}">
                      <a16:colId xmlns:a16="http://schemas.microsoft.com/office/drawing/2014/main" val="3971749775"/>
                    </a:ext>
                  </a:extLst>
                </a:gridCol>
              </a:tblGrid>
              <a:tr h="48401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Eilės numeris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75" marR="64775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Kombinuotosios nomenklatūros kodas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75" marR="64775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8301848"/>
                  </a:ext>
                </a:extLst>
              </a:tr>
              <a:tr h="24170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75" marR="64775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3818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75" marR="64775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260028"/>
                  </a:ext>
                </a:extLst>
              </a:tr>
              <a:tr h="24170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2.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75" marR="64775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3824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75" marR="64775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1376838"/>
                  </a:ext>
                </a:extLst>
              </a:tr>
              <a:tr h="24170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3.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75" marR="64775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6909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75" marR="64775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3687160"/>
                  </a:ext>
                </a:extLst>
              </a:tr>
              <a:tr h="24170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4.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75" marR="64775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8407 10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75" marR="64775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497603"/>
                  </a:ext>
                </a:extLst>
              </a:tr>
              <a:tr h="24170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5.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75" marR="64775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8420 10 81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75" marR="64775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6465376"/>
                  </a:ext>
                </a:extLst>
              </a:tr>
              <a:tr h="24170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6.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75" marR="64775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8421 21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75" marR="64775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8123040"/>
                  </a:ext>
                </a:extLst>
              </a:tr>
              <a:tr h="24170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7.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75" marR="64775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8421 39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75" marR="64775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7436040"/>
                  </a:ext>
                </a:extLst>
              </a:tr>
              <a:tr h="24170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8.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75" marR="64775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8421 99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75" marR="64775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0812373"/>
                  </a:ext>
                </a:extLst>
              </a:tr>
              <a:tr h="24170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9.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75" marR="64775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8424 89 40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75" marR="64775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7131406"/>
                  </a:ext>
                </a:extLst>
              </a:tr>
              <a:tr h="24170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10.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75" marR="64775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8456 11 10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75" marR="64775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0555768"/>
                  </a:ext>
                </a:extLst>
              </a:tr>
              <a:tr h="24170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11.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75" marR="64775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8456 12 10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75" marR="64775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70529"/>
                  </a:ext>
                </a:extLst>
              </a:tr>
              <a:tr h="24170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12.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75" marR="64775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8466 93 40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75" marR="64775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0298573"/>
                  </a:ext>
                </a:extLst>
              </a:tr>
              <a:tr h="24170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13.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75" marR="64775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8471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75" marR="64775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3887421"/>
                  </a:ext>
                </a:extLst>
              </a:tr>
              <a:tr h="24170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14.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75" marR="64775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8473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75" marR="64775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6587832"/>
                  </a:ext>
                </a:extLst>
              </a:tr>
              <a:tr h="24170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15.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75" marR="64775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8479 89 70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75" marR="64775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8401678"/>
                  </a:ext>
                </a:extLst>
              </a:tr>
              <a:tr h="24170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16.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75" marR="64775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8481 10</a:t>
                      </a:r>
                      <a:endParaRPr lang="lt-LT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75" marR="64775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5989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513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FDEC4112-6DBF-906A-5E2D-9E15892B1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868" y="365126"/>
            <a:ext cx="10213932" cy="1188102"/>
          </a:xfrm>
        </p:spPr>
        <p:txBody>
          <a:bodyPr/>
          <a:lstStyle/>
          <a:p>
            <a:pPr algn="ctr"/>
            <a:r>
              <a:rPr kumimoji="0" lang="lt-LT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PREKIŲ SĄRAŠAS</a:t>
            </a:r>
            <a:endParaRPr lang="lt-LT" dirty="0"/>
          </a:p>
        </p:txBody>
      </p:sp>
      <p:graphicFrame>
        <p:nvGraphicFramePr>
          <p:cNvPr id="5" name="Turinio vietos rezervavimo ženklas 4">
            <a:extLst>
              <a:ext uri="{FF2B5EF4-FFF2-40B4-BE49-F238E27FC236}">
                <a16:creationId xmlns:a16="http://schemas.microsoft.com/office/drawing/2014/main" id="{00DB282F-02F9-1813-2A9C-4B46B0A7E1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4423798"/>
              </p:ext>
            </p:extLst>
          </p:nvPr>
        </p:nvGraphicFramePr>
        <p:xfrm>
          <a:off x="4231049" y="1553227"/>
          <a:ext cx="4286649" cy="5160721"/>
        </p:xfrm>
        <a:graphic>
          <a:graphicData uri="http://schemas.openxmlformats.org/drawingml/2006/table">
            <a:tbl>
              <a:tblPr firstCol="1" bandRow="1"/>
              <a:tblGrid>
                <a:gridCol w="1875992">
                  <a:extLst>
                    <a:ext uri="{9D8B030D-6E8A-4147-A177-3AD203B41FA5}">
                      <a16:colId xmlns:a16="http://schemas.microsoft.com/office/drawing/2014/main" val="3908399438"/>
                    </a:ext>
                  </a:extLst>
                </a:gridCol>
                <a:gridCol w="2410657">
                  <a:extLst>
                    <a:ext uri="{9D8B030D-6E8A-4147-A177-3AD203B41FA5}">
                      <a16:colId xmlns:a16="http://schemas.microsoft.com/office/drawing/2014/main" val="2223513194"/>
                    </a:ext>
                  </a:extLst>
                </a:gridCol>
              </a:tblGrid>
              <a:tr h="4136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Eilės numeris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ker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Kombinuotosios nomenklatūros kodas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8610916"/>
                  </a:ext>
                </a:extLst>
              </a:tr>
              <a:tr h="2063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17.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8481 30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1307481"/>
                  </a:ext>
                </a:extLst>
              </a:tr>
              <a:tr h="2063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18.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8481 80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6032730"/>
                  </a:ext>
                </a:extLst>
              </a:tr>
              <a:tr h="2063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19.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8482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6799035"/>
                  </a:ext>
                </a:extLst>
              </a:tr>
              <a:tr h="2063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20.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8485</a:t>
                      </a:r>
                      <a:endParaRPr lang="lt-LT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2534888"/>
                  </a:ext>
                </a:extLst>
              </a:tr>
              <a:tr h="2063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21.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8486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6298673"/>
                  </a:ext>
                </a:extLst>
              </a:tr>
              <a:tr h="2063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22.</a:t>
                      </a:r>
                      <a:endParaRPr lang="lt-LT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8501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7969804"/>
                  </a:ext>
                </a:extLst>
              </a:tr>
              <a:tr h="2063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23.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8504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6369996"/>
                  </a:ext>
                </a:extLst>
              </a:tr>
              <a:tr h="2063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24.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8505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8074333"/>
                  </a:ext>
                </a:extLst>
              </a:tr>
              <a:tr h="2063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25.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8507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0873617"/>
                  </a:ext>
                </a:extLst>
              </a:tr>
              <a:tr h="2063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26.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8517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0230009"/>
                  </a:ext>
                </a:extLst>
              </a:tr>
              <a:tr h="2063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27.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8518 10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051104"/>
                  </a:ext>
                </a:extLst>
              </a:tr>
              <a:tr h="2063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28.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8524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8249584"/>
                  </a:ext>
                </a:extLst>
              </a:tr>
              <a:tr h="2063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29.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8525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4833487"/>
                  </a:ext>
                </a:extLst>
              </a:tr>
              <a:tr h="2063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30.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8526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2516851"/>
                  </a:ext>
                </a:extLst>
              </a:tr>
              <a:tr h="2063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31.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8528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4961589"/>
                  </a:ext>
                </a:extLst>
              </a:tr>
              <a:tr h="2063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32.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8529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4191241"/>
                  </a:ext>
                </a:extLst>
              </a:tr>
              <a:tr h="2063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33.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8532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5761637"/>
                  </a:ext>
                </a:extLst>
              </a:tr>
              <a:tr h="2063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34.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8533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3434099"/>
                  </a:ext>
                </a:extLst>
              </a:tr>
              <a:tr h="2063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35.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8534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845998"/>
                  </a:ext>
                </a:extLst>
              </a:tr>
              <a:tr h="2063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36.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8535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1874604"/>
                  </a:ext>
                </a:extLst>
              </a:tr>
              <a:tr h="2063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37.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8536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5653485"/>
                  </a:ext>
                </a:extLst>
              </a:tr>
              <a:tr h="2063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38.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8537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9283025"/>
                  </a:ext>
                </a:extLst>
              </a:tr>
              <a:tr h="2063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39.</a:t>
                      </a:r>
                      <a:endParaRPr lang="lt-L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8538</a:t>
                      </a:r>
                      <a:endParaRPr lang="lt-LT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48" marR="6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52564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384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1141</TotalTime>
  <Words>683</Words>
  <Application>Microsoft Office PowerPoint</Application>
  <PresentationFormat>Plačiaekranė</PresentationFormat>
  <Paragraphs>211</Paragraphs>
  <Slides>11</Slides>
  <Notes>4</Notes>
  <HiddenSlides>0</HiddenSlides>
  <MMClips>0</MMClips>
  <ScaleCrop>false</ScaleCrop>
  <HeadingPairs>
    <vt:vector size="6" baseType="variant">
      <vt:variant>
        <vt:lpstr>Naudojami šriftai</vt:lpstr>
      </vt:variant>
      <vt:variant>
        <vt:i4>6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11</vt:i4>
      </vt:variant>
    </vt:vector>
  </HeadingPairs>
  <TitlesOfParts>
    <vt:vector size="18" baseType="lpstr">
      <vt:lpstr>Arial</vt:lpstr>
      <vt:lpstr>Arial,Sans-Serif</vt:lpstr>
      <vt:lpstr>Calibri</vt:lpstr>
      <vt:lpstr>Calibri Light</vt:lpstr>
      <vt:lpstr>Times New Roman</vt:lpstr>
      <vt:lpstr>Wingdings</vt:lpstr>
      <vt:lpstr>Office Theme</vt:lpstr>
      <vt:lpstr>„PowerPoint“ pateiktis</vt:lpstr>
      <vt:lpstr>„PowerPoint“ pateiktis</vt:lpstr>
      <vt:lpstr>„PowerPoint“ pateiktis</vt:lpstr>
      <vt:lpstr>„PowerPoint“ pateiktis</vt:lpstr>
      <vt:lpstr>  GAMINTOJO DEKLARACIJA </vt:lpstr>
      <vt:lpstr>  GAMINTOJO DEKLARACIJA </vt:lpstr>
      <vt:lpstr>GAMINTOJO DEKLARACIJA</vt:lpstr>
      <vt:lpstr>PREKIŲ SĄRAŠAS</vt:lpstr>
      <vt:lpstr> PREKIŲ SĄRAŠAS</vt:lpstr>
      <vt:lpstr>    PREKIŲ SĄRAŠAS</vt:lpstr>
      <vt:lpstr>AČIŪ UŽ DĖMĖSĮ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Evelina Pagounis</dc:creator>
  <cp:lastModifiedBy>Darius Binkys</cp:lastModifiedBy>
  <cp:revision>589</cp:revision>
  <dcterms:created xsi:type="dcterms:W3CDTF">2023-01-10T10:44:58Z</dcterms:created>
  <dcterms:modified xsi:type="dcterms:W3CDTF">2023-06-22T10:44:11Z</dcterms:modified>
</cp:coreProperties>
</file>