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76" r:id="rId4"/>
    <p:sldId id="303" r:id="rId5"/>
    <p:sldId id="306" r:id="rId6"/>
    <p:sldId id="310" r:id="rId7"/>
    <p:sldId id="297" r:id="rId8"/>
    <p:sldId id="307" r:id="rId9"/>
    <p:sldId id="308" r:id="rId10"/>
    <p:sldId id="309" r:id="rId11"/>
    <p:sldId id="304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8BB4DC-77F0-475E-8B6E-D5E10871A7CB}" v="1" dt="2023-06-22T10:44:01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us Binkys" userId="7b41175e-6510-4a4b-b69f-3bee7441fa66" providerId="ADAL" clId="{6E8BB4DC-77F0-475E-8B6E-D5E10871A7CB}"/>
    <pc:docChg chg="custSel modSld">
      <pc:chgData name="Darius Binkys" userId="7b41175e-6510-4a4b-b69f-3bee7441fa66" providerId="ADAL" clId="{6E8BB4DC-77F0-475E-8B6E-D5E10871A7CB}" dt="2023-06-22T10:44:09.788" v="8" actId="20577"/>
      <pc:docMkLst>
        <pc:docMk/>
      </pc:docMkLst>
      <pc:sldChg chg="addSp delSp modSp mod">
        <pc:chgData name="Darius Binkys" userId="7b41175e-6510-4a4b-b69f-3bee7441fa66" providerId="ADAL" clId="{6E8BB4DC-77F0-475E-8B6E-D5E10871A7CB}" dt="2023-06-22T10:44:09.788" v="8" actId="20577"/>
        <pc:sldMkLst>
          <pc:docMk/>
          <pc:sldMk cId="3312513187" sldId="307"/>
        </pc:sldMkLst>
        <pc:spChg chg="mod">
          <ac:chgData name="Darius Binkys" userId="7b41175e-6510-4a4b-b69f-3bee7441fa66" providerId="ADAL" clId="{6E8BB4DC-77F0-475E-8B6E-D5E10871A7CB}" dt="2023-06-22T10:44:09.788" v="8" actId="20577"/>
          <ac:spMkLst>
            <pc:docMk/>
            <pc:sldMk cId="3312513187" sldId="307"/>
            <ac:spMk id="2" creationId="{4F7E97AE-C806-6EF3-36EC-36E9F9AC8F20}"/>
          </ac:spMkLst>
        </pc:spChg>
        <pc:spChg chg="add del mod">
          <ac:chgData name="Darius Binkys" userId="7b41175e-6510-4a4b-b69f-3bee7441fa66" providerId="ADAL" clId="{6E8BB4DC-77F0-475E-8B6E-D5E10871A7CB}" dt="2023-06-22T10:44:01.238" v="2"/>
          <ac:spMkLst>
            <pc:docMk/>
            <pc:sldMk cId="3312513187" sldId="307"/>
            <ac:spMk id="4" creationId="{FB62AF44-7B99-78A5-9C5D-F6DB0A3D8181}"/>
          </ac:spMkLst>
        </pc:spChg>
        <pc:graphicFrameChg chg="del">
          <ac:chgData name="Darius Binkys" userId="7b41175e-6510-4a4b-b69f-3bee7441fa66" providerId="ADAL" clId="{6E8BB4DC-77F0-475E-8B6E-D5E10871A7CB}" dt="2023-06-22T10:43:43.746" v="0" actId="21"/>
          <ac:graphicFrameMkLst>
            <pc:docMk/>
            <pc:sldMk cId="3312513187" sldId="307"/>
            <ac:graphicFrameMk id="5" creationId="{B18408E6-1C7F-53E7-68EC-5052EAFEBFFD}"/>
          </ac:graphicFrameMkLst>
        </pc:graphicFrameChg>
        <pc:graphicFrameChg chg="add mod">
          <ac:chgData name="Darius Binkys" userId="7b41175e-6510-4a4b-b69f-3bee7441fa66" providerId="ADAL" clId="{6E8BB4DC-77F0-475E-8B6E-D5E10871A7CB}" dt="2023-06-22T10:44:01.238" v="2"/>
          <ac:graphicFrameMkLst>
            <pc:docMk/>
            <pc:sldMk cId="3312513187" sldId="307"/>
            <ac:graphicFrameMk id="6" creationId="{58F7EF75-89CD-6759-0754-0EA047CB4CC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285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4857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 marR="333375">
              <a:lnSpc>
                <a:spcPts val="1010"/>
              </a:lnSpc>
              <a:spcBef>
                <a:spcPts val="190"/>
              </a:spcBef>
            </a:pP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dėstymas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–</a:t>
            </a:r>
            <a:r>
              <a:rPr lang="lt-LT" sz="1200" b="1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b="1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25">
                <a:solidFill>
                  <a:srgbClr val="2B2A29"/>
                </a:solidFill>
                <a:latin typeface="Arial"/>
                <a:cs typeface="Arial"/>
              </a:rPr>
              <a:t>be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paveikslėlių</a:t>
            </a:r>
            <a:r>
              <a:rPr lang="lt-LT" sz="1200" b="1" spc="-1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(be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nuotraukų,</a:t>
            </a:r>
            <a:r>
              <a:rPr lang="lt-LT" sz="1200" b="1" spc="-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>
                <a:solidFill>
                  <a:srgbClr val="2B2A29"/>
                </a:solidFill>
                <a:latin typeface="Arial"/>
                <a:cs typeface="Arial"/>
              </a:rPr>
              <a:t>diagramų)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05"/>
              </a:spcBef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2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teksto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eilučių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endParaRPr lang="lt-LT" sz="120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buChar char="-"/>
              <a:tabLst>
                <a:tab pos="82550" algn="l"/>
              </a:tabLst>
            </a:pP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Vienoje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eilutėje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naudoti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iki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(7)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žodžių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2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100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75A-AB6A-F831-768C-96064CA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AD7C-76F8-A29A-15A4-58C6A386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3F23-CA2C-E578-12B8-46DC9BF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1B76-8F2B-3806-4594-BAFE28F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2-8053-019D-B99F-8104681E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18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FB9-72CE-6F11-70C8-2504E36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432D0-D863-DCF9-A162-1EE1BA6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FFEE-FD20-3B5C-1D69-3E9D2A2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757-9A97-D248-AC3A-3139043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7FCC-4F06-E66E-48C2-B2DC86B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8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7BA0-DA14-20D1-1FBB-E5970C412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60963-3415-3890-3B74-875F8F4F2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096-1C69-B3B8-2EEF-9DE6CBE1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C72A-1181-D722-863A-E39BACF8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9316-B70F-EBDD-DE9E-A12D6D5B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6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C6DE-8DED-A1F6-4103-97AB39B2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1830-C9DE-F8F7-0FA2-9F1B0A8F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AC49-96B7-F686-904F-76B92C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9D81-4DC7-562A-48D4-50BF03A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EC7A-86A1-4260-128E-933D46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5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487-2626-D6BF-7C4F-D683602E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23DE6-DA5A-FA7A-AFA7-C4A1E8A6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D2E1E-A674-0BF0-348D-6B09E85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23F7-8304-4C56-580F-B8F9F345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B93A-2AEC-D296-DA9B-086626F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8977-2E78-EA51-D658-3C812083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108E-72C0-ABE5-08EA-E11FA491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84DEF-C752-05ED-2491-7C918C24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E34D-302E-652F-DD6A-4CC1B75E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CBF1-E0AA-2428-1598-82C530AC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70BA-A610-1605-2A4B-301F9702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43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9B0-D8A6-0027-7761-DDB4FD1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51B2-DE08-E21E-1732-B426ADAB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A6ED-3880-7CAD-C3C6-C2E26ADE5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DE41-1744-99AC-8379-4611550A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43481-BCBF-D3A8-AD9B-FFC34009B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8FE3F-184A-42AF-AFAA-6DB674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86DE7-1A73-B781-BCC1-179480A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EA030-012C-5431-D47B-580C433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787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8C66-20F8-53D7-BD66-324BD99E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A3A7A-66DC-66E4-E91E-51943A3E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6EB1-3E34-8C81-BC4D-004DE7A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50291-7E30-5959-7261-DE4BE64F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4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2A-D3EF-CB69-494B-FE679945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1CE2-0509-C2BB-73BE-E69086E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CECA-C1D5-0864-374C-B5432A0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9623-6D2E-025A-0E85-69BEB12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08E-E375-E453-A76B-7B0FA849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1EB5D-1306-518A-A179-F2F28F1D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367E-AE0A-4214-9BF7-575FBEE8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EADD8-51F6-8B25-933D-D0CDB7B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9CDC-49B3-9EB1-40DD-416D851E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41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2EF-BD74-2AC4-82CF-2FE22151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1FB29-2763-B0E9-DDB5-39D9BA08B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5987-ED7F-FCC1-6B96-CCA20702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A217-7CCA-DE6A-77BC-475F94E7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DA7F-8BFA-7E48-17DB-97F213C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1F5C-8A01-0B4F-A110-DC62911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0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23DBB-805C-655F-54D0-17F2460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4E5-3C2B-4D32-8ADC-DC405EC80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051B-99CE-CDE5-794B-08A37816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2023-06-22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D4A03-8F56-FDE9-2351-F9C0E0F00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04-8827-73A0-3BCF-6E03B2B9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1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336885" y="1873250"/>
            <a:ext cx="11444438" cy="1104148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5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GAMINTOJO DEKLARACIJA</a:t>
            </a:r>
          </a:p>
          <a:p>
            <a:pPr marL="12700" algn="ctr">
              <a:spcBef>
                <a:spcPts val="110"/>
              </a:spcBef>
            </a:pPr>
            <a:r>
              <a:rPr lang="es-ES" sz="35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PREKIŲ IŠVEŽIMUI IŠ ES</a:t>
            </a:r>
            <a:endParaRPr lang="lt-L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B3C8FCE2-8AEE-F29D-1B8B-A1A10ABB33E4}"/>
              </a:ext>
            </a:extLst>
          </p:cNvPr>
          <p:cNvSpPr txBox="1"/>
          <p:nvPr/>
        </p:nvSpPr>
        <p:spPr>
          <a:xfrm>
            <a:off x="12526" y="3746005"/>
            <a:ext cx="12142450" cy="133241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marL="12700" algn="ctr">
              <a:spcBef>
                <a:spcPts val="110"/>
              </a:spcBef>
            </a:pPr>
            <a:r>
              <a:rPr lang="lt-LT" sz="2800" b="1" spc="-10" dirty="0">
                <a:solidFill>
                  <a:srgbClr val="2B2A29"/>
                </a:solidFill>
                <a:latin typeface="Arial"/>
                <a:cs typeface="Arial"/>
              </a:rPr>
              <a:t>Muitinės departamentas </a:t>
            </a:r>
          </a:p>
          <a:p>
            <a:pPr marL="12700" algn="ctr">
              <a:spcBef>
                <a:spcPts val="110"/>
              </a:spcBef>
            </a:pPr>
            <a:r>
              <a:rPr lang="lt-LT" sz="2800" b="1" spc="-10" dirty="0">
                <a:solidFill>
                  <a:srgbClr val="2B2A29"/>
                </a:solidFill>
                <a:latin typeface="Arial"/>
                <a:cs typeface="Arial"/>
              </a:rPr>
              <a:t>prie Lietuvos Respublikos finansų ministerijos</a:t>
            </a:r>
            <a:endParaRPr lang="lt-LT" sz="28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5633901"/>
            <a:ext cx="12184912" cy="383438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2400" b="1" dirty="0">
                <a:solidFill>
                  <a:srgbClr val="2B2A29"/>
                </a:solidFill>
                <a:latin typeface="Arial"/>
                <a:cs typeface="Arial"/>
              </a:rPr>
              <a:t>2023 m. birželio 22 d.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34D8721-7F35-4881-9C33-2FB9A7CB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lt-L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PREKIŲ SĄRAŠAS</a:t>
            </a:r>
            <a:endParaRPr lang="lt-LT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562001CB-9A54-ECC3-F024-ABB245E28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022773"/>
              </p:ext>
            </p:extLst>
          </p:nvPr>
        </p:nvGraphicFramePr>
        <p:xfrm>
          <a:off x="4054474" y="1891430"/>
          <a:ext cx="4864057" cy="4601448"/>
        </p:xfrm>
        <a:graphic>
          <a:graphicData uri="http://schemas.openxmlformats.org/drawingml/2006/table">
            <a:tbl>
              <a:tblPr firstCol="1" bandRow="1"/>
              <a:tblGrid>
                <a:gridCol w="2128687">
                  <a:extLst>
                    <a:ext uri="{9D8B030D-6E8A-4147-A177-3AD203B41FA5}">
                      <a16:colId xmlns:a16="http://schemas.microsoft.com/office/drawing/2014/main" val="1936139630"/>
                    </a:ext>
                  </a:extLst>
                </a:gridCol>
                <a:gridCol w="2735370">
                  <a:extLst>
                    <a:ext uri="{9D8B030D-6E8A-4147-A177-3AD203B41FA5}">
                      <a16:colId xmlns:a16="http://schemas.microsoft.com/office/drawing/2014/main" val="982623937"/>
                    </a:ext>
                  </a:extLst>
                </a:gridCol>
              </a:tblGrid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Eilės numeris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Kombinuotosios nomenklatūros kodas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132074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41.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8542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038174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42.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8543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638238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43.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8544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701233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44.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8546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445223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45.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8548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0692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46.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8906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3735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47.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9001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097745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48.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9002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85491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49.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9012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650424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50.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9013 10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567925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51.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9014 80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633117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52.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9020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217878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53.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9025 19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466468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54.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9027 20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254937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55.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9030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16950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9031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040315"/>
                  </a:ext>
                </a:extLst>
              </a:tr>
              <a:tr h="255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57.</a:t>
                      </a:r>
                      <a:endParaRPr lang="lt-LT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9032</a:t>
                      </a:r>
                      <a:endParaRPr lang="lt-LT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218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41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534572-C96E-1FF7-D4DF-D161A813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b="1" dirty="0"/>
              <a:t>AČIŪ UŽ DĖMĖSĮ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EA94936-5DBF-491E-1711-A454CA86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b="1">
                <a:latin typeface="Arial" panose="020B0604020202020204" pitchFamily="34" charset="0"/>
                <a:cs typeface="Arial" panose="020B0604020202020204" pitchFamily="34" charset="0"/>
              </a:rPr>
              <a:t> INFORMACIJA TEIKIAMA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Telefonai: 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Bendroji muitinės informacija – 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2665000;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Informacija deklaracijų teikimo klausimais -</a:t>
            </a: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8 5 2665001;</a:t>
            </a: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El. paštas: </a:t>
            </a:r>
            <a:r>
              <a:rPr lang="lt-LT" b="1" dirty="0" err="1">
                <a:latin typeface="Arial" panose="020B0604020202020204" pitchFamily="34" charset="0"/>
                <a:cs typeface="Arial" panose="020B0604020202020204" pitchFamily="34" charset="0"/>
              </a:rPr>
              <a:t>info@lrmuitine.lt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4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660400" y="457200"/>
            <a:ext cx="10871200" cy="48936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3600" b="1" dirty="0">
                <a:latin typeface="Arial"/>
                <a:ea typeface="+mn-lt"/>
                <a:cs typeface="Arial"/>
              </a:rPr>
              <a:t>GAMINTOJO DEKLARACIJA</a:t>
            </a: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endParaRPr lang="lt-LT" sz="2400" b="1" dirty="0">
              <a:latin typeface="Arial"/>
              <a:ea typeface="+mn-lt"/>
              <a:cs typeface="Arial"/>
            </a:endParaRPr>
          </a:p>
          <a:p>
            <a:pPr algn="ctr"/>
            <a:r>
              <a:rPr lang="lt-LT" sz="2800" b="1" dirty="0">
                <a:latin typeface="Arial"/>
                <a:ea typeface="+mn-lt"/>
                <a:cs typeface="Arial"/>
              </a:rPr>
              <a:t>Efektyviau užkardyti  sankcijų apėjimą</a:t>
            </a:r>
          </a:p>
          <a:p>
            <a:pPr algn="ctr"/>
            <a:endParaRPr lang="lt-LT" sz="2800" b="1" dirty="0">
              <a:latin typeface="Arial"/>
              <a:ea typeface="+mn-lt"/>
              <a:cs typeface="Arial"/>
            </a:endParaRPr>
          </a:p>
          <a:p>
            <a:pPr algn="ctr"/>
            <a:r>
              <a:rPr lang="lt-LT" sz="2800" b="1" dirty="0">
                <a:latin typeface="Arial"/>
                <a:ea typeface="+mn-lt"/>
                <a:cs typeface="Arial"/>
              </a:rPr>
              <a:t>Tiekimo grandinės nuo gamintojo iki galutinio vartotojo skaidrumas.</a:t>
            </a:r>
          </a:p>
          <a:p>
            <a:pPr algn="ctr"/>
            <a:endParaRPr lang="lt-LT" sz="2800" b="1" dirty="0">
              <a:latin typeface="Arial"/>
              <a:ea typeface="+mn-lt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309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237994" y="521842"/>
            <a:ext cx="11599101" cy="88024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GAMINTOJO DEKLARACIJA</a:t>
            </a:r>
          </a:p>
          <a:p>
            <a:pPr algn="ctr"/>
            <a:endParaRPr lang="lt-LT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lt-LT" sz="3600" b="1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 PREKĖMS PAGAL</a:t>
            </a: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MUITINĖS DEPRATMENTO GENERALINIO DIREKTORIAUS ĮSAKYMU </a:t>
            </a:r>
            <a:r>
              <a:rPr lang="lt-LT" sz="2400" b="1" dirty="0">
                <a:latin typeface="Arial" panose="020B0604020202020204" pitchFamily="34" charset="0"/>
                <a:cs typeface="Arial" panose="020B0604020202020204" pitchFamily="34" charset="0"/>
              </a:rPr>
              <a:t>PATVIRTINTĄ SARAŠĄ</a:t>
            </a:r>
          </a:p>
          <a:p>
            <a:pPr algn="ctr"/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t-L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/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TAIS ATVEJAIS, KAI  TRANZITU PER RUSIJOS FEDERACIJĄ IR/AR BALTARUSIJĄ BUS GABENAMOS Į TREČIĄSIAS ŠALIS IŠ ES EKSPORTUOJAMOS AR TRANZITU PER ES GABENAMOS PREKĖS</a:t>
            </a:r>
          </a:p>
          <a:p>
            <a:pPr marL="228600" algn="just"/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ctr">
              <a:buFont typeface="Arial" panose="020B0604020202020204" pitchFamily="34" charset="0"/>
              <a:buChar char="•"/>
            </a:pPr>
            <a:endParaRPr lang="lt-L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043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F00B4-6C79-482F-7011-BB773C1E3F20}"/>
              </a:ext>
            </a:extLst>
          </p:cNvPr>
          <p:cNvSpPr txBox="1"/>
          <p:nvPr/>
        </p:nvSpPr>
        <p:spPr>
          <a:xfrm>
            <a:off x="513567" y="521842"/>
            <a:ext cx="10985326" cy="91717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lt-LT" sz="2800" b="1" dirty="0">
              <a:ea typeface="+mn-lt"/>
              <a:cs typeface="+mn-lt"/>
            </a:endParaRPr>
          </a:p>
          <a:p>
            <a:pPr algn="ctr"/>
            <a:r>
              <a:rPr lang="lt-LT" sz="2800" b="1" dirty="0">
                <a:ea typeface="+mn-lt"/>
                <a:cs typeface="+mn-lt"/>
              </a:rPr>
              <a:t> </a:t>
            </a:r>
            <a:r>
              <a:rPr lang="lt-LT" sz="3600" b="1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GAMINTOJO DEKLARACIJA</a:t>
            </a:r>
            <a:endParaRPr lang="en-US" sz="3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endParaRPr lang="lt-LT" sz="2800" b="1" dirty="0">
              <a:cs typeface="Calibri"/>
            </a:endParaRPr>
          </a:p>
          <a:p>
            <a:pPr marL="514350" indent="-285750" algn="ctr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LAISVOS FORMOS DOKUMENTAS, IŠDUOTAS GAMINTOJO</a:t>
            </a:r>
            <a:endParaRPr lang="lt-L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/>
            <a:endParaRPr lang="lt-L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/>
            <a: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  <a:t>kuriuo prekių gamintojas patvirtina:</a:t>
            </a:r>
          </a:p>
          <a:p>
            <a:pPr marL="228600" algn="just"/>
            <a:endParaRPr lang="lt-L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algn="just"/>
            <a:r>
              <a:rPr lang="lt-LT" sz="2800" dirty="0">
                <a:latin typeface="Arial" panose="020B0604020202020204" pitchFamily="34" charset="0"/>
                <a:cs typeface="Arial" panose="020B0604020202020204" pitchFamily="34" charset="0"/>
              </a:rPr>
              <a:t>1) kad jam žinomas jo pagamintų prekių pardavėjas ir jų pirkėjas trečiojoje šalyje ir jų sudarytas sandoris jam nekelia abejonių, kad jį vykdant gali būti nesilaikoma tarptautinių sankcijų taikymo sąlygų;</a:t>
            </a:r>
          </a:p>
          <a:p>
            <a:pPr marL="228600" algn="just"/>
            <a:endParaRPr lang="lt-L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285750" algn="just">
              <a:buFont typeface="Arial" panose="020B0604020202020204" pitchFamily="34" charset="0"/>
              <a:buChar char="•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228600" algn="ctr">
              <a:buFont typeface="Arial,Sans-Serif"/>
              <a:buChar char="•"/>
            </a:pPr>
            <a:endParaRPr lang="lt-LT" dirty="0">
              <a:ea typeface="+mn-lt"/>
              <a:cs typeface="+mn-lt"/>
            </a:endParaRPr>
          </a:p>
          <a:p>
            <a:pPr marL="228600" indent="228600" algn="ctr">
              <a:buFont typeface="Arial,Sans-Serif"/>
              <a:buChar char="•"/>
            </a:pPr>
            <a:endParaRPr lang="lt-LT" dirty="0">
              <a:latin typeface="Calibri" panose="020F0502020204030204"/>
              <a:ea typeface="+mn-lt"/>
              <a:cs typeface="+mn-lt"/>
            </a:endParaRPr>
          </a:p>
          <a:p>
            <a:pPr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 algn="just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algn="just"/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228600" indent="228600">
              <a:buFont typeface="Arial"/>
              <a:buChar char="•"/>
            </a:pPr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endParaRPr lang="lt-LT" sz="2400" dirty="0">
              <a:solidFill>
                <a:srgbClr val="000000"/>
              </a:solidFill>
              <a:latin typeface="Arial"/>
              <a:cs typeface="Calibri" panose="020F0502020204030204"/>
            </a:endParaRPr>
          </a:p>
          <a:p>
            <a:pPr algn="ctr"/>
            <a:endParaRPr lang="lt-LT" sz="3600" b="1" dirty="0">
              <a:solidFill>
                <a:srgbClr val="2B2A29"/>
              </a:solidFill>
              <a:latin typeface="Arial"/>
              <a:cs typeface="Arial"/>
            </a:endParaRPr>
          </a:p>
          <a:p>
            <a:pPr algn="ctr"/>
            <a:endParaRPr lang="lt-LT" sz="32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37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6B1F84-511C-7217-FA6E-431F78C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2"/>
            <a:ext cx="10515600" cy="1087894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 </a:t>
            </a:r>
            <a:r>
              <a:rPr kumimoji="0" lang="lt-L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GAMINTOJO DEKLARACIJA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F65F23F-B933-487F-4868-79C03505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lt-LT"/>
          </a:p>
          <a:p>
            <a:pPr marL="0" indent="0" algn="just">
              <a:buNone/>
            </a:pPr>
            <a:r>
              <a:rPr lang="lt-LT"/>
              <a:t>2</a:t>
            </a:r>
            <a:r>
              <a:rPr lang="lt-LT" dirty="0"/>
              <a:t>) kad žinoma, kad jo pagamintos prekės bus tranzitu gabenamos per šalies, kuriai taikomos tarptautinės sankcijos, teritoriją į kitą trečiąją šalį, jeigu toks prekių gabenimas numatytas, ir jis yra tikras, kad prekių tranzito per Rusijos Federaciją ir/ar Baltarusiją metu prekės nebus perparduodamos, perdirbamos, sandėliuojamos, perkraunamos į kitą transporto priemonę, įskaitant priekabos ar puspriekabės su prekėmis perkabinimą (vilkiko pakeitimą);</a:t>
            </a:r>
          </a:p>
          <a:p>
            <a:pPr algn="just"/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785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6B1F84-511C-7217-FA6E-431F78C0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912"/>
            <a:ext cx="10515600" cy="1087894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 </a:t>
            </a:r>
            <a:r>
              <a:rPr kumimoji="0" lang="lt-L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kumimoji="0" lang="lt-LT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GAMINTOJO DEKLARACIJA</a:t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F65F23F-B933-487F-4868-79C03505C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/>
            <a:endParaRPr lang="lt-LT" dirty="0"/>
          </a:p>
          <a:p>
            <a:pPr marL="0" indent="0" algn="just">
              <a:buNone/>
            </a:pPr>
            <a:r>
              <a:rPr lang="lt-LT" dirty="0"/>
              <a:t>3) kad jam žinomas jo pagamintų prekių galutinis naudotojas bei jų galutinis naudojimas trečiojoje šalyje ir prekių gamintojas yra tikras, kad prekės nebus naudojamos nesilaikant tarptautinių sankcijų taikymo sąlygų.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35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DDE4FF1-D067-0F80-9FB8-C7227AB5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GAMINTOJO DEKLARACIJA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41B89A-2A77-08A8-13AA-6F76D1AC7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ctr"/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BUS REIKALAUJAMA PATEIKTI</a:t>
            </a:r>
          </a:p>
          <a:p>
            <a:pPr algn="ctr"/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400" dirty="0"/>
              <a:t>Nuo liepos 2023 m. liepos 3 d. deklaruojant prekes eksporto procedūrai ir reeksportui įforminti.</a:t>
            </a:r>
          </a:p>
          <a:p>
            <a:pPr marL="0" indent="0" algn="just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lt-L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dirty="0"/>
              <a:t>Nuo liepos 2023 m. liepos 17 d. ir pasienio kontrolės punktuose veikiančiose  muitinės įstaigose, atliekančiose išvežimo arba paskirties muitinės įstaigų funkcijas.</a:t>
            </a:r>
          </a:p>
          <a:p>
            <a:pPr marL="0" indent="0" algn="just">
              <a:buNone/>
            </a:pPr>
            <a:r>
              <a:rPr lang="lt-LT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469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F7E97AE-C806-6EF3-36EC-36E9F9AC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b="1" dirty="0">
                <a:latin typeface="Arial" panose="020B0604020202020204" pitchFamily="34" charset="0"/>
                <a:cs typeface="Arial" panose="020B0604020202020204" pitchFamily="34" charset="0"/>
              </a:rPr>
              <a:t>PREKIŲ SĄRAŠAS</a:t>
            </a:r>
          </a:p>
        </p:txBody>
      </p:sp>
      <p:graphicFrame>
        <p:nvGraphicFramePr>
          <p:cNvPr id="6" name="Turinio vietos rezervavimo ženklas 5">
            <a:extLst>
              <a:ext uri="{FF2B5EF4-FFF2-40B4-BE49-F238E27FC236}">
                <a16:creationId xmlns:a16="http://schemas.microsoft.com/office/drawing/2014/main" id="{58F7EF75-89CD-6759-0754-0EA047CB4C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36939" y="1825623"/>
          <a:ext cx="4918121" cy="4351343"/>
        </p:xfrm>
        <a:graphic>
          <a:graphicData uri="http://schemas.openxmlformats.org/drawingml/2006/table">
            <a:tbl>
              <a:tblPr firstCol="1" bandRow="1"/>
              <a:tblGrid>
                <a:gridCol w="2152429">
                  <a:extLst>
                    <a:ext uri="{9D8B030D-6E8A-4147-A177-3AD203B41FA5}">
                      <a16:colId xmlns:a16="http://schemas.microsoft.com/office/drawing/2014/main" val="2864461360"/>
                    </a:ext>
                  </a:extLst>
                </a:gridCol>
                <a:gridCol w="2765692">
                  <a:extLst>
                    <a:ext uri="{9D8B030D-6E8A-4147-A177-3AD203B41FA5}">
                      <a16:colId xmlns:a16="http://schemas.microsoft.com/office/drawing/2014/main" val="3971749775"/>
                    </a:ext>
                  </a:extLst>
                </a:gridCol>
              </a:tblGrid>
              <a:tr h="4840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Eilės numeris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Kombinuotosios nomenklatūros kodas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301848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3818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60028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3824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376838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6909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687160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8407 10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97603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8420 10 81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465376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8421 21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123040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8421 39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436040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8421 99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812373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8424 89 40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131406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8456 11 10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555768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8456 12 10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0529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8466 93 40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298573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13.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8471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887421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14.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8473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587832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8479 89 70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401678"/>
                  </a:ext>
                </a:extLst>
              </a:tr>
              <a:tr h="24170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16.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8481 10</a:t>
                      </a:r>
                      <a:endParaRPr lang="lt-L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75" marR="64775" marT="89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989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1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DEC4112-6DBF-906A-5E2D-9E15892B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868" y="365126"/>
            <a:ext cx="10213932" cy="1188102"/>
          </a:xfrm>
        </p:spPr>
        <p:txBody>
          <a:bodyPr/>
          <a:lstStyle/>
          <a:p>
            <a:pPr algn="ctr"/>
            <a:r>
              <a:rPr kumimoji="0" lang="lt-LT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PREKIŲ SĄRAŠAS</a:t>
            </a:r>
            <a:endParaRPr lang="lt-LT" dirty="0"/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00DB282F-02F9-1813-2A9C-4B46B0A7E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423798"/>
              </p:ext>
            </p:extLst>
          </p:nvPr>
        </p:nvGraphicFramePr>
        <p:xfrm>
          <a:off x="4231049" y="1553227"/>
          <a:ext cx="4286649" cy="5160721"/>
        </p:xfrm>
        <a:graphic>
          <a:graphicData uri="http://schemas.openxmlformats.org/drawingml/2006/table">
            <a:tbl>
              <a:tblPr firstCol="1" bandRow="1"/>
              <a:tblGrid>
                <a:gridCol w="1875992">
                  <a:extLst>
                    <a:ext uri="{9D8B030D-6E8A-4147-A177-3AD203B41FA5}">
                      <a16:colId xmlns:a16="http://schemas.microsoft.com/office/drawing/2014/main" val="3908399438"/>
                    </a:ext>
                  </a:extLst>
                </a:gridCol>
                <a:gridCol w="2410657">
                  <a:extLst>
                    <a:ext uri="{9D8B030D-6E8A-4147-A177-3AD203B41FA5}">
                      <a16:colId xmlns:a16="http://schemas.microsoft.com/office/drawing/2014/main" val="2223513194"/>
                    </a:ext>
                  </a:extLst>
                </a:gridCol>
              </a:tblGrid>
              <a:tr h="413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Eilės numeris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Kombinuotosios nomenklatūros kodas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10916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17.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8481 30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307481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8481 80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032730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19.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8482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99035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8485</a:t>
                      </a:r>
                      <a:endParaRPr lang="lt-L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534888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21.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8486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298673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22.</a:t>
                      </a:r>
                      <a:endParaRPr lang="lt-L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8501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969804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8504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369996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24.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8505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074333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8507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873617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8517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30009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8518 10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51104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8524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249584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8525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833487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8526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516851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8528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61589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32.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8529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191241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33.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8532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761637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8533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434099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35.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8534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45998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36.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8535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874604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37.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8536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653485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38.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8537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283025"/>
                  </a:ext>
                </a:extLst>
              </a:tr>
              <a:tr h="2063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39.</a:t>
                      </a:r>
                      <a:endParaRPr lang="lt-LT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8538</a:t>
                      </a:r>
                      <a:endParaRPr lang="lt-LT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48" marR="62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256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38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683</Words>
  <Application>Microsoft Office PowerPoint</Application>
  <PresentationFormat>Plačiaekranė</PresentationFormat>
  <Paragraphs>211</Paragraphs>
  <Slides>11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8" baseType="lpstr">
      <vt:lpstr>Arial</vt:lpstr>
      <vt:lpstr>Arial,Sans-Serif</vt:lpstr>
      <vt:lpstr>Calibri</vt:lpstr>
      <vt:lpstr>Calibri Light</vt:lpstr>
      <vt:lpstr>Times New Roman</vt:lpstr>
      <vt:lpstr>Wingdings</vt:lpstr>
      <vt:lpstr>Office Theme</vt:lpstr>
      <vt:lpstr>„PowerPoint“ pateiktis</vt:lpstr>
      <vt:lpstr>„PowerPoint“ pateiktis</vt:lpstr>
      <vt:lpstr>„PowerPoint“ pateiktis</vt:lpstr>
      <vt:lpstr>„PowerPoint“ pateiktis</vt:lpstr>
      <vt:lpstr>  GAMINTOJO DEKLARACIJA </vt:lpstr>
      <vt:lpstr>  GAMINTOJO DEKLARACIJA </vt:lpstr>
      <vt:lpstr>GAMINTOJO DEKLARACIJA</vt:lpstr>
      <vt:lpstr>PREKIŲ SĄRAŠAS</vt:lpstr>
      <vt:lpstr> PREKIŲ SĄRAŠAS</vt:lpstr>
      <vt:lpstr>    PREKIŲ SĄRAŠAS</vt:lpstr>
      <vt:lpstr>AČIŪ UŽ DĖMĖSĮ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Darius Binkys</cp:lastModifiedBy>
  <cp:revision>589</cp:revision>
  <dcterms:created xsi:type="dcterms:W3CDTF">2023-01-10T10:44:58Z</dcterms:created>
  <dcterms:modified xsi:type="dcterms:W3CDTF">2023-06-22T10:44:11Z</dcterms:modified>
</cp:coreProperties>
</file>