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1" r:id="rId5"/>
    <p:sldId id="272" r:id="rId6"/>
    <p:sldId id="282" r:id="rId7"/>
    <p:sldId id="284" r:id="rId8"/>
    <p:sldId id="285" r:id="rId9"/>
    <p:sldId id="320" r:id="rId10"/>
    <p:sldId id="273" r:id="rId11"/>
    <p:sldId id="394" r:id="rId12"/>
    <p:sldId id="395" r:id="rId13"/>
    <p:sldId id="398" r:id="rId14"/>
    <p:sldId id="396" r:id="rId15"/>
    <p:sldId id="399" r:id="rId16"/>
    <p:sldId id="274" r:id="rId17"/>
    <p:sldId id="283" r:id="rId18"/>
    <p:sldId id="400" r:id="rId19"/>
    <p:sldId id="401" r:id="rId20"/>
    <p:sldId id="268" r:id="rId21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01" autoAdjust="0"/>
    <p:restoredTop sz="89952" autoAdjust="0"/>
  </p:normalViewPr>
  <p:slideViewPr>
    <p:cSldViewPr snapToGrid="0">
      <p:cViewPr varScale="1">
        <p:scale>
          <a:sx n="97" d="100"/>
          <a:sy n="97" d="100"/>
        </p:scale>
        <p:origin x="39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201</a:t>
            </a:r>
            <a:r>
              <a:rPr lang="lt-LT" sz="1400" dirty="0"/>
              <a:t>5</a:t>
            </a:r>
            <a:r>
              <a:rPr lang="en-US" sz="1400" dirty="0"/>
              <a:t> m.</a:t>
            </a:r>
            <a:r>
              <a:rPr lang="en-US" sz="1400" baseline="0" dirty="0"/>
              <a:t> s</a:t>
            </a:r>
            <a:r>
              <a:rPr lang="lt-LT" sz="1400" dirty="0"/>
              <a:t>ulaikytų naftos produktų</a:t>
            </a:r>
            <a:r>
              <a:rPr lang="en-US" sz="1400" dirty="0"/>
              <a:t> kiekio</a:t>
            </a:r>
            <a:r>
              <a:rPr lang="lt-LT" sz="1400" dirty="0"/>
              <a:t> procentinė dalis  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overlay val="0"/>
      <c:txPr>
        <a:bodyPr/>
        <a:lstStyle/>
        <a:p>
          <a:pPr>
            <a:defRPr sz="1400" b="1"/>
          </a:pPr>
          <a:endParaRPr lang="lt-LT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Garamond" panose="02020404030301010803" pitchFamily="18" charset="0"/>
        </a:defRPr>
      </a:pPr>
      <a:endParaRPr lang="lt-L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E26D6-4F81-4E87-A0D4-73138C4B3FDA}" type="datetimeFigureOut">
              <a:rPr lang="lt-LT" smtClean="0"/>
              <a:t>2023-04-13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BE164-3940-4860-B377-B1695AC1EEE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80993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Elektroninio</a:t>
            </a:r>
            <a:r>
              <a:rPr lang="lt-LT" sz="12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pristatymo</a:t>
            </a:r>
            <a:r>
              <a:rPr lang="lt-LT" sz="12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viršelio</a:t>
            </a:r>
            <a:r>
              <a:rPr lang="lt-LT" sz="12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skaidrė.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Naudojamas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pavyzdinis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šablonas.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56003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dirty="0">
                <a:solidFill>
                  <a:srgbClr val="2B2A29"/>
                </a:solidFill>
                <a:latin typeface="Arial"/>
                <a:cs typeface="Arial"/>
              </a:rPr>
              <a:t>Elektroninio</a:t>
            </a:r>
            <a:r>
              <a:rPr lang="pt-BR" sz="1200" b="1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pt-BR" sz="1200" b="1" dirty="0">
                <a:solidFill>
                  <a:srgbClr val="2B2A29"/>
                </a:solidFill>
                <a:latin typeface="Arial"/>
                <a:cs typeface="Arial"/>
              </a:rPr>
              <a:t>pristatymo</a:t>
            </a:r>
            <a:r>
              <a:rPr lang="pt-BR" sz="1200" b="1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pt-BR" sz="1200" b="1" dirty="0">
                <a:solidFill>
                  <a:srgbClr val="2B2A29"/>
                </a:solidFill>
                <a:latin typeface="Arial"/>
                <a:cs typeface="Arial"/>
              </a:rPr>
              <a:t>skyriaus</a:t>
            </a:r>
            <a:r>
              <a:rPr lang="pt-BR" sz="1200" b="1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pt-BR" sz="1200" b="1" dirty="0">
                <a:solidFill>
                  <a:srgbClr val="2B2A29"/>
                </a:solidFill>
                <a:latin typeface="Arial"/>
                <a:cs typeface="Arial"/>
              </a:rPr>
              <a:t>arba</a:t>
            </a:r>
            <a:r>
              <a:rPr lang="pt-BR" sz="1200" b="1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pt-BR" sz="1200" b="1" spc="-10" dirty="0">
                <a:solidFill>
                  <a:srgbClr val="2B2A29"/>
                </a:solidFill>
                <a:latin typeface="Arial"/>
                <a:cs typeface="Arial"/>
              </a:rPr>
              <a:t>temos pavadinimas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.</a:t>
            </a:r>
          </a:p>
          <a:p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Naudojamas</a:t>
            </a:r>
            <a:r>
              <a:rPr lang="lt-LT" sz="12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pavyzdinis</a:t>
            </a:r>
            <a:r>
              <a:rPr lang="lt-LT" sz="12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šablonas.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Skyriaus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arba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temos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pavadinimas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gali būti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išskiriamas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atskira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skaidre,</a:t>
            </a:r>
            <a:r>
              <a:rPr lang="lt-LT" sz="12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rekomenduojamas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 žalias</a:t>
            </a:r>
            <a:r>
              <a:rPr lang="lt-LT" sz="12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skaidrės fonas,</a:t>
            </a:r>
            <a:r>
              <a:rPr lang="lt-LT" sz="12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baltos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spalvos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tekstas,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šriftas</a:t>
            </a:r>
            <a:r>
              <a:rPr lang="lt-LT" sz="12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 err="1">
                <a:solidFill>
                  <a:srgbClr val="2B2A29"/>
                </a:solidFill>
                <a:latin typeface="Arial"/>
                <a:cs typeface="Arial"/>
              </a:rPr>
              <a:t>Arial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 err="1">
                <a:solidFill>
                  <a:srgbClr val="2B2A29"/>
                </a:solidFill>
                <a:latin typeface="Arial"/>
                <a:cs typeface="Arial"/>
              </a:rPr>
              <a:t>Bold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,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 44-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46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25" dirty="0" err="1">
                <a:solidFill>
                  <a:srgbClr val="2B2A29"/>
                </a:solidFill>
                <a:latin typeface="Arial"/>
                <a:cs typeface="Arial"/>
              </a:rPr>
              <a:t>pt</a:t>
            </a:r>
            <a:r>
              <a:rPr lang="lt-LT" sz="1200" spc="-25" dirty="0">
                <a:solidFill>
                  <a:srgbClr val="2B2A29"/>
                </a:solidFill>
                <a:latin typeface="Arial"/>
                <a:cs typeface="Arial"/>
              </a:rPr>
              <a:t>.</a:t>
            </a:r>
            <a:endParaRPr lang="lt-LT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15398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17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0638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Elektroninio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pristatymo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baigiamoji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skaidrė</a:t>
            </a:r>
            <a:r>
              <a:rPr lang="lt-LT" sz="12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be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 adreso.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Naudojamas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pavyzdinis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šablonas.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20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80459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Elektroninio</a:t>
            </a:r>
            <a:r>
              <a:rPr lang="lt-LT" sz="12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pristatymo</a:t>
            </a:r>
            <a:r>
              <a:rPr lang="lt-LT" sz="12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įvado</a:t>
            </a:r>
            <a:r>
              <a:rPr lang="lt-LT" sz="12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skaidrė:</a:t>
            </a:r>
            <a:endParaRPr lang="lt-LT" sz="1200" dirty="0">
              <a:latin typeface="Arial"/>
              <a:cs typeface="Arial"/>
            </a:endParaRPr>
          </a:p>
          <a:p>
            <a:pPr marL="81915" indent="-69850">
              <a:lnSpc>
                <a:spcPts val="1045"/>
              </a:lnSpc>
              <a:spcBef>
                <a:spcPts val="930"/>
              </a:spcBef>
              <a:buChar char="-"/>
              <a:tabLst>
                <a:tab pos="82550" algn="l"/>
              </a:tabLst>
            </a:pP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Naudojamas</a:t>
            </a:r>
            <a:r>
              <a:rPr lang="lt-LT" sz="12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pavyzdinis</a:t>
            </a:r>
            <a:r>
              <a:rPr lang="lt-LT" sz="12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šablonas;</a:t>
            </a:r>
            <a:endParaRPr lang="lt-LT" sz="1200" dirty="0">
              <a:latin typeface="Arial"/>
              <a:cs typeface="Arial"/>
            </a:endParaRPr>
          </a:p>
          <a:p>
            <a:pPr marL="81915" indent="-69850">
              <a:lnSpc>
                <a:spcPts val="1005"/>
              </a:lnSpc>
              <a:buChar char="-"/>
              <a:tabLst>
                <a:tab pos="82550" algn="l"/>
              </a:tabLst>
            </a:pP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Įvado</a:t>
            </a:r>
            <a:r>
              <a:rPr lang="lt-LT" sz="12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skaidrėje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nurodoma</a:t>
            </a:r>
            <a:r>
              <a:rPr lang="lt-LT" sz="1200" spc="-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(centruotai):</a:t>
            </a:r>
            <a:endParaRPr lang="lt-LT" sz="1200" dirty="0">
              <a:latin typeface="Arial"/>
              <a:cs typeface="Arial"/>
            </a:endParaRPr>
          </a:p>
          <a:p>
            <a:pPr marL="76200" marR="5080">
              <a:lnSpc>
                <a:spcPts val="1010"/>
              </a:lnSpc>
              <a:spcBef>
                <a:spcPts val="55"/>
              </a:spcBef>
            </a:pP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Pristatymo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(darbo)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pavadinimas</a:t>
            </a:r>
            <a:r>
              <a:rPr lang="lt-LT" sz="12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(</a:t>
            </a:r>
            <a:r>
              <a:rPr lang="lt-LT" sz="1200" dirty="0" err="1">
                <a:solidFill>
                  <a:srgbClr val="2B2A29"/>
                </a:solidFill>
                <a:latin typeface="Arial"/>
                <a:cs typeface="Arial"/>
              </a:rPr>
              <a:t>Arial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 err="1">
                <a:solidFill>
                  <a:srgbClr val="2B2A29"/>
                </a:solidFill>
                <a:latin typeface="Arial"/>
                <a:cs typeface="Arial"/>
              </a:rPr>
              <a:t>Bold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,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68-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80</a:t>
            </a:r>
            <a:r>
              <a:rPr lang="lt-LT" sz="1200" spc="20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 err="1">
                <a:solidFill>
                  <a:srgbClr val="2B2A29"/>
                </a:solidFill>
                <a:latin typeface="Arial"/>
                <a:cs typeface="Arial"/>
              </a:rPr>
              <a:t>pt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.);</a:t>
            </a:r>
            <a:r>
              <a:rPr lang="lt-LT" sz="1200" spc="500" dirty="0">
                <a:solidFill>
                  <a:srgbClr val="2B2A29"/>
                </a:solidFill>
                <a:latin typeface="Arial"/>
                <a:cs typeface="Arial"/>
              </a:rPr>
              <a:t>  </a:t>
            </a:r>
          </a:p>
          <a:p>
            <a:pPr marL="76200" marR="5080">
              <a:lnSpc>
                <a:spcPts val="1010"/>
              </a:lnSpc>
              <a:spcBef>
                <a:spcPts val="55"/>
              </a:spcBef>
            </a:pP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Rengėjo</a:t>
            </a:r>
            <a:r>
              <a:rPr lang="lt-LT" sz="12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vardas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ir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pavardė,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pareigos,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 įstaiga</a:t>
            </a:r>
            <a:r>
              <a:rPr lang="lt-LT" sz="12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 err="1">
                <a:solidFill>
                  <a:srgbClr val="2B2A29"/>
                </a:solidFill>
                <a:latin typeface="Arial"/>
                <a:cs typeface="Arial"/>
              </a:rPr>
              <a:t>Arial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 err="1">
                <a:solidFill>
                  <a:srgbClr val="2B2A29"/>
                </a:solidFill>
                <a:latin typeface="Arial"/>
                <a:cs typeface="Arial"/>
              </a:rPr>
              <a:t>Bold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,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44-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46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20" dirty="0" err="1">
                <a:solidFill>
                  <a:srgbClr val="2B2A29"/>
                </a:solidFill>
                <a:latin typeface="Arial"/>
                <a:cs typeface="Arial"/>
              </a:rPr>
              <a:t>pt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);</a:t>
            </a:r>
            <a:endParaRPr lang="lt-LT" sz="1200" dirty="0">
              <a:latin typeface="Arial"/>
              <a:cs typeface="Arial"/>
            </a:endParaRPr>
          </a:p>
          <a:p>
            <a:pPr marL="81915" indent="-69850">
              <a:lnSpc>
                <a:spcPts val="980"/>
              </a:lnSpc>
              <a:buChar char="-"/>
              <a:tabLst>
                <a:tab pos="82550" algn="l"/>
              </a:tabLst>
            </a:pP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Data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(</a:t>
            </a:r>
            <a:r>
              <a:rPr lang="lt-LT" sz="1200" dirty="0" err="1">
                <a:solidFill>
                  <a:srgbClr val="2B2A29"/>
                </a:solidFill>
                <a:latin typeface="Arial"/>
                <a:cs typeface="Arial"/>
              </a:rPr>
              <a:t>Arial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 err="1">
                <a:solidFill>
                  <a:srgbClr val="2B2A29"/>
                </a:solidFill>
                <a:latin typeface="Arial"/>
                <a:cs typeface="Arial"/>
              </a:rPr>
              <a:t>Bold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,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32-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34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 err="1">
                <a:solidFill>
                  <a:srgbClr val="2B2A29"/>
                </a:solidFill>
                <a:latin typeface="Arial"/>
                <a:cs typeface="Arial"/>
              </a:rPr>
              <a:t>pt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.).</a:t>
            </a:r>
            <a:endParaRPr lang="lt-LT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93276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dirty="0">
                <a:solidFill>
                  <a:srgbClr val="2B2A29"/>
                </a:solidFill>
                <a:latin typeface="Arial"/>
                <a:cs typeface="Arial"/>
              </a:rPr>
              <a:t>Elektroninio</a:t>
            </a:r>
            <a:r>
              <a:rPr lang="pt-BR" sz="1200" b="1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pt-BR" sz="1200" b="1" dirty="0">
                <a:solidFill>
                  <a:srgbClr val="2B2A29"/>
                </a:solidFill>
                <a:latin typeface="Arial"/>
                <a:cs typeface="Arial"/>
              </a:rPr>
              <a:t>pristatymo</a:t>
            </a:r>
            <a:r>
              <a:rPr lang="pt-BR" sz="1200" b="1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pt-BR" sz="1200" b="1" dirty="0">
                <a:solidFill>
                  <a:srgbClr val="2B2A29"/>
                </a:solidFill>
                <a:latin typeface="Arial"/>
                <a:cs typeface="Arial"/>
              </a:rPr>
              <a:t>skyriaus</a:t>
            </a:r>
            <a:r>
              <a:rPr lang="pt-BR" sz="1200" b="1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pt-BR" sz="1200" b="1" dirty="0">
                <a:solidFill>
                  <a:srgbClr val="2B2A29"/>
                </a:solidFill>
                <a:latin typeface="Arial"/>
                <a:cs typeface="Arial"/>
              </a:rPr>
              <a:t>arba</a:t>
            </a:r>
            <a:r>
              <a:rPr lang="pt-BR" sz="1200" b="1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pt-BR" sz="1200" b="1" spc="-10" dirty="0">
                <a:solidFill>
                  <a:srgbClr val="2B2A29"/>
                </a:solidFill>
                <a:latin typeface="Arial"/>
                <a:cs typeface="Arial"/>
              </a:rPr>
              <a:t>temos pavadinimas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.</a:t>
            </a:r>
          </a:p>
          <a:p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Naudojamas</a:t>
            </a:r>
            <a:r>
              <a:rPr lang="lt-LT" sz="12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pavyzdinis</a:t>
            </a:r>
            <a:r>
              <a:rPr lang="lt-LT" sz="12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šablonas.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Skyriaus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arba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temos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pavadinimas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gali būti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išskiriamas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atskira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skaidre,</a:t>
            </a:r>
            <a:r>
              <a:rPr lang="lt-LT" sz="12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rekomenduojamas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 žalias</a:t>
            </a:r>
            <a:r>
              <a:rPr lang="lt-LT" sz="12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skaidrės fonas,</a:t>
            </a:r>
            <a:r>
              <a:rPr lang="lt-LT" sz="12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baltos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spalvos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tekstas,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šriftas</a:t>
            </a:r>
            <a:r>
              <a:rPr lang="lt-LT" sz="12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 err="1">
                <a:solidFill>
                  <a:srgbClr val="2B2A29"/>
                </a:solidFill>
                <a:latin typeface="Arial"/>
                <a:cs typeface="Arial"/>
              </a:rPr>
              <a:t>Arial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 err="1">
                <a:solidFill>
                  <a:srgbClr val="2B2A29"/>
                </a:solidFill>
                <a:latin typeface="Arial"/>
                <a:cs typeface="Arial"/>
              </a:rPr>
              <a:t>Bold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,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 44-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46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25" dirty="0" err="1">
                <a:solidFill>
                  <a:srgbClr val="2B2A29"/>
                </a:solidFill>
                <a:latin typeface="Arial"/>
                <a:cs typeface="Arial"/>
              </a:rPr>
              <a:t>pt</a:t>
            </a:r>
            <a:r>
              <a:rPr lang="lt-LT" sz="1200" spc="-25" dirty="0">
                <a:solidFill>
                  <a:srgbClr val="2B2A29"/>
                </a:solidFill>
                <a:latin typeface="Arial"/>
                <a:cs typeface="Arial"/>
              </a:rPr>
              <a:t>.</a:t>
            </a:r>
            <a:endParaRPr lang="lt-LT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90153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(4) Nuotraukos, diagramos,</a:t>
            </a:r>
            <a:r>
              <a:rPr lang="lt-LT" sz="12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 err="1">
                <a:solidFill>
                  <a:srgbClr val="2B2A29"/>
                </a:solidFill>
                <a:latin typeface="Arial"/>
                <a:cs typeface="Arial"/>
              </a:rPr>
              <a:t>graﬁkai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 ir</a:t>
            </a:r>
            <a:r>
              <a:rPr lang="lt-LT" sz="12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kiti </a:t>
            </a:r>
            <a:r>
              <a:rPr lang="lt-LT" sz="1200" b="1" dirty="0" err="1">
                <a:solidFill>
                  <a:srgbClr val="2B2A29"/>
                </a:solidFill>
                <a:latin typeface="Arial"/>
                <a:cs typeface="Arial"/>
              </a:rPr>
              <a:t>graﬁniai</a:t>
            </a:r>
            <a:r>
              <a:rPr lang="lt-LT" sz="12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elementai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 elektroniniame 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pristatyme.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Vienoje</a:t>
            </a:r>
            <a:r>
              <a:rPr lang="lt-LT" sz="12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skaidrėje</a:t>
            </a:r>
            <a:r>
              <a:rPr lang="lt-LT" sz="12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naudoti</a:t>
            </a:r>
            <a:r>
              <a:rPr lang="lt-LT" sz="12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kuo mažiau grafikų, lentelių.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Rekomenduojama 1, </a:t>
            </a:r>
            <a:r>
              <a:rPr lang="lt-LT" sz="1200" dirty="0" err="1">
                <a:solidFill>
                  <a:srgbClr val="2B2A29"/>
                </a:solidFill>
                <a:latin typeface="Arial"/>
                <a:cs typeface="Arial"/>
              </a:rPr>
              <a:t>max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 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Teksto</a:t>
            </a:r>
            <a:r>
              <a:rPr lang="lt-LT" sz="12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rekomenduojama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naudoti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minimaliai.</a:t>
            </a:r>
            <a:endParaRPr lang="lt-LT" sz="1200" dirty="0"/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35510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dirty="0">
                <a:solidFill>
                  <a:srgbClr val="2B2A29"/>
                </a:solidFill>
                <a:latin typeface="Arial"/>
                <a:cs typeface="Arial"/>
              </a:rPr>
              <a:t>Elektroninio</a:t>
            </a:r>
            <a:r>
              <a:rPr lang="pt-BR" sz="1200" b="1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pt-BR" sz="1200" b="1" dirty="0">
                <a:solidFill>
                  <a:srgbClr val="2B2A29"/>
                </a:solidFill>
                <a:latin typeface="Arial"/>
                <a:cs typeface="Arial"/>
              </a:rPr>
              <a:t>pristatymo</a:t>
            </a:r>
            <a:r>
              <a:rPr lang="pt-BR" sz="1200" b="1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pt-BR" sz="1200" b="1" dirty="0">
                <a:solidFill>
                  <a:srgbClr val="2B2A29"/>
                </a:solidFill>
                <a:latin typeface="Arial"/>
                <a:cs typeface="Arial"/>
              </a:rPr>
              <a:t>skyriaus</a:t>
            </a:r>
            <a:r>
              <a:rPr lang="pt-BR" sz="1200" b="1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pt-BR" sz="1200" b="1" dirty="0">
                <a:solidFill>
                  <a:srgbClr val="2B2A29"/>
                </a:solidFill>
                <a:latin typeface="Arial"/>
                <a:cs typeface="Arial"/>
              </a:rPr>
              <a:t>arba</a:t>
            </a:r>
            <a:r>
              <a:rPr lang="pt-BR" sz="1200" b="1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pt-BR" sz="1200" b="1" spc="-10" dirty="0">
                <a:solidFill>
                  <a:srgbClr val="2B2A29"/>
                </a:solidFill>
                <a:latin typeface="Arial"/>
                <a:cs typeface="Arial"/>
              </a:rPr>
              <a:t>temos pavadinimas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.</a:t>
            </a:r>
          </a:p>
          <a:p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Naudojamas</a:t>
            </a:r>
            <a:r>
              <a:rPr lang="lt-LT" sz="12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pavyzdinis</a:t>
            </a:r>
            <a:r>
              <a:rPr lang="lt-LT" sz="12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šablonas.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Skyriaus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arba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temos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pavadinimas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gali būti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išskiriamas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atskira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skaidre,</a:t>
            </a:r>
            <a:r>
              <a:rPr lang="lt-LT" sz="12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rekomenduojamas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 žalias</a:t>
            </a:r>
            <a:r>
              <a:rPr lang="lt-LT" sz="12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skaidrės fonas,</a:t>
            </a:r>
            <a:r>
              <a:rPr lang="lt-LT" sz="12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baltos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spalvos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tekstas,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šriftas</a:t>
            </a:r>
            <a:r>
              <a:rPr lang="lt-LT" sz="12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 err="1">
                <a:solidFill>
                  <a:srgbClr val="2B2A29"/>
                </a:solidFill>
                <a:latin typeface="Arial"/>
                <a:cs typeface="Arial"/>
              </a:rPr>
              <a:t>Arial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 err="1">
                <a:solidFill>
                  <a:srgbClr val="2B2A29"/>
                </a:solidFill>
                <a:latin typeface="Arial"/>
                <a:cs typeface="Arial"/>
              </a:rPr>
              <a:t>Bold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,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 44-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46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25" dirty="0" err="1">
                <a:solidFill>
                  <a:srgbClr val="2B2A29"/>
                </a:solidFill>
                <a:latin typeface="Arial"/>
                <a:cs typeface="Arial"/>
              </a:rPr>
              <a:t>pt</a:t>
            </a:r>
            <a:r>
              <a:rPr lang="lt-LT" sz="1200" spc="-25" dirty="0">
                <a:solidFill>
                  <a:srgbClr val="2B2A29"/>
                </a:solidFill>
                <a:latin typeface="Arial"/>
                <a:cs typeface="Arial"/>
              </a:rPr>
              <a:t>.</a:t>
            </a:r>
            <a:endParaRPr lang="lt-LT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67054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lt-LT" altLang="lt-LT" dirty="0"/>
              <a:t>Vykdomas projektas iš ES struktūrinės paramos lėšų, kuriuo siekiama sukurti ir įdiegti vieningo konsultavimo ir informavimo Lietuvos muitinėje tinklą muitinės klientams.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7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3566" indent="-273718" defTabSz="9097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098036" indent="-218341" defTabSz="9097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37883" indent="-218341" defTabSz="9097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76149" indent="-218341" defTabSz="9097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31818" indent="-218341" defTabSz="9097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87487" indent="-218341" defTabSz="9097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43156" indent="-218341" defTabSz="9097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798824" indent="-218341" defTabSz="9097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6B3C75-0B9A-4A6F-91AE-F29245AB0B43}" type="slidenum">
              <a:rPr lang="en-US" altLang="lt-LT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lt-LT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dirty="0">
                <a:solidFill>
                  <a:srgbClr val="2B2A29"/>
                </a:solidFill>
                <a:latin typeface="Arial"/>
                <a:cs typeface="Arial"/>
              </a:rPr>
              <a:t>Elektroninio</a:t>
            </a:r>
            <a:r>
              <a:rPr lang="pt-BR" sz="1200" b="1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pt-BR" sz="1200" b="1" dirty="0">
                <a:solidFill>
                  <a:srgbClr val="2B2A29"/>
                </a:solidFill>
                <a:latin typeface="Arial"/>
                <a:cs typeface="Arial"/>
              </a:rPr>
              <a:t>pristatymo</a:t>
            </a:r>
            <a:r>
              <a:rPr lang="pt-BR" sz="1200" b="1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pt-BR" sz="1200" b="1" dirty="0">
                <a:solidFill>
                  <a:srgbClr val="2B2A29"/>
                </a:solidFill>
                <a:latin typeface="Arial"/>
                <a:cs typeface="Arial"/>
              </a:rPr>
              <a:t>skyriaus</a:t>
            </a:r>
            <a:r>
              <a:rPr lang="pt-BR" sz="1200" b="1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pt-BR" sz="1200" b="1" dirty="0">
                <a:solidFill>
                  <a:srgbClr val="2B2A29"/>
                </a:solidFill>
                <a:latin typeface="Arial"/>
                <a:cs typeface="Arial"/>
              </a:rPr>
              <a:t>arba</a:t>
            </a:r>
            <a:r>
              <a:rPr lang="pt-BR" sz="1200" b="1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pt-BR" sz="1200" b="1" spc="-10" dirty="0">
                <a:solidFill>
                  <a:srgbClr val="2B2A29"/>
                </a:solidFill>
                <a:latin typeface="Arial"/>
                <a:cs typeface="Arial"/>
              </a:rPr>
              <a:t>temos pavadinimas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.</a:t>
            </a:r>
          </a:p>
          <a:p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Naudojamas</a:t>
            </a:r>
            <a:r>
              <a:rPr lang="lt-LT" sz="12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pavyzdinis</a:t>
            </a:r>
            <a:r>
              <a:rPr lang="lt-LT" sz="12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šablonas.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Skyriaus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arba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temos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pavadinimas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gali būti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išskiriamas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atskira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skaidre,</a:t>
            </a:r>
            <a:r>
              <a:rPr lang="lt-LT" sz="12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rekomenduojamas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 žalias</a:t>
            </a:r>
            <a:r>
              <a:rPr lang="lt-LT" sz="12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skaidrės fonas,</a:t>
            </a:r>
            <a:r>
              <a:rPr lang="lt-LT" sz="12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baltos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spalvos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tekstas,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šriftas</a:t>
            </a:r>
            <a:r>
              <a:rPr lang="lt-LT" sz="12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 err="1">
                <a:solidFill>
                  <a:srgbClr val="2B2A29"/>
                </a:solidFill>
                <a:latin typeface="Arial"/>
                <a:cs typeface="Arial"/>
              </a:rPr>
              <a:t>Arial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 err="1">
                <a:solidFill>
                  <a:srgbClr val="2B2A29"/>
                </a:solidFill>
                <a:latin typeface="Arial"/>
                <a:cs typeface="Arial"/>
              </a:rPr>
              <a:t>Bold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,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 44-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46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25" dirty="0" err="1">
                <a:solidFill>
                  <a:srgbClr val="2B2A29"/>
                </a:solidFill>
                <a:latin typeface="Arial"/>
                <a:cs typeface="Arial"/>
              </a:rPr>
              <a:t>pt</a:t>
            </a:r>
            <a:r>
              <a:rPr lang="lt-LT" sz="1200" spc="-25" dirty="0">
                <a:solidFill>
                  <a:srgbClr val="2B2A29"/>
                </a:solidFill>
                <a:latin typeface="Arial"/>
                <a:cs typeface="Arial"/>
              </a:rPr>
              <a:t>.</a:t>
            </a:r>
            <a:endParaRPr lang="lt-LT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28306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A55EB-665F-45FA-9BE7-3819EE6211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90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8286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7175A-AB6A-F831-768C-96064CA19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6AD7C-76F8-A29A-15A4-58C6A3864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43F23-CA2C-E578-12B8-46DC9BFE4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2023-04-13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51B76-8F2B-3806-4594-BAFE28F39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155B2-8053-019D-B99F-8104681ED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5185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E7FB9-72CE-6F11-70C8-2504E362F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432D0-D863-DCF9-A162-1EE1BA6F0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0FFEE-FD20-3B5C-1D69-3E9D2A20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2023-04-13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16757-9A97-D248-AC3A-3139043AD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C7FCC-4F06-E66E-48C2-B2DC86BC1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5387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1C7BA0-DA14-20D1-1FBB-E5970C412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A60963-3415-3890-3B74-875F8F4F2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14096-1C69-B3B8-2EEF-9DE6CBE14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2023-04-13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6C72A-1181-D722-863A-E39BACF8E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F9316-B70F-EBDD-DE9E-A12D6D5B1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9262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4C6DE-8DED-A1F6-4103-97AB39B2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E1830-C9DE-F8F7-0FA2-9F1B0A8F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CAC49-96B7-F686-904F-76B92C54C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2023-04-13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79D81-4DC7-562A-48D4-50BF03A2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5EC7A-86A1-4260-128E-933D4697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0451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DB487-2626-D6BF-7C4F-D683602E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23DE6-DA5A-FA7A-AFA7-C4A1E8A6C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D2E1E-A674-0BF0-348D-6B09E8536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2023-04-13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923F7-8304-4C56-580F-B8F9F345F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CB93A-2AEC-D296-DA9B-086626F2A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0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58977-2E78-EA51-D658-3C812083C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E108E-72C0-ABE5-08EA-E11FA4910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84DEF-C752-05ED-2491-7C918C24E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CE34D-302E-652F-DD6A-4CC1B75EA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2023-04-13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53CBF1-E0AA-2428-1598-82C530AC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D70BA-A610-1605-2A4B-301F9702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9431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CB9B0-D8A6-0027-7761-DDB4FD13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C51B2-DE08-E21E-1732-B426ADABC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1A6ED-3880-7CAD-C3C6-C2E26ADE5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DDE41-1744-99AC-8379-4611550A55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F43481-BCBF-D3A8-AD9B-FFC34009B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18FE3F-184A-42AF-AFAA-6DB67416A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2023-04-13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86DE7-1A73-B781-BCC1-179480AB7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EA030-012C-5431-D47B-580C43369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7787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38C66-20F8-53D7-BD66-324BD99EC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DA3A7A-66DC-66E4-E91E-51943A3E1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2023-04-13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AC6EB1-3E34-8C81-BC4D-004DE7A38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50291-7E30-5959-7261-DE4BE64F6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9463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3ED2A-D3EF-CB69-494B-FE679945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2023-04-13</a:t>
            </a:fld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241CE2-0509-C2BB-73BE-E69086ED3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DCECA-C1D5-0864-374C-B5432A03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2186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E9623-6D2E-025A-0E85-69BEB128E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8508E-E375-E453-A76B-7B0FA849A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51EB5D-1306-518A-A179-F2F28F1DE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5367E-AE0A-4214-9BF7-575FBEE85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2023-04-13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EADD8-51F6-8B25-933D-D0CDB7BB0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C9CDC-49B3-9EB1-40DD-416D851E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9411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FC2EF-BD74-2AC4-82CF-2FE221518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31FB29-2763-B0E9-DDB5-39D9BA08B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A5987-ED7F-FCC1-6B96-CCA207020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DA217-7CCA-DE6A-77BC-475F94E7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2023-04-13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CDA7F-8BFA-7E48-17DB-97F213C22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F1F5C-8A01-0B4F-A110-DC629111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4805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623DBB-805C-655F-54D0-17F24602B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514E5-3C2B-4D32-8ADC-DC405EC80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F051B-99CE-CDE5-794B-08A37816B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17AFD-923E-4CFF-8381-D0852A6EA026}" type="datetimeFigureOut">
              <a:rPr lang="lt-LT" smtClean="0"/>
              <a:t>2023-04-13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D4A03-8F56-FDE9-2351-F9C0E0F00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07304-8827-73A0-3BCF-6E03B2B92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9915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B499496-5E53-6447-592C-C4B792FF7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34"/>
            <a:ext cx="12192000" cy="686863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B86BEA5B-A564-C086-062A-9EAF050F86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522" y="1143298"/>
            <a:ext cx="4536956" cy="4560767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Interaktyvioji skaidrės peržiūra 2">
                <a:extLst>
                  <a:ext uri="{FF2B5EF4-FFF2-40B4-BE49-F238E27FC236}">
                    <a16:creationId xmlns:a16="http://schemas.microsoft.com/office/drawing/2014/main" id="{50A05DE4-135E-4CDB-8254-5B02BFFA50F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38196558"/>
                  </p:ext>
                </p:extLst>
              </p:nvPr>
            </p:nvGraphicFramePr>
            <p:xfrm>
              <a:off x="-37795200" y="1570361"/>
              <a:ext cx="3048000" cy="1714500"/>
            </p:xfrm>
            <a:graphic>
              <a:graphicData uri="http://schemas.microsoft.com/office/powerpoint/2016/slidezoom">
                <pslz:sldZm>
                  <pslz:sldZmObj sldId="256" cId="4175743267">
                    <pslz:zmPr id="{56268DEA-B02F-414F-A64F-90C90B629CBE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Interaktyvioji skaidrės peržiūra 2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50A05DE4-135E-4CDB-8254-5B02BFFA50F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37795200" y="1570361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5743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3C181F81-56F1-5FF1-8D7E-2ECD12AB2B10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5453380" h="3067685">
                <a:moveTo>
                  <a:pt x="5453272" y="0"/>
                </a:moveTo>
                <a:lnTo>
                  <a:pt x="0" y="0"/>
                </a:lnTo>
                <a:lnTo>
                  <a:pt x="0" y="3067433"/>
                </a:lnTo>
                <a:lnTo>
                  <a:pt x="5453272" y="3067433"/>
                </a:lnTo>
                <a:lnTo>
                  <a:pt x="5453272" y="0"/>
                </a:lnTo>
                <a:close/>
              </a:path>
            </a:pathLst>
          </a:custGeom>
          <a:solidFill>
            <a:srgbClr val="455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C60C020C-A0DE-285D-5B4C-A4475B5405C9}"/>
              </a:ext>
            </a:extLst>
          </p:cNvPr>
          <p:cNvSpPr txBox="1"/>
          <p:nvPr/>
        </p:nvSpPr>
        <p:spPr>
          <a:xfrm>
            <a:off x="266700" y="2488410"/>
            <a:ext cx="12192000" cy="138114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spcBef>
                <a:spcPts val="110"/>
              </a:spcBef>
            </a:pPr>
            <a:r>
              <a:rPr lang="lt-LT" sz="4400" dirty="0">
                <a:solidFill>
                  <a:schemeClr val="bg1"/>
                </a:solidFill>
              </a:rPr>
              <a:t> BENDRADARBIAVIMAS SU VERSLU</a:t>
            </a:r>
          </a:p>
          <a:p>
            <a:pPr marL="12700" algn="ctr">
              <a:spcBef>
                <a:spcPts val="110"/>
              </a:spcBef>
            </a:pPr>
            <a:r>
              <a:rPr lang="lt-LT" sz="4400" dirty="0">
                <a:solidFill>
                  <a:schemeClr val="bg1"/>
                </a:solidFill>
                <a:cs typeface="Arial"/>
              </a:rPr>
              <a:t>INTERESŲ GRUPĖS</a:t>
            </a:r>
          </a:p>
        </p:txBody>
      </p:sp>
    </p:spTree>
    <p:extLst>
      <p:ext uri="{BB962C8B-B14F-4D97-AF65-F5344CB8AC3E}">
        <p14:creationId xmlns:p14="http://schemas.microsoft.com/office/powerpoint/2010/main" val="1879994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ED6EE74-6953-ED7C-2272-D2BA5AE6D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89" y="-1017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sz="2400" b="1" dirty="0"/>
              <a:t>INTERESŲ GRUPĖS.  BENDRADARBIAVIMAS SU VERSLU</a:t>
            </a: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E8698DFF-59E4-C802-17A2-505D7CD62530}"/>
              </a:ext>
            </a:extLst>
          </p:cNvPr>
          <p:cNvSpPr/>
          <p:nvPr/>
        </p:nvSpPr>
        <p:spPr>
          <a:xfrm>
            <a:off x="2272548" y="1175085"/>
            <a:ext cx="7628836" cy="421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Muitinės konsultacinis komitetas</a:t>
            </a:r>
          </a:p>
        </p:txBody>
      </p:sp>
      <p:sp>
        <p:nvSpPr>
          <p:cNvPr id="6" name="Stačiakampis 5">
            <a:extLst>
              <a:ext uri="{FF2B5EF4-FFF2-40B4-BE49-F238E27FC236}">
                <a16:creationId xmlns:a16="http://schemas.microsoft.com/office/drawing/2014/main" id="{10F58AEB-B423-AF79-918C-ACF1B204846F}"/>
              </a:ext>
            </a:extLst>
          </p:cNvPr>
          <p:cNvSpPr/>
          <p:nvPr/>
        </p:nvSpPr>
        <p:spPr>
          <a:xfrm>
            <a:off x="2272547" y="1928958"/>
            <a:ext cx="7628836" cy="421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Muitinės konsultacinio komiteto teritoriniai pakomitečiai</a:t>
            </a:r>
          </a:p>
        </p:txBody>
      </p:sp>
      <p:sp>
        <p:nvSpPr>
          <p:cNvPr id="7" name="Stačiakampis 6">
            <a:extLst>
              <a:ext uri="{FF2B5EF4-FFF2-40B4-BE49-F238E27FC236}">
                <a16:creationId xmlns:a16="http://schemas.microsoft.com/office/drawing/2014/main" id="{4DCF4472-C92A-AE9F-0BC0-8ECBF72A8F28}"/>
              </a:ext>
            </a:extLst>
          </p:cNvPr>
          <p:cNvSpPr/>
          <p:nvPr/>
        </p:nvSpPr>
        <p:spPr>
          <a:xfrm>
            <a:off x="2272547" y="2707908"/>
            <a:ext cx="7628837" cy="5064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Muitinės konsultacinio komiteto taryba</a:t>
            </a:r>
          </a:p>
        </p:txBody>
      </p:sp>
      <p:sp>
        <p:nvSpPr>
          <p:cNvPr id="14" name="Stačiakampis 13">
            <a:extLst>
              <a:ext uri="{FF2B5EF4-FFF2-40B4-BE49-F238E27FC236}">
                <a16:creationId xmlns:a16="http://schemas.microsoft.com/office/drawing/2014/main" id="{9E3E7FEA-0DB4-C38A-A719-A2EA89F5EF06}"/>
              </a:ext>
            </a:extLst>
          </p:cNvPr>
          <p:cNvSpPr/>
          <p:nvPr/>
        </p:nvSpPr>
        <p:spPr>
          <a:xfrm>
            <a:off x="2272545" y="3546265"/>
            <a:ext cx="7628838" cy="54494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Bendra darbo grupė „jautrių“ verslui muitinės priežiūros sričių identifikavimui</a:t>
            </a:r>
          </a:p>
        </p:txBody>
      </p:sp>
      <p:sp>
        <p:nvSpPr>
          <p:cNvPr id="15" name="Stačiakampis 14">
            <a:extLst>
              <a:ext uri="{FF2B5EF4-FFF2-40B4-BE49-F238E27FC236}">
                <a16:creationId xmlns:a16="http://schemas.microsoft.com/office/drawing/2014/main" id="{3A3457B4-EA90-C243-D1F2-43DB0B62D81E}"/>
              </a:ext>
            </a:extLst>
          </p:cNvPr>
          <p:cNvSpPr/>
          <p:nvPr/>
        </p:nvSpPr>
        <p:spPr>
          <a:xfrm>
            <a:off x="7665431" y="4448170"/>
            <a:ext cx="2235952" cy="54494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dirty="0"/>
              <a:t>Verslo sąlygų gerinimo ir supaprastinimų klausimas</a:t>
            </a:r>
          </a:p>
        </p:txBody>
      </p:sp>
      <p:sp>
        <p:nvSpPr>
          <p:cNvPr id="16" name="Stačiakampis 15">
            <a:extLst>
              <a:ext uri="{FF2B5EF4-FFF2-40B4-BE49-F238E27FC236}">
                <a16:creationId xmlns:a16="http://schemas.microsoft.com/office/drawing/2014/main" id="{84852FCF-4546-8BE9-2A22-0A06C383A0AF}"/>
              </a:ext>
            </a:extLst>
          </p:cNvPr>
          <p:cNvSpPr/>
          <p:nvPr/>
        </p:nvSpPr>
        <p:spPr>
          <a:xfrm>
            <a:off x="5040570" y="4448170"/>
            <a:ext cx="2507673" cy="54494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dirty="0"/>
              <a:t>Administracinės atsakomybės srities klausimai</a:t>
            </a:r>
          </a:p>
        </p:txBody>
      </p:sp>
      <p:sp>
        <p:nvSpPr>
          <p:cNvPr id="17" name="Stačiakampis 16">
            <a:extLst>
              <a:ext uri="{FF2B5EF4-FFF2-40B4-BE49-F238E27FC236}">
                <a16:creationId xmlns:a16="http://schemas.microsoft.com/office/drawing/2014/main" id="{A8C9ECD0-E13B-D1C5-A605-5A02CBE7BFF2}"/>
              </a:ext>
            </a:extLst>
          </p:cNvPr>
          <p:cNvSpPr/>
          <p:nvPr/>
        </p:nvSpPr>
        <p:spPr>
          <a:xfrm>
            <a:off x="2272546" y="4448170"/>
            <a:ext cx="2650837" cy="54494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dirty="0"/>
              <a:t>IT sistemų  ir skaitmenizavimo klausimų pogrupius</a:t>
            </a:r>
          </a:p>
        </p:txBody>
      </p:sp>
      <p:sp>
        <p:nvSpPr>
          <p:cNvPr id="19" name="Rodyklė: dešinėn su įkirpimu 18">
            <a:extLst>
              <a:ext uri="{FF2B5EF4-FFF2-40B4-BE49-F238E27FC236}">
                <a16:creationId xmlns:a16="http://schemas.microsoft.com/office/drawing/2014/main" id="{BAC6B2F7-1EF0-F618-D132-6FAAE185C61A}"/>
              </a:ext>
            </a:extLst>
          </p:cNvPr>
          <p:cNvSpPr/>
          <p:nvPr/>
        </p:nvSpPr>
        <p:spPr>
          <a:xfrm rot="5400000">
            <a:off x="5943801" y="1639830"/>
            <a:ext cx="286327" cy="3155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0" name="Rodyklė: dešinėn su įkirpimu 19">
            <a:extLst>
              <a:ext uri="{FF2B5EF4-FFF2-40B4-BE49-F238E27FC236}">
                <a16:creationId xmlns:a16="http://schemas.microsoft.com/office/drawing/2014/main" id="{D2DB6B14-8526-0532-047F-E8ECD171F44E}"/>
              </a:ext>
            </a:extLst>
          </p:cNvPr>
          <p:cNvSpPr/>
          <p:nvPr/>
        </p:nvSpPr>
        <p:spPr>
          <a:xfrm rot="5400000">
            <a:off x="5943800" y="3235105"/>
            <a:ext cx="286327" cy="315516"/>
          </a:xfrm>
          <a:prstGeom prst="notch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1" name="Rodyklė: dešinėn su įkirpimu 20">
            <a:extLst>
              <a:ext uri="{FF2B5EF4-FFF2-40B4-BE49-F238E27FC236}">
                <a16:creationId xmlns:a16="http://schemas.microsoft.com/office/drawing/2014/main" id="{01AB7355-8902-89E3-62BF-4BB791FE0FC7}"/>
              </a:ext>
            </a:extLst>
          </p:cNvPr>
          <p:cNvSpPr/>
          <p:nvPr/>
        </p:nvSpPr>
        <p:spPr>
          <a:xfrm rot="5400000">
            <a:off x="5993484" y="4103036"/>
            <a:ext cx="286327" cy="315516"/>
          </a:xfrm>
          <a:prstGeom prst="notch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2" name="Rodyklė: dešinėn su įkirpimu 21">
            <a:extLst>
              <a:ext uri="{FF2B5EF4-FFF2-40B4-BE49-F238E27FC236}">
                <a16:creationId xmlns:a16="http://schemas.microsoft.com/office/drawing/2014/main" id="{6568B3EE-C12B-4B45-77E8-76154F0CB495}"/>
              </a:ext>
            </a:extLst>
          </p:cNvPr>
          <p:cNvSpPr/>
          <p:nvPr/>
        </p:nvSpPr>
        <p:spPr>
          <a:xfrm rot="5400000">
            <a:off x="3319956" y="4122173"/>
            <a:ext cx="286327" cy="315516"/>
          </a:xfrm>
          <a:prstGeom prst="notch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3" name="Rodyklė: dešinėn su įkirpimu 22">
            <a:extLst>
              <a:ext uri="{FF2B5EF4-FFF2-40B4-BE49-F238E27FC236}">
                <a16:creationId xmlns:a16="http://schemas.microsoft.com/office/drawing/2014/main" id="{9F39FC92-416B-4E3E-1D89-61072F2203CD}"/>
              </a:ext>
            </a:extLst>
          </p:cNvPr>
          <p:cNvSpPr/>
          <p:nvPr/>
        </p:nvSpPr>
        <p:spPr>
          <a:xfrm rot="5400000">
            <a:off x="8585720" y="4086856"/>
            <a:ext cx="286327" cy="315516"/>
          </a:xfrm>
          <a:prstGeom prst="notch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17701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5DA240C-8327-0925-6DEB-02AD04068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63201"/>
            <a:ext cx="7494556" cy="902957"/>
          </a:xfrm>
        </p:spPr>
        <p:txBody>
          <a:bodyPr>
            <a:normAutofit/>
          </a:bodyPr>
          <a:lstStyle/>
          <a:p>
            <a:pPr algn="ctr"/>
            <a:r>
              <a:rPr lang="lt-LT" sz="2800" b="1" dirty="0"/>
              <a:t>IT sistemų ir skaitmenizavimo pogrupis</a:t>
            </a: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4807DF14-D0D0-A51A-F173-F4DBD8FF5C4C}"/>
              </a:ext>
            </a:extLst>
          </p:cNvPr>
          <p:cNvSpPr/>
          <p:nvPr/>
        </p:nvSpPr>
        <p:spPr>
          <a:xfrm>
            <a:off x="266700" y="1018164"/>
            <a:ext cx="5591928" cy="5573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t-LT" dirty="0"/>
          </a:p>
        </p:txBody>
      </p:sp>
      <p:sp>
        <p:nvSpPr>
          <p:cNvPr id="6" name="Turinio vietos rezervavimo ženklas 2">
            <a:extLst>
              <a:ext uri="{FF2B5EF4-FFF2-40B4-BE49-F238E27FC236}">
                <a16:creationId xmlns:a16="http://schemas.microsoft.com/office/drawing/2014/main" id="{14F0A070-4091-DDF2-EAF4-9CC4EB9964A2}"/>
              </a:ext>
            </a:extLst>
          </p:cNvPr>
          <p:cNvSpPr txBox="1">
            <a:spLocks/>
          </p:cNvSpPr>
          <p:nvPr/>
        </p:nvSpPr>
        <p:spPr bwMode="auto">
          <a:xfrm>
            <a:off x="476250" y="1253330"/>
            <a:ext cx="5325228" cy="5128419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2000" dirty="0"/>
              <a:t>Verslui turi būti pristatomi metiniai ir strateginiai elektroninės muitinės diegimo planai (ES ir nacionaliniai IT sistemų projektai</a:t>
            </a:r>
          </a:p>
          <a:p>
            <a:r>
              <a:rPr lang="lt-LT" sz="2000" dirty="0"/>
              <a:t>IT darbo stabilumo klausimai. Planiniai ir neplaniniai stabdymai, operatyvus verslo informavimas ir leidimų taikyti grįžtamąja procedūrą išdavimas</a:t>
            </a:r>
          </a:p>
          <a:p>
            <a:r>
              <a:rPr lang="lt-LT" sz="2000" dirty="0"/>
              <a:t>IT sistemų diegimo planavimo klausimai. Verslo įtraukimas į diegimo procesą. </a:t>
            </a:r>
          </a:p>
          <a:p>
            <a:r>
              <a:rPr lang="lt-LT" sz="2000" dirty="0"/>
              <a:t>Bendrų projekto diegimo ir testavimo grupių sudarymas</a:t>
            </a:r>
          </a:p>
          <a:p>
            <a:r>
              <a:rPr lang="lt-LT" sz="2000" dirty="0"/>
              <a:t>Verslo poreikių įvertinimas ir lūkesčių suderinimas kuriant ir vystant  IS</a:t>
            </a:r>
          </a:p>
          <a:p>
            <a:r>
              <a:rPr lang="lt-LT" sz="2000" dirty="0"/>
              <a:t>Verslo įtraukimas į projektų įgyvendinimą, bendrų komandų formavimas</a:t>
            </a:r>
          </a:p>
          <a:p>
            <a:pPr marL="0" indent="0">
              <a:buNone/>
            </a:pPr>
            <a:endParaRPr lang="lt-LT" sz="2000" dirty="0"/>
          </a:p>
        </p:txBody>
      </p:sp>
      <p:sp>
        <p:nvSpPr>
          <p:cNvPr id="7" name="Stačiakampis 6">
            <a:extLst>
              <a:ext uri="{FF2B5EF4-FFF2-40B4-BE49-F238E27FC236}">
                <a16:creationId xmlns:a16="http://schemas.microsoft.com/office/drawing/2014/main" id="{042140E5-09C7-4141-AB29-1554043D35C1}"/>
              </a:ext>
            </a:extLst>
          </p:cNvPr>
          <p:cNvSpPr/>
          <p:nvPr/>
        </p:nvSpPr>
        <p:spPr>
          <a:xfrm>
            <a:off x="6160656" y="1018163"/>
            <a:ext cx="5764644" cy="55731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Turinio vietos rezervavimo ženklas 2">
            <a:extLst>
              <a:ext uri="{FF2B5EF4-FFF2-40B4-BE49-F238E27FC236}">
                <a16:creationId xmlns:a16="http://schemas.microsoft.com/office/drawing/2014/main" id="{3E98A3E1-F0F1-43D7-2202-B9FFA70A14E9}"/>
              </a:ext>
            </a:extLst>
          </p:cNvPr>
          <p:cNvSpPr txBox="1">
            <a:spLocks/>
          </p:cNvSpPr>
          <p:nvPr/>
        </p:nvSpPr>
        <p:spPr bwMode="auto">
          <a:xfrm>
            <a:off x="6351556" y="1253331"/>
            <a:ext cx="5573744" cy="512841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2200" dirty="0"/>
              <a:t>Pristatyti Muitinės konsultaciniame komitete 2023 m. diegiamus IT projektus</a:t>
            </a:r>
            <a:r>
              <a:rPr lang="en-US" sz="2200" dirty="0"/>
              <a:t> </a:t>
            </a:r>
          </a:p>
          <a:p>
            <a:r>
              <a:rPr lang="lt-LT" sz="2200" dirty="0"/>
              <a:t>Parengtas  pavyzdinis IT sistemų diegimo planas, kuriame numatoma komunikavimo priemonės. Iš anksto rengiami konkrečių IT sistemų  diegimo planai</a:t>
            </a:r>
            <a:r>
              <a:rPr lang="en-US" sz="2200" dirty="0"/>
              <a:t>, </a:t>
            </a:r>
            <a:r>
              <a:rPr lang="lt-LT" sz="2200" dirty="0"/>
              <a:t>kuriuose suplanuota ir komunikacija su verslu.</a:t>
            </a:r>
          </a:p>
          <a:p>
            <a:r>
              <a:rPr lang="lt-LT" sz="2200" dirty="0"/>
              <a:t>GVS diegimo pristatymas. Verslo įtraukimas į projektų įgyvendinimą, bendrų komandų formavimas. Numatoma sudaryti bendrą projekto darbo grupę (atrinkti partnerius)TRAKIS  projekte.</a:t>
            </a:r>
          </a:p>
          <a:p>
            <a:r>
              <a:rPr lang="lt-LT" sz="2200" dirty="0"/>
              <a:t>Projekte „Mano muitinė“ numatyta atlikti verslo poreikių analizę. Pasirinktas iteracinis IT sistemos kūrimo būdas.</a:t>
            </a:r>
          </a:p>
          <a:p>
            <a:r>
              <a:rPr lang="lt-LT" sz="2200" dirty="0"/>
              <a:t>Tikslinga IT sistemų, teikiančių išorines paslaugas specifikacijas</a:t>
            </a:r>
            <a:r>
              <a:rPr lang="lt-LT" sz="2000" dirty="0"/>
              <a:t>, derinti su Muitinės konsultaciniu komitetu, taip pat į projektų darbo grupes įtraukti ir paslaugų gavėjų atstovus. </a:t>
            </a:r>
          </a:p>
        </p:txBody>
      </p:sp>
    </p:spTree>
    <p:extLst>
      <p:ext uri="{BB962C8B-B14F-4D97-AF65-F5344CB8AC3E}">
        <p14:creationId xmlns:p14="http://schemas.microsoft.com/office/powerpoint/2010/main" val="2010926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5DA240C-8327-0925-6DEB-02AD04068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209" y="190500"/>
            <a:ext cx="5620917" cy="677218"/>
          </a:xfrm>
        </p:spPr>
        <p:txBody>
          <a:bodyPr>
            <a:normAutofit/>
          </a:bodyPr>
          <a:lstStyle/>
          <a:p>
            <a:pPr algn="ctr"/>
            <a:r>
              <a:rPr lang="lt-LT" sz="2100" b="1" dirty="0"/>
              <a:t>Administracinės atsakomybės taikymo pogrupis</a:t>
            </a: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4807DF14-D0D0-A51A-F173-F4DBD8FF5C4C}"/>
              </a:ext>
            </a:extLst>
          </p:cNvPr>
          <p:cNvSpPr/>
          <p:nvPr/>
        </p:nvSpPr>
        <p:spPr>
          <a:xfrm>
            <a:off x="297054" y="867719"/>
            <a:ext cx="5620917" cy="57997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 dirty="0"/>
          </a:p>
        </p:txBody>
      </p:sp>
      <p:sp>
        <p:nvSpPr>
          <p:cNvPr id="6" name="Turinio vietos rezervavimo ženklas 2">
            <a:extLst>
              <a:ext uri="{FF2B5EF4-FFF2-40B4-BE49-F238E27FC236}">
                <a16:creationId xmlns:a16="http://schemas.microsoft.com/office/drawing/2014/main" id="{14F0A070-4091-DDF2-EAF4-9CC4EB9964A2}"/>
              </a:ext>
            </a:extLst>
          </p:cNvPr>
          <p:cNvSpPr txBox="1">
            <a:spLocks/>
          </p:cNvSpPr>
          <p:nvPr/>
        </p:nvSpPr>
        <p:spPr bwMode="auto">
          <a:xfrm>
            <a:off x="469452" y="1120029"/>
            <a:ext cx="5578055" cy="4870252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2000" dirty="0"/>
              <a:t>ANK taikymo vienodos praktikos LM nebuvimo problema (skirtingose muitinėse taikoma skirtinga praktika). </a:t>
            </a:r>
          </a:p>
          <a:p>
            <a:r>
              <a:rPr lang="lt-LT" sz="2000" dirty="0"/>
              <a:t>ANK mažareikšmių pažeidimų reglamentavimo tobulinimas ir taikymo vienodos praktikos užtikrinimas</a:t>
            </a:r>
          </a:p>
          <a:p>
            <a:r>
              <a:rPr lang="lt-LT" sz="2000" dirty="0"/>
              <a:t>Muitinės tarpininko už pateiktų duomenų ir dokumentų autentiškumą atsakomybės klausimas (galimybė atsakomybę perkelti duomenų ir dokumentų pateikėjui</a:t>
            </a:r>
            <a:r>
              <a:rPr lang="lt-LT" sz="1500" dirty="0"/>
              <a:t>.</a:t>
            </a:r>
          </a:p>
        </p:txBody>
      </p:sp>
      <p:sp>
        <p:nvSpPr>
          <p:cNvPr id="7" name="Stačiakampis 6">
            <a:extLst>
              <a:ext uri="{FF2B5EF4-FFF2-40B4-BE49-F238E27FC236}">
                <a16:creationId xmlns:a16="http://schemas.microsoft.com/office/drawing/2014/main" id="{042140E5-09C7-4141-AB29-1554043D35C1}"/>
              </a:ext>
            </a:extLst>
          </p:cNvPr>
          <p:cNvSpPr/>
          <p:nvPr/>
        </p:nvSpPr>
        <p:spPr>
          <a:xfrm>
            <a:off x="6144494" y="867718"/>
            <a:ext cx="5750452" cy="57997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Turinio vietos rezervavimo ženklas 2">
            <a:extLst>
              <a:ext uri="{FF2B5EF4-FFF2-40B4-BE49-F238E27FC236}">
                <a16:creationId xmlns:a16="http://schemas.microsoft.com/office/drawing/2014/main" id="{3E98A3E1-F0F1-43D7-2202-B9FFA70A14E9}"/>
              </a:ext>
            </a:extLst>
          </p:cNvPr>
          <p:cNvSpPr txBox="1">
            <a:spLocks/>
          </p:cNvSpPr>
          <p:nvPr/>
        </p:nvSpPr>
        <p:spPr bwMode="auto">
          <a:xfrm>
            <a:off x="6263922" y="1120029"/>
            <a:ext cx="5332832" cy="469880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lt-LT" sz="2000" dirty="0"/>
              <a:t>ANK 211 ir 212 straipsnių atribojimas (šiuo metu rengiamas išaiškinimas TM)</a:t>
            </a:r>
          </a:p>
          <a:p>
            <a:pPr lvl="0"/>
            <a:r>
              <a:rPr lang="lt-LT" sz="2000" dirty="0"/>
              <a:t>Kriterijų, pagal kuriuos administracinis nusižengimas laikomas mažai  pavojingu, nustatymo tvarkos aprašo, patvirtinto MD GD įsakymu Nr. 1068, pakeitimas (projektas parengtas ir pateiktas darbo grupės nariams)  </a:t>
            </a:r>
          </a:p>
          <a:p>
            <a:pPr lvl="0"/>
            <a:r>
              <a:rPr lang="lt-LT" sz="2000" dirty="0"/>
              <a:t>Inicijuotas </a:t>
            </a:r>
            <a:r>
              <a:rPr lang="lt-LT" sz="2000" dirty="0" err="1"/>
              <a:t>Infokalendoriaus</a:t>
            </a:r>
            <a:r>
              <a:rPr lang="lt-LT" sz="2000" dirty="0"/>
              <a:t> pakeitimas dėl informacijos apie panaikintus ar pakeistus TM priimtus nutarimus administracinio nusižengimo bylose teikimo </a:t>
            </a:r>
          </a:p>
          <a:p>
            <a:pPr lvl="0"/>
            <a:r>
              <a:rPr lang="lt-LT" sz="2000" dirty="0">
                <a:ea typeface="Calibri" panose="020F0502020204030204" pitchFamily="34" charset="0"/>
              </a:rPr>
              <a:t>mokymų poreikis</a:t>
            </a:r>
          </a:p>
        </p:txBody>
      </p:sp>
    </p:spTree>
    <p:extLst>
      <p:ext uri="{BB962C8B-B14F-4D97-AF65-F5344CB8AC3E}">
        <p14:creationId xmlns:p14="http://schemas.microsoft.com/office/powerpoint/2010/main" val="976789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5DA240C-8327-0925-6DEB-02AD04068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63201"/>
            <a:ext cx="7494556" cy="902957"/>
          </a:xfrm>
        </p:spPr>
        <p:txBody>
          <a:bodyPr>
            <a:normAutofit/>
          </a:bodyPr>
          <a:lstStyle/>
          <a:p>
            <a:pPr algn="ctr"/>
            <a:r>
              <a:rPr lang="lt-LT" sz="2800" b="1" dirty="0"/>
              <a:t>Verslo sąlygų gerinimo ir supaprastinimo srities pogrupis</a:t>
            </a: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4807DF14-D0D0-A51A-F173-F4DBD8FF5C4C}"/>
              </a:ext>
            </a:extLst>
          </p:cNvPr>
          <p:cNvSpPr/>
          <p:nvPr/>
        </p:nvSpPr>
        <p:spPr>
          <a:xfrm>
            <a:off x="171450" y="1020327"/>
            <a:ext cx="5703455" cy="5706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t-LT" dirty="0"/>
          </a:p>
        </p:txBody>
      </p:sp>
      <p:sp>
        <p:nvSpPr>
          <p:cNvPr id="6" name="Turinio vietos rezervavimo ženklas 2">
            <a:extLst>
              <a:ext uri="{FF2B5EF4-FFF2-40B4-BE49-F238E27FC236}">
                <a16:creationId xmlns:a16="http://schemas.microsoft.com/office/drawing/2014/main" id="{14F0A070-4091-DDF2-EAF4-9CC4EB9964A2}"/>
              </a:ext>
            </a:extLst>
          </p:cNvPr>
          <p:cNvSpPr txBox="1">
            <a:spLocks/>
          </p:cNvSpPr>
          <p:nvPr/>
        </p:nvSpPr>
        <p:spPr bwMode="auto">
          <a:xfrm>
            <a:off x="171450" y="1073301"/>
            <a:ext cx="5430981" cy="5112616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1800" dirty="0"/>
              <a:t>Postų infrastruktūra, PKP pralaidumas, postų veiklos pertvarka</a:t>
            </a:r>
          </a:p>
          <a:p>
            <a:r>
              <a:rPr lang="lt-LT" sz="1800" dirty="0"/>
              <a:t>Techninių reikalavimų muitinės sandėlių bei laikinojo saugojimo sandėlių įrengimui, bei išplanavimui tikslingumas ir peržiūrėjimas. Klaipėdos uosto laikinojo saugojimo vietų klausimai</a:t>
            </a:r>
          </a:p>
          <a:p>
            <a:r>
              <a:rPr lang="lt-LT" sz="1800" dirty="0"/>
              <a:t>Tarpinstitucinis (institucijų, kurios yra atsakingos už verslo priežiūrą) ir muitinės bendradarbiavimo procesų koordinavimas</a:t>
            </a:r>
          </a:p>
          <a:p>
            <a:r>
              <a:rPr lang="lt-LT" sz="1800" dirty="0"/>
              <a:t>Eksporto ir tranzito procedūrų formalumų atlikimo klausimai: </a:t>
            </a:r>
          </a:p>
          <a:p>
            <a:pPr marL="0" indent="0">
              <a:buNone/>
            </a:pPr>
            <a:r>
              <a:rPr lang="lt-LT" sz="1800" dirty="0"/>
              <a:t>	- </a:t>
            </a:r>
            <a:r>
              <a:rPr lang="lt-LT" sz="1600" dirty="0"/>
              <a:t>neužbaigimas Lietuvos PKP;</a:t>
            </a:r>
          </a:p>
          <a:p>
            <a:pPr marL="0" indent="0">
              <a:buNone/>
            </a:pPr>
            <a:r>
              <a:rPr lang="lt-LT" sz="1600" dirty="0"/>
              <a:t>	- pertekliniai reikalavimai eksportuojamų krovinių 	manifeste pateikti perteklinę informaciją, kuri jau buvo 	pateikta EK deklaracijoje;</a:t>
            </a:r>
          </a:p>
          <a:p>
            <a:pPr>
              <a:buFontTx/>
              <a:buChar char="-"/>
            </a:pPr>
            <a:r>
              <a:rPr lang="lt-LT" sz="1800" dirty="0"/>
              <a:t>transporto priemonės privalomas nurodymas tiek EK tiek TR deklaracijose (18 langelio pildymas)</a:t>
            </a:r>
          </a:p>
          <a:p>
            <a:pPr>
              <a:buFontTx/>
              <a:buChar char="-"/>
            </a:pPr>
            <a:endParaRPr lang="lt-LT" sz="1800" dirty="0"/>
          </a:p>
          <a:p>
            <a:pPr>
              <a:buFontTx/>
              <a:buChar char="-"/>
            </a:pPr>
            <a:endParaRPr lang="lt-LT" sz="1800" dirty="0"/>
          </a:p>
          <a:p>
            <a:endParaRPr lang="lt-LT" sz="1800" dirty="0"/>
          </a:p>
          <a:p>
            <a:endParaRPr lang="lt-LT" sz="1800" dirty="0"/>
          </a:p>
          <a:p>
            <a:endParaRPr lang="lt-LT" sz="1800" dirty="0"/>
          </a:p>
          <a:p>
            <a:endParaRPr lang="lt-LT" sz="2000" dirty="0"/>
          </a:p>
        </p:txBody>
      </p:sp>
      <p:sp>
        <p:nvSpPr>
          <p:cNvPr id="7" name="Stačiakampis 6">
            <a:extLst>
              <a:ext uri="{FF2B5EF4-FFF2-40B4-BE49-F238E27FC236}">
                <a16:creationId xmlns:a16="http://schemas.microsoft.com/office/drawing/2014/main" id="{042140E5-09C7-4141-AB29-1554043D35C1}"/>
              </a:ext>
            </a:extLst>
          </p:cNvPr>
          <p:cNvSpPr/>
          <p:nvPr/>
        </p:nvSpPr>
        <p:spPr>
          <a:xfrm>
            <a:off x="6160654" y="1020328"/>
            <a:ext cx="5859896" cy="5706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Turinio vietos rezervavimo ženklas 2">
            <a:extLst>
              <a:ext uri="{FF2B5EF4-FFF2-40B4-BE49-F238E27FC236}">
                <a16:creationId xmlns:a16="http://schemas.microsoft.com/office/drawing/2014/main" id="{3E98A3E1-F0F1-43D7-2202-B9FFA70A14E9}"/>
              </a:ext>
            </a:extLst>
          </p:cNvPr>
          <p:cNvSpPr txBox="1">
            <a:spLocks/>
          </p:cNvSpPr>
          <p:nvPr/>
        </p:nvSpPr>
        <p:spPr bwMode="auto">
          <a:xfrm>
            <a:off x="6230596" y="1020327"/>
            <a:ext cx="5789954" cy="5706322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1800" dirty="0"/>
              <a:t>Muitinės priežiūros pokyčius ir su tuo iškylančias problemas svarstyti konsultaciniame komitete parengus pertvarkos planą</a:t>
            </a:r>
          </a:p>
          <a:p>
            <a:r>
              <a:rPr lang="lt-LT" sz="1800" dirty="0"/>
              <a:t>Techniniai bei teisiniai muitinės sandėlių reglamentavimo klausimai buvo apsvarstyti vidiniame MD specialistų pasitarime. Konstatuota, kad reikalavimai pagrįsti. Tikslinga kontroliuoti sprendimų priėmimo terminus.</a:t>
            </a:r>
          </a:p>
          <a:p>
            <a:endParaRPr lang="lt-LT" sz="1800" dirty="0"/>
          </a:p>
          <a:p>
            <a:r>
              <a:rPr lang="lt-LT" sz="1800" dirty="0"/>
              <a:t>Tarpinstitucinis bendradarbiavimas reglamentuotas.  Būtina sukurti koordinacinį mechanizmą,  kuomet šalia muitinio tikrinimo atliekamas ir kitų institucijų tikrinimas</a:t>
            </a:r>
          </a:p>
          <a:p>
            <a:endParaRPr lang="lt-LT" sz="1800" dirty="0"/>
          </a:p>
          <a:p>
            <a:r>
              <a:rPr lang="lt-LT" sz="1800" dirty="0"/>
              <a:t>Eksporto bei tranzito formalumų atlikimo klausimai buvo apsvarstyti vidiniame  pasitarime. Konstatuota:</a:t>
            </a:r>
          </a:p>
          <a:p>
            <a:pPr marL="0" indent="0">
              <a:buNone/>
            </a:pPr>
            <a:r>
              <a:rPr lang="lt-LT" sz="1800" dirty="0"/>
              <a:t> - EK ir TR  užbaigtų procedūrų, pateikiant alternatyvius  įrodymus, skaičius yra nedidelis, todėl  šis klausimas bus sprendžiamas darbo tvarka;</a:t>
            </a:r>
          </a:p>
          <a:p>
            <a:pPr>
              <a:buFontTx/>
              <a:buChar char="-"/>
            </a:pPr>
            <a:r>
              <a:rPr lang="lt-LT" sz="1800" dirty="0"/>
              <a:t> manifesto naudojimas paspartina muitinės formalumus pasienyje, leidžia eksportuojamų prekių kontrolę perkelti į vidinius muitinės postus. </a:t>
            </a:r>
            <a:r>
              <a:rPr lang="lt-LT" sz="1800" b="1" dirty="0"/>
              <a:t>Plėtojant MDAS numatyta  manifeste atsisakyti besidubliuojančios informacijos </a:t>
            </a:r>
            <a:r>
              <a:rPr lang="lt-LT" sz="1800" b="1" dirty="0" err="1"/>
              <a:t>pateiukimo</a:t>
            </a:r>
            <a:r>
              <a:rPr lang="lt-LT" sz="1800" b="1" dirty="0"/>
              <a:t>;</a:t>
            </a:r>
          </a:p>
          <a:p>
            <a:pPr>
              <a:buFontTx/>
              <a:buChar char="-"/>
            </a:pPr>
            <a:r>
              <a:rPr lang="lt-LT" sz="1800" dirty="0"/>
              <a:t>aktyviosios transporto priemonės nurodymas muitinės deklaracijoje paliktas VN apsisprendimui. </a:t>
            </a:r>
            <a:r>
              <a:rPr lang="lt-LT" sz="1800" b="1" dirty="0"/>
              <a:t>Rizikos valdytojai pasisakė, kad ši informacija yra kritinė valdant riziką ir daryti išimtis netikslinga.</a:t>
            </a:r>
          </a:p>
          <a:p>
            <a:pPr marL="0" indent="0">
              <a:buNone/>
            </a:pPr>
            <a:endParaRPr lang="lt-LT" sz="1800" dirty="0"/>
          </a:p>
          <a:p>
            <a:pPr>
              <a:buFontTx/>
              <a:buChar char="-"/>
            </a:pPr>
            <a:endParaRPr lang="lt-LT" sz="1800" dirty="0"/>
          </a:p>
          <a:p>
            <a:endParaRPr lang="lt-LT" sz="2000" dirty="0"/>
          </a:p>
          <a:p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4193780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5DA240C-8327-0925-6DEB-02AD04068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63201"/>
            <a:ext cx="7494556" cy="902957"/>
          </a:xfrm>
        </p:spPr>
        <p:txBody>
          <a:bodyPr>
            <a:normAutofit/>
          </a:bodyPr>
          <a:lstStyle/>
          <a:p>
            <a:pPr algn="ctr"/>
            <a:r>
              <a:rPr lang="lt-LT" sz="2800" b="1" dirty="0"/>
              <a:t>Verslo sąlygų gerinimo ir supaprastinimo srities pogrupis</a:t>
            </a: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4807DF14-D0D0-A51A-F173-F4DBD8FF5C4C}"/>
              </a:ext>
            </a:extLst>
          </p:cNvPr>
          <p:cNvSpPr/>
          <p:nvPr/>
        </p:nvSpPr>
        <p:spPr>
          <a:xfrm>
            <a:off x="228600" y="1018164"/>
            <a:ext cx="5867401" cy="56864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t-LT" dirty="0">
              <a:highlight>
                <a:srgbClr val="00FFFF"/>
              </a:highlight>
            </a:endParaRPr>
          </a:p>
        </p:txBody>
      </p:sp>
      <p:sp>
        <p:nvSpPr>
          <p:cNvPr id="6" name="Turinio vietos rezervavimo ženklas 2">
            <a:extLst>
              <a:ext uri="{FF2B5EF4-FFF2-40B4-BE49-F238E27FC236}">
                <a16:creationId xmlns:a16="http://schemas.microsoft.com/office/drawing/2014/main" id="{14F0A070-4091-DDF2-EAF4-9CC4EB9964A2}"/>
              </a:ext>
            </a:extLst>
          </p:cNvPr>
          <p:cNvSpPr txBox="1">
            <a:spLocks/>
          </p:cNvSpPr>
          <p:nvPr/>
        </p:nvSpPr>
        <p:spPr bwMode="auto">
          <a:xfrm>
            <a:off x="228600" y="1108363"/>
            <a:ext cx="5888645" cy="5686435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1600" dirty="0"/>
              <a:t>Didinti AEO turėtojams teikiamus papildomus privalumus ir supaprastinimus</a:t>
            </a:r>
          </a:p>
          <a:p>
            <a:endParaRPr lang="lt-LT" sz="1600" dirty="0"/>
          </a:p>
          <a:p>
            <a:endParaRPr lang="lt-LT" sz="1600" dirty="0"/>
          </a:p>
          <a:p>
            <a:pPr marL="0" indent="0">
              <a:buNone/>
            </a:pPr>
            <a:endParaRPr lang="lt-LT" sz="1600" dirty="0"/>
          </a:p>
          <a:p>
            <a:endParaRPr lang="lt-LT" sz="1600" dirty="0"/>
          </a:p>
          <a:p>
            <a:r>
              <a:rPr lang="lt-LT" sz="1600" dirty="0"/>
              <a:t>TIR įgalioto siuntėjo projekto </a:t>
            </a:r>
            <a:r>
              <a:rPr lang="lt-LT" sz="1600" dirty="0" err="1"/>
              <a:t>įgyvendinim</a:t>
            </a:r>
            <a:r>
              <a:rPr lang="en-US" sz="1600" dirty="0"/>
              <a:t>as</a:t>
            </a:r>
            <a:endParaRPr lang="lt-LT" sz="1600" dirty="0"/>
          </a:p>
          <a:p>
            <a:endParaRPr lang="lt-LT" sz="1600" dirty="0"/>
          </a:p>
          <a:p>
            <a:endParaRPr lang="lt-LT" sz="1600" dirty="0"/>
          </a:p>
          <a:p>
            <a:endParaRPr lang="lt-LT" sz="1600" dirty="0"/>
          </a:p>
          <a:p>
            <a:r>
              <a:rPr lang="lt-LT" sz="1600" dirty="0"/>
              <a:t>Keltas klausimas: Kodėl imamas mokestis už muitinės pareigūnų iškvietimą į ūkio subjekto pageidaujamą vietą esant „raudonam“ kanalui</a:t>
            </a:r>
          </a:p>
          <a:p>
            <a:r>
              <a:rPr lang="lt-LT" sz="1600" dirty="0"/>
              <a:t>Buvo svarstomas klausimas dėl galimybės visoms procedūroms taikyti elektronines garantijas</a:t>
            </a:r>
          </a:p>
          <a:p>
            <a:endParaRPr lang="lt-LT" sz="1800" dirty="0"/>
          </a:p>
          <a:p>
            <a:endParaRPr lang="lt-LT" sz="2000" dirty="0"/>
          </a:p>
        </p:txBody>
      </p:sp>
      <p:sp>
        <p:nvSpPr>
          <p:cNvPr id="7" name="Stačiakampis 6">
            <a:extLst>
              <a:ext uri="{FF2B5EF4-FFF2-40B4-BE49-F238E27FC236}">
                <a16:creationId xmlns:a16="http://schemas.microsoft.com/office/drawing/2014/main" id="{042140E5-09C7-4141-AB29-1554043D35C1}"/>
              </a:ext>
            </a:extLst>
          </p:cNvPr>
          <p:cNvSpPr/>
          <p:nvPr/>
        </p:nvSpPr>
        <p:spPr>
          <a:xfrm>
            <a:off x="6160654" y="1020327"/>
            <a:ext cx="5802746" cy="56842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Turinio vietos rezervavimo ženklas 2">
            <a:extLst>
              <a:ext uri="{FF2B5EF4-FFF2-40B4-BE49-F238E27FC236}">
                <a16:creationId xmlns:a16="http://schemas.microsoft.com/office/drawing/2014/main" id="{3E98A3E1-F0F1-43D7-2202-B9FFA70A14E9}"/>
              </a:ext>
            </a:extLst>
          </p:cNvPr>
          <p:cNvSpPr txBox="1">
            <a:spLocks/>
          </p:cNvSpPr>
          <p:nvPr/>
        </p:nvSpPr>
        <p:spPr bwMode="auto">
          <a:xfrm>
            <a:off x="6181899" y="1108364"/>
            <a:ext cx="5705301" cy="5596234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ea typeface="Calibri" panose="020F0502020204030204" pitchFamily="34" charset="0"/>
              </a:rPr>
              <a:t>Kriterijai</a:t>
            </a:r>
            <a:r>
              <a:rPr lang="en-US" sz="1600" dirty="0">
                <a:ea typeface="Calibri" panose="020F0502020204030204" pitchFamily="34" charset="0"/>
              </a:rPr>
              <a:t>, </a:t>
            </a:r>
            <a:r>
              <a:rPr lang="en-US" sz="1600" dirty="0" err="1">
                <a:ea typeface="Calibri" panose="020F0502020204030204" pitchFamily="34" charset="0"/>
              </a:rPr>
              <a:t>kurie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buvo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patikrinti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suteikiant</a:t>
            </a:r>
            <a:r>
              <a:rPr lang="en-US" sz="1600" dirty="0">
                <a:ea typeface="Calibri" panose="020F0502020204030204" pitchFamily="34" charset="0"/>
              </a:rPr>
              <a:t> AEO </a:t>
            </a:r>
            <a:r>
              <a:rPr lang="en-US" sz="1600" dirty="0" err="1">
                <a:ea typeface="Calibri" panose="020F0502020204030204" pitchFamily="34" charset="0"/>
              </a:rPr>
              <a:t>statusą</a:t>
            </a:r>
            <a:r>
              <a:rPr lang="en-US" sz="1600" dirty="0">
                <a:ea typeface="Calibri" panose="020F0502020204030204" pitchFamily="34" charset="0"/>
              </a:rPr>
              <a:t>, </a:t>
            </a:r>
            <a:r>
              <a:rPr lang="en-US" sz="1600" dirty="0" err="1">
                <a:ea typeface="Calibri" panose="020F0502020204030204" pitchFamily="34" charset="0"/>
              </a:rPr>
              <a:t>pakartotinai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netikrinami</a:t>
            </a:r>
            <a:r>
              <a:rPr lang="en-US" sz="1600" dirty="0">
                <a:ea typeface="Calibri" panose="020F0502020204030204" pitchFamily="34" charset="0"/>
              </a:rPr>
              <a:t>, </a:t>
            </a:r>
            <a:r>
              <a:rPr lang="en-US" sz="1600" dirty="0" err="1">
                <a:ea typeface="Calibri" panose="020F0502020204030204" pitchFamily="34" charset="0"/>
              </a:rPr>
              <a:t>jei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suteikiami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kiti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muitinės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supaprastinimai</a:t>
            </a:r>
            <a:r>
              <a:rPr lang="lt-LT" sz="1600" dirty="0">
                <a:ea typeface="Calibri" panose="020F0502020204030204" pitchFamily="34" charset="0"/>
              </a:rPr>
              <a:t>;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lt-LT" sz="1600" dirty="0">
                <a:ea typeface="Calibri" panose="020F0502020204030204" pitchFamily="34" charset="0"/>
              </a:rPr>
              <a:t>Atrenkama tikrinimui mažesnis procentas prekių;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dirty="0" err="1">
                <a:ea typeface="Times New Roman" panose="02020603050405020304" pitchFamily="18" charset="0"/>
              </a:rPr>
              <a:t>Išankstinis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pranešimas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apie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siuntos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atrinkimą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fiziniam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tikrinimui</a:t>
            </a:r>
            <a:r>
              <a:rPr lang="en-US" sz="1600" dirty="0">
                <a:ea typeface="Times New Roman" panose="02020603050405020304" pitchFamily="18" charset="0"/>
              </a:rPr>
              <a:t> (</a:t>
            </a:r>
            <a:r>
              <a:rPr lang="en-US" sz="1600" dirty="0" err="1">
                <a:ea typeface="Times New Roman" panose="02020603050405020304" pitchFamily="18" charset="0"/>
              </a:rPr>
              <a:t>susiję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su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saugumu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ir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sauga</a:t>
            </a:r>
            <a:r>
              <a:rPr lang="en-US" sz="1600" dirty="0">
                <a:ea typeface="Times New Roman" panose="02020603050405020304" pitchFamily="18" charset="0"/>
              </a:rPr>
              <a:t>)</a:t>
            </a:r>
            <a:endParaRPr lang="lt-LT" sz="1600" dirty="0">
              <a:ea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lt-LT" sz="1600" dirty="0"/>
              <a:t>Tikrinimo vietos pasirinkimas. Vieta derinama su muitine</a:t>
            </a:r>
          </a:p>
          <a:p>
            <a:r>
              <a:rPr lang="lt-LT" sz="1600" dirty="0"/>
              <a:t>Pirmenybė atliekant siuntų kontrolę bei kertant valstybinę sieną (kur tai leidžia posto infrastruktūra). V</a:t>
            </a:r>
            <a:r>
              <a:rPr lang="en-US" sz="1600" b="1" dirty="0" err="1"/>
              <a:t>vykdyti</a:t>
            </a:r>
            <a:r>
              <a:rPr lang="en-US" sz="1600" b="1" dirty="0"/>
              <a:t> </a:t>
            </a:r>
            <a:r>
              <a:rPr lang="lt-LT" sz="1600" b="1" dirty="0"/>
              <a:t>diegimo darbai Medininkų poste.</a:t>
            </a:r>
            <a:endParaRPr lang="lt-LT" sz="1600" dirty="0"/>
          </a:p>
          <a:p>
            <a:r>
              <a:rPr lang="en-US" sz="1600" dirty="0"/>
              <a:t>2022 m. </a:t>
            </a:r>
            <a:r>
              <a:rPr lang="lt-LT" sz="1600" dirty="0"/>
              <a:t>praktikoje pradėta taikyti TIR įgalioto siuntėjo procedūra. Darbo grupėje aptarti TIR įgalioto siuntėjo procedūros vykdymo </a:t>
            </a:r>
            <a:r>
              <a:rPr lang="en-US" sz="1600" dirty="0"/>
              <a:t>y</a:t>
            </a:r>
            <a:r>
              <a:rPr lang="lt-LT" sz="1600" dirty="0" err="1"/>
              <a:t>patumai</a:t>
            </a:r>
            <a:r>
              <a:rPr lang="lt-LT" sz="1600" dirty="0"/>
              <a:t> TIR įgaliotas siuntėjas pristatė dalyviams savo patirtį įforminant TIR procedūrą kaip „įgaliotas siuntėjas“ . Buvo konstatuota kad sistema veikia. Šiuo metu šiuo statusu naudojasi 2 TIR procedūros vykdytojai</a:t>
            </a:r>
          </a:p>
          <a:p>
            <a:r>
              <a:rPr lang="lt-LT" sz="1600" dirty="0"/>
              <a:t>Patvirtinta MD įsakymo „Dėl rinkliavų už papildomai teikiamas paslaugas“ redakcija , kuriuo ši rinkliava panaikinta. </a:t>
            </a:r>
          </a:p>
          <a:p>
            <a:endParaRPr lang="lt-LT" sz="1600" dirty="0"/>
          </a:p>
          <a:p>
            <a:r>
              <a:rPr lang="lt-LT" sz="1600" dirty="0"/>
              <a:t>Darbo grupės pogrupyje buvo pristatyta diegiamos GVS sistemos funkcionalumas, kurioje numatyta galimybė elektronines garantijas taikyti visoms procedūroms bei sukurtos papildomos paslaugos verslui. GVS sistema įdiegta į gamybą 2023 m. kovo mėnesį</a:t>
            </a:r>
          </a:p>
          <a:p>
            <a:endParaRPr lang="lt-LT" sz="1600" dirty="0"/>
          </a:p>
        </p:txBody>
      </p:sp>
    </p:spTree>
    <p:extLst>
      <p:ext uri="{BB962C8B-B14F-4D97-AF65-F5344CB8AC3E}">
        <p14:creationId xmlns:p14="http://schemas.microsoft.com/office/powerpoint/2010/main" val="4251409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3C181F81-56F1-5FF1-8D7E-2ECD12AB2B10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5453380" h="3067685">
                <a:moveTo>
                  <a:pt x="5453272" y="0"/>
                </a:moveTo>
                <a:lnTo>
                  <a:pt x="0" y="0"/>
                </a:lnTo>
                <a:lnTo>
                  <a:pt x="0" y="3067433"/>
                </a:lnTo>
                <a:lnTo>
                  <a:pt x="5453272" y="3067433"/>
                </a:lnTo>
                <a:lnTo>
                  <a:pt x="5453272" y="0"/>
                </a:lnTo>
                <a:close/>
              </a:path>
            </a:pathLst>
          </a:custGeom>
          <a:solidFill>
            <a:srgbClr val="455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C60C020C-A0DE-285D-5B4C-A4475B5405C9}"/>
              </a:ext>
            </a:extLst>
          </p:cNvPr>
          <p:cNvSpPr txBox="1"/>
          <p:nvPr/>
        </p:nvSpPr>
        <p:spPr>
          <a:xfrm>
            <a:off x="0" y="3040860"/>
            <a:ext cx="1219200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spcBef>
                <a:spcPts val="110"/>
              </a:spcBef>
            </a:pPr>
            <a:r>
              <a:rPr lang="lt-LT" sz="4400" b="1" dirty="0">
                <a:solidFill>
                  <a:schemeClr val="bg1"/>
                </a:solidFill>
                <a:latin typeface="Arial"/>
                <a:cs typeface="Arial"/>
              </a:rPr>
              <a:t>Verslo sąlygų gerinimo kryptys</a:t>
            </a:r>
          </a:p>
        </p:txBody>
      </p:sp>
    </p:spTree>
    <p:extLst>
      <p:ext uri="{BB962C8B-B14F-4D97-AF65-F5344CB8AC3E}">
        <p14:creationId xmlns:p14="http://schemas.microsoft.com/office/powerpoint/2010/main" val="2012096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20F5FF3-41E1-4F4C-8553-6B3B0BF7D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4655" y="-214547"/>
            <a:ext cx="12217639" cy="1325563"/>
          </a:xfrm>
        </p:spPr>
        <p:txBody>
          <a:bodyPr>
            <a:normAutofit/>
          </a:bodyPr>
          <a:lstStyle/>
          <a:p>
            <a:pPr algn="ctr"/>
            <a:r>
              <a:rPr lang="lt-LT" sz="4000" b="1" dirty="0"/>
              <a:t>Verslo sąlygų gerinimo veiklos sritys</a:t>
            </a:r>
            <a:endParaRPr lang="lt-LT" sz="4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C28A4D-97EF-476B-A390-CFBB4D90531E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09016" y="859536"/>
            <a:ext cx="11173968" cy="599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6200" b="1"/>
              <a:t>Muitinės leidimai</a:t>
            </a:r>
          </a:p>
          <a:p>
            <a:pPr lvl="1"/>
            <a:r>
              <a:rPr lang="lt-LT" sz="4200" b="1" dirty="0"/>
              <a:t>Kontrolinių klausimynų plėtra</a:t>
            </a:r>
          </a:p>
          <a:p>
            <a:pPr lvl="1"/>
            <a:r>
              <a:rPr lang="lt-LT" sz="4200" b="1" dirty="0"/>
              <a:t>Mažareikšmiškumo kriterijų peržiūra</a:t>
            </a:r>
          </a:p>
          <a:p>
            <a:pPr lvl="1"/>
            <a:r>
              <a:rPr lang="lt-LT" sz="4200" b="1" dirty="0"/>
              <a:t>Grįžtamojo ryšio matavimas</a:t>
            </a:r>
          </a:p>
          <a:p>
            <a:pPr marL="271463" indent="-271463"/>
            <a:r>
              <a:rPr lang="lt-LT" sz="6200" b="1" dirty="0"/>
              <a:t>Konsultavimas</a:t>
            </a:r>
          </a:p>
          <a:p>
            <a:pPr marL="728663" lvl="1" indent="-271463"/>
            <a:r>
              <a:rPr lang="lt-LT" sz="4200" b="1" dirty="0"/>
              <a:t>Kokybės vertinimas</a:t>
            </a:r>
          </a:p>
          <a:p>
            <a:pPr marL="728663" lvl="1" indent="-271463"/>
            <a:r>
              <a:rPr lang="lt-LT" sz="4200" b="1" dirty="0"/>
              <a:t>Konsultavimo būdų plėtra, plečiant VIKIS </a:t>
            </a:r>
          </a:p>
          <a:p>
            <a:pPr marL="728663" lvl="1" indent="-271463"/>
            <a:r>
              <a:rPr lang="lt-LT" sz="4200" b="1" dirty="0"/>
              <a:t>Dėmesys verslo naujokams</a:t>
            </a:r>
          </a:p>
          <a:p>
            <a:pPr marL="457200" lvl="1" indent="0">
              <a:buNone/>
            </a:pPr>
            <a:endParaRPr lang="lt-LT" sz="6200" b="1" dirty="0"/>
          </a:p>
          <a:p>
            <a:pPr marL="271463" indent="-271463"/>
            <a:r>
              <a:rPr lang="lt-LT" sz="6200" b="1" dirty="0"/>
              <a:t>Muitinės poveikio priemonės </a:t>
            </a:r>
          </a:p>
          <a:p>
            <a:pPr marL="728663" lvl="1" indent="-271463"/>
            <a:r>
              <a:rPr lang="lt-LT" sz="4200" b="1" dirty="0"/>
              <a:t>Pažeidimų, už kurias taikomos</a:t>
            </a:r>
            <a:r>
              <a:rPr lang="en-US" sz="4200" b="1" dirty="0"/>
              <a:t> </a:t>
            </a:r>
            <a:r>
              <a:rPr lang="en-US" sz="4200" b="1" dirty="0" err="1"/>
              <a:t>baudos</a:t>
            </a:r>
            <a:r>
              <a:rPr lang="lt-LT" sz="4200" b="1" dirty="0"/>
              <a:t>, susisteminimas</a:t>
            </a:r>
          </a:p>
          <a:p>
            <a:pPr marL="271463" indent="-271463"/>
            <a:endParaRPr lang="lt-LT" sz="6200" b="1" dirty="0"/>
          </a:p>
          <a:p>
            <a:pPr marL="271463" indent="-271463"/>
            <a:r>
              <a:rPr lang="lt-LT" sz="6200" b="1" dirty="0"/>
              <a:t>Verslo priežiūros rodiklių peržiūra</a:t>
            </a:r>
          </a:p>
          <a:p>
            <a:pPr marL="271463" indent="-271463"/>
            <a:endParaRPr lang="lt-LT" sz="6200" b="1" dirty="0"/>
          </a:p>
          <a:p>
            <a:pPr marL="271463" indent="-271463"/>
            <a:r>
              <a:rPr lang="lt-LT" sz="6200" b="1" dirty="0"/>
              <a:t>Reglamentavimo tobulinimas </a:t>
            </a:r>
          </a:p>
          <a:p>
            <a:pPr marL="728663" lvl="1" indent="-271463"/>
            <a:r>
              <a:rPr lang="lt-LT" sz="5000" b="1" dirty="0"/>
              <a:t>Metinis planavimas </a:t>
            </a:r>
          </a:p>
        </p:txBody>
      </p:sp>
    </p:spTree>
    <p:extLst>
      <p:ext uri="{BB962C8B-B14F-4D97-AF65-F5344CB8AC3E}">
        <p14:creationId xmlns:p14="http://schemas.microsoft.com/office/powerpoint/2010/main" val="1323673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AFB03F0-7F3F-4399-83ED-B82B23370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97657"/>
            <a:ext cx="10515600" cy="1325563"/>
          </a:xfrm>
        </p:spPr>
        <p:txBody>
          <a:bodyPr/>
          <a:lstStyle/>
          <a:p>
            <a:pPr algn="ctr"/>
            <a:r>
              <a:rPr lang="lt-LT" b="1" dirty="0"/>
              <a:t>Verslo sąlygų gerinimo kryptys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160F4FC-5C06-4A1C-BA5E-8609A9914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5" y="717176"/>
            <a:ext cx="11192435" cy="577569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lt-LT" dirty="0"/>
              <a:t>Teisinė aplinka Lietuvos muitinėje. Administracinės atsakomybės už pažeidimus  traktavimo klausimai. </a:t>
            </a:r>
          </a:p>
          <a:p>
            <a:pPr lvl="0"/>
            <a:endParaRPr lang="lt-LT" dirty="0"/>
          </a:p>
          <a:p>
            <a:pPr lvl="0"/>
            <a:r>
              <a:rPr lang="lt-LT" dirty="0"/>
              <a:t>Pasirengimas Muitinės procedūrų pokyčiams nuo 2024 m. </a:t>
            </a:r>
          </a:p>
          <a:p>
            <a:pPr lvl="1"/>
            <a:r>
              <a:rPr lang="lt-LT" dirty="0"/>
              <a:t>MDAS, NTKS ir kitų IT sistemų pertvarkymai siejant juos su SMK įgyvendinimu</a:t>
            </a:r>
          </a:p>
          <a:p>
            <a:pPr lvl="1"/>
            <a:r>
              <a:rPr lang="lt-LT" dirty="0"/>
              <a:t>Galimi procedūrų supaprastinimai AEO statuso </a:t>
            </a:r>
            <a:r>
              <a:rPr lang="lt-LT"/>
              <a:t>turėtojams </a:t>
            </a:r>
          </a:p>
          <a:p>
            <a:pPr marL="457200" lvl="1" indent="0">
              <a:buNone/>
            </a:pPr>
            <a:endParaRPr lang="lt-LT" dirty="0"/>
          </a:p>
          <a:p>
            <a:pPr lvl="0"/>
            <a:r>
              <a:rPr lang="lt-LT" dirty="0"/>
              <a:t>Muitinės deklaracijų tvarkymo laiko optimizavimas.  </a:t>
            </a:r>
          </a:p>
          <a:p>
            <a:pPr lvl="0"/>
            <a:endParaRPr lang="lt-LT" dirty="0"/>
          </a:p>
          <a:p>
            <a:pPr lvl="0"/>
            <a:r>
              <a:rPr lang="lt-LT" dirty="0"/>
              <a:t>Sunkvežimių eilės ir prastovos pasienyje – problemos sprendimas.  </a:t>
            </a:r>
          </a:p>
          <a:p>
            <a:pPr lvl="0"/>
            <a:endParaRPr lang="lt-LT" dirty="0"/>
          </a:p>
          <a:p>
            <a:pPr lvl="0"/>
            <a:r>
              <a:rPr lang="lt-LT" dirty="0"/>
              <a:t>Atnaujinto nacionalinio muitinio įvertinimo teisinio reguliavimo galimybių įsisavinimas: pokyčiai, nauda verslui. </a:t>
            </a:r>
          </a:p>
          <a:p>
            <a:pPr lvl="0"/>
            <a:endParaRPr lang="lt-LT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Struktūriniai pokyčiai muitinėje  ir pokyčiai logistinės grandinės priežiūroje. </a:t>
            </a:r>
          </a:p>
          <a:p>
            <a:pPr lvl="0"/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99254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A23BC61-FAE8-427A-8260-87FB61C5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b="1" dirty="0"/>
              <a:t>Pasiūlymai dėl Darbo grupės veiklos tęstinumo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B9FEFA6-6EE5-43AC-9ADB-CAD47CEE4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Atnaujinti Darbo grupės, patvirtintos Muitinės departamento 2022m. Vasario 2d. Įsakymu NR 1B-69 sudėtį</a:t>
            </a:r>
          </a:p>
          <a:p>
            <a:endParaRPr lang="lt-LT" dirty="0"/>
          </a:p>
          <a:p>
            <a:r>
              <a:rPr lang="lt-LT" dirty="0"/>
              <a:t>Vykdyti darbus verslui aktualiose srityse pagal Muitinės departamento patvirtintus veiklos planus</a:t>
            </a:r>
          </a:p>
        </p:txBody>
      </p:sp>
    </p:spTree>
    <p:extLst>
      <p:ext uri="{BB962C8B-B14F-4D97-AF65-F5344CB8AC3E}">
        <p14:creationId xmlns:p14="http://schemas.microsoft.com/office/powerpoint/2010/main" val="334741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3">
            <a:extLst>
              <a:ext uri="{FF2B5EF4-FFF2-40B4-BE49-F238E27FC236}">
                <a16:creationId xmlns:a16="http://schemas.microsoft.com/office/drawing/2014/main" id="{B3C8FCE2-8AEE-F29D-1B8B-A1A10ABB33E4}"/>
              </a:ext>
            </a:extLst>
          </p:cNvPr>
          <p:cNvSpPr txBox="1"/>
          <p:nvPr/>
        </p:nvSpPr>
        <p:spPr>
          <a:xfrm>
            <a:off x="-135010" y="4532018"/>
            <a:ext cx="12193795" cy="22198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spcBef>
                <a:spcPts val="110"/>
              </a:spcBef>
            </a:pPr>
            <a:r>
              <a:rPr lang="lt-LT" sz="2800" dirty="0">
                <a:solidFill>
                  <a:srgbClr val="2B2A29"/>
                </a:solidFill>
                <a:latin typeface="Arial"/>
                <a:cs typeface="Arial"/>
              </a:rPr>
              <a:t>						   Jonas Miškinis</a:t>
            </a:r>
            <a:endParaRPr lang="en-US" sz="2800" dirty="0">
              <a:solidFill>
                <a:srgbClr val="2B2A29"/>
              </a:solidFill>
              <a:latin typeface="Arial"/>
              <a:cs typeface="Arial"/>
            </a:endParaRPr>
          </a:p>
          <a:p>
            <a:pPr marL="12700" algn="r">
              <a:spcBef>
                <a:spcPts val="110"/>
              </a:spcBef>
            </a:pPr>
            <a:r>
              <a:rPr lang="lt-LT" sz="2800" dirty="0">
                <a:solidFill>
                  <a:srgbClr val="2B2A29"/>
                </a:solidFill>
                <a:latin typeface="Arial"/>
                <a:cs typeface="Arial"/>
              </a:rPr>
              <a:t>								</a:t>
            </a:r>
            <a:r>
              <a:rPr lang="lt-LT" sz="2000" dirty="0">
                <a:solidFill>
                  <a:srgbClr val="2B2A29"/>
                </a:solidFill>
                <a:latin typeface="Arial"/>
                <a:cs typeface="Arial"/>
              </a:rPr>
              <a:t>Muitinės departamento patarėjas</a:t>
            </a:r>
          </a:p>
          <a:p>
            <a:pPr marL="12700" algn="ctr">
              <a:spcBef>
                <a:spcPts val="110"/>
              </a:spcBef>
            </a:pPr>
            <a:endParaRPr lang="lt-LT" sz="2800" dirty="0">
              <a:solidFill>
                <a:srgbClr val="2B2A29"/>
              </a:solidFill>
              <a:latin typeface="Arial"/>
              <a:cs typeface="Arial"/>
            </a:endParaRPr>
          </a:p>
          <a:p>
            <a:pPr marL="12700" algn="ctr">
              <a:spcBef>
                <a:spcPts val="110"/>
              </a:spcBef>
            </a:pPr>
            <a:endParaRPr lang="lt-LT" sz="2800" dirty="0">
              <a:solidFill>
                <a:srgbClr val="2B2A29"/>
              </a:solidFill>
              <a:latin typeface="Arial"/>
              <a:cs typeface="Arial"/>
            </a:endParaRPr>
          </a:p>
          <a:p>
            <a:pPr marL="12700" algn="ctr">
              <a:spcBef>
                <a:spcPts val="110"/>
              </a:spcBef>
            </a:pPr>
            <a:r>
              <a:rPr lang="lt-LT" sz="2800" dirty="0">
                <a:solidFill>
                  <a:srgbClr val="2B2A29"/>
                </a:solidFill>
                <a:latin typeface="Arial"/>
                <a:cs typeface="Arial"/>
              </a:rPr>
              <a:t>2023 balandžio 13 d.</a:t>
            </a:r>
            <a:endParaRPr lang="lt-LT" sz="4400" dirty="0">
              <a:solidFill>
                <a:srgbClr val="2B2A29"/>
              </a:solidFill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990A21-3FA7-B3DE-9330-42017C528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2"/>
            <a:ext cx="12191262" cy="13315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C789228-D23F-8223-4C75-F543DE843B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24" y="106144"/>
            <a:ext cx="1757880" cy="1767106"/>
          </a:xfrm>
          <a:prstGeom prst="rect">
            <a:avLst/>
          </a:prstGeom>
        </p:spPr>
      </p:pic>
      <p:sp>
        <p:nvSpPr>
          <p:cNvPr id="7" name="Pavadinimas 1">
            <a:extLst>
              <a:ext uri="{FF2B5EF4-FFF2-40B4-BE49-F238E27FC236}">
                <a16:creationId xmlns:a16="http://schemas.microsoft.com/office/drawing/2014/main" id="{3A84659C-3E6F-3FD3-F717-49D2EA3FEBCE}"/>
              </a:ext>
            </a:extLst>
          </p:cNvPr>
          <p:cNvSpPr>
            <a:spLocks noGrp="1"/>
          </p:cNvSpPr>
          <p:nvPr/>
        </p:nvSpPr>
        <p:spPr bwMode="auto">
          <a:xfrm>
            <a:off x="420624" y="402336"/>
            <a:ext cx="11045952" cy="296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pt-BR" sz="4800" b="1" dirty="0"/>
              <a:t>Verslo sąlygų gerinimo iniciatyvos ir jų įgyvendinimas </a:t>
            </a:r>
            <a:endParaRPr lang="en-IE" sz="4800" b="1" dirty="0"/>
          </a:p>
        </p:txBody>
      </p:sp>
    </p:spTree>
    <p:extLst>
      <p:ext uri="{BB962C8B-B14F-4D97-AF65-F5344CB8AC3E}">
        <p14:creationId xmlns:p14="http://schemas.microsoft.com/office/powerpoint/2010/main" val="3787871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0D3BA8-8340-1E4B-E1BE-5C5189942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34"/>
            <a:ext cx="12192000" cy="6868633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1722A01-1DFD-A7C1-D6B2-85531B10A5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522" y="1143298"/>
            <a:ext cx="4536956" cy="456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3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3C181F81-56F1-5FF1-8D7E-2ECD12AB2B10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5453380" h="3067685">
                <a:moveTo>
                  <a:pt x="5453272" y="0"/>
                </a:moveTo>
                <a:lnTo>
                  <a:pt x="0" y="0"/>
                </a:lnTo>
                <a:lnTo>
                  <a:pt x="0" y="3067433"/>
                </a:lnTo>
                <a:lnTo>
                  <a:pt x="5453272" y="3067433"/>
                </a:lnTo>
                <a:lnTo>
                  <a:pt x="5453272" y="0"/>
                </a:lnTo>
                <a:close/>
              </a:path>
            </a:pathLst>
          </a:custGeom>
          <a:solidFill>
            <a:srgbClr val="455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C60C020C-A0DE-285D-5B4C-A4475B5405C9}"/>
              </a:ext>
            </a:extLst>
          </p:cNvPr>
          <p:cNvSpPr txBox="1"/>
          <p:nvPr/>
        </p:nvSpPr>
        <p:spPr>
          <a:xfrm>
            <a:off x="0" y="3040860"/>
            <a:ext cx="1219200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spcBef>
                <a:spcPts val="110"/>
              </a:spcBef>
            </a:pPr>
            <a:r>
              <a:rPr lang="lt-LT" sz="4400" b="1" dirty="0">
                <a:solidFill>
                  <a:schemeClr val="bg1"/>
                </a:solidFill>
                <a:latin typeface="Arial"/>
                <a:cs typeface="Arial"/>
              </a:rPr>
              <a:t>Teisinė aplinka</a:t>
            </a:r>
          </a:p>
        </p:txBody>
      </p:sp>
    </p:spTree>
    <p:extLst>
      <p:ext uri="{BB962C8B-B14F-4D97-AF65-F5344CB8AC3E}">
        <p14:creationId xmlns:p14="http://schemas.microsoft.com/office/powerpoint/2010/main" val="557447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>
            <a:extLst>
              <a:ext uri="{FF2B5EF4-FFF2-40B4-BE49-F238E27FC236}">
                <a16:creationId xmlns:a16="http://schemas.microsoft.com/office/drawing/2014/main" id="{ED7D4897-308D-40D9-A212-4CFA9C019205}"/>
              </a:ext>
            </a:extLst>
          </p:cNvPr>
          <p:cNvSpPr/>
          <p:nvPr/>
        </p:nvSpPr>
        <p:spPr>
          <a:xfrm>
            <a:off x="545592" y="151179"/>
            <a:ext cx="111008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/>
              <a:t>LR viešojo administravimo įstatymas</a:t>
            </a:r>
            <a:endParaRPr lang="en-IE" sz="2800" b="1" dirty="0"/>
          </a:p>
          <a:p>
            <a:pPr marL="452438" indent="-185738">
              <a:buFont typeface="Arial" panose="020B0604020202020204" pitchFamily="34" charset="0"/>
              <a:buChar char="•"/>
            </a:pPr>
            <a:r>
              <a:rPr lang="en-IE" sz="2800" b="1" dirty="0"/>
              <a:t>IV SKYRIUS</a:t>
            </a:r>
            <a:r>
              <a:rPr lang="lt-LT" sz="2800" b="1" dirty="0"/>
              <a:t> „</a:t>
            </a:r>
            <a:r>
              <a:rPr lang="en-IE" sz="2800" b="1" dirty="0"/>
              <a:t>LICENCIJAVIMAS IR ŪKIO SUBJEKTŲ VEIKLOS PRIEŽIŪRA</a:t>
            </a:r>
            <a:r>
              <a:rPr lang="lt-LT" sz="2800" b="1" dirty="0"/>
              <a:t>“</a:t>
            </a:r>
          </a:p>
          <a:p>
            <a:pPr marL="452438" indent="-185738">
              <a:buFont typeface="Arial" panose="020B0604020202020204" pitchFamily="34" charset="0"/>
              <a:buChar char="•"/>
            </a:pPr>
            <a:r>
              <a:rPr lang="lt-LT" sz="2800" b="1" dirty="0"/>
              <a:t>Muitinei taikomos išimtys dėl:</a:t>
            </a:r>
          </a:p>
          <a:p>
            <a:pPr marL="909638" lvl="1" indent="-185738">
              <a:buFont typeface="Arial" panose="020B0604020202020204" pitchFamily="34" charset="0"/>
              <a:buChar char="•"/>
            </a:pPr>
            <a:r>
              <a:rPr lang="lt-LT" sz="2000" b="1" i="1" dirty="0"/>
              <a:t>33 straipsnis. „Ūkio subjektų veiklos patikrinimai“</a:t>
            </a:r>
          </a:p>
          <a:p>
            <a:pPr marL="909638" lvl="1" indent="-185738">
              <a:buFont typeface="Arial" panose="020B0604020202020204" pitchFamily="34" charset="0"/>
              <a:buChar char="•"/>
            </a:pPr>
            <a:r>
              <a:rPr lang="lt-LT" sz="2000" b="1" i="1" dirty="0"/>
              <a:t>37 straipsnis. Poveikio priemonių ūkio subjektams taikymas</a:t>
            </a:r>
          </a:p>
          <a:p>
            <a:pPr marL="909638" lvl="1" indent="-185738">
              <a:buFont typeface="Arial" panose="020B0604020202020204" pitchFamily="34" charset="0"/>
              <a:buChar char="•"/>
            </a:pPr>
            <a:r>
              <a:rPr lang="lt-LT" sz="2000" b="1" i="1" dirty="0"/>
              <a:t>38 straipsnis. Mažareikšmio teisės aktų reikalavimų pažeidimo nustatymas</a:t>
            </a:r>
            <a:endParaRPr lang="lt-LT" sz="2000" i="1" u="sng" dirty="0"/>
          </a:p>
          <a:p>
            <a:pPr marL="0" lvl="1"/>
            <a:endParaRPr lang="lt-LT" sz="2800" b="1" dirty="0"/>
          </a:p>
          <a:p>
            <a:pPr marL="0" lvl="1"/>
            <a:r>
              <a:rPr lang="lt-LT" sz="2800" b="1" dirty="0"/>
              <a:t>Ūkio subjektų veiklos priežiūros stebėseną atlieka Ekonomikos ir inovacijų ministerija</a:t>
            </a:r>
          </a:p>
          <a:p>
            <a:endParaRPr lang="lt-LT" sz="2800" b="1" dirty="0"/>
          </a:p>
          <a:p>
            <a:r>
              <a:rPr lang="lt-LT" sz="2800" b="1" dirty="0"/>
              <a:t>Institucijų atliekamų priežiūros funkcijų optimizavimo gairių aprašas (</a:t>
            </a:r>
            <a:r>
              <a:rPr lang="en-US" sz="2800" b="1" dirty="0"/>
              <a:t>LR</a:t>
            </a:r>
            <a:r>
              <a:rPr lang="lt-LT" sz="2800" b="1" dirty="0"/>
              <a:t>V </a:t>
            </a:r>
            <a:r>
              <a:rPr lang="nn-NO" sz="2800" b="1" dirty="0"/>
              <a:t>2010</a:t>
            </a:r>
            <a:r>
              <a:rPr lang="lt-LT" sz="2800" b="1" dirty="0"/>
              <a:t>-</a:t>
            </a:r>
            <a:r>
              <a:rPr lang="nn-NO" sz="2800" b="1" dirty="0"/>
              <a:t>05</a:t>
            </a:r>
            <a:r>
              <a:rPr lang="lt-LT" sz="2800" b="1" dirty="0"/>
              <a:t>-0</a:t>
            </a:r>
            <a:r>
              <a:rPr lang="nn-NO" sz="2800" b="1" dirty="0"/>
              <a:t>4 </a:t>
            </a:r>
            <a:r>
              <a:rPr lang="lt-LT" sz="2800" b="1" dirty="0"/>
              <a:t>nutarimas</a:t>
            </a:r>
            <a:r>
              <a:rPr lang="en-US" sz="2800" b="1" dirty="0"/>
              <a:t> </a:t>
            </a:r>
            <a:r>
              <a:rPr lang="lt-LT" sz="2800" b="1" dirty="0"/>
              <a:t>Nr. 511)</a:t>
            </a:r>
          </a:p>
          <a:p>
            <a:pPr marL="271463" indent="-271463"/>
            <a:endParaRPr lang="lt-LT" sz="2800" b="1" dirty="0"/>
          </a:p>
          <a:p>
            <a:r>
              <a:rPr lang="en-US" sz="2800" b="1" dirty="0"/>
              <a:t>EIMIN </a:t>
            </a:r>
            <a:r>
              <a:rPr lang="en-US" sz="2800" b="1" dirty="0" err="1"/>
              <a:t>parengtos</a:t>
            </a:r>
            <a:r>
              <a:rPr lang="en-US" sz="2800" b="1" dirty="0"/>
              <a:t> </a:t>
            </a:r>
            <a:r>
              <a:rPr lang="lt-LT" sz="2800" b="1" dirty="0"/>
              <a:t>įvairios </a:t>
            </a:r>
            <a:r>
              <a:rPr lang="en-US" sz="2800" b="1" dirty="0" err="1"/>
              <a:t>gair</a:t>
            </a:r>
            <a:r>
              <a:rPr lang="lt-LT" sz="2800" b="1" dirty="0"/>
              <a:t>ės ir r</a:t>
            </a:r>
            <a:r>
              <a:rPr lang="en-US" sz="2800" b="1" dirty="0" err="1"/>
              <a:t>ekomendacijos</a:t>
            </a:r>
            <a:r>
              <a:rPr lang="lt-LT" sz="2800" b="1" dirty="0"/>
              <a:t> dėl tinkamo verslo priežiūros nuostatų  taikymo</a:t>
            </a:r>
          </a:p>
        </p:txBody>
      </p:sp>
    </p:spTree>
    <p:extLst>
      <p:ext uri="{BB962C8B-B14F-4D97-AF65-F5344CB8AC3E}">
        <p14:creationId xmlns:p14="http://schemas.microsoft.com/office/powerpoint/2010/main" val="2131862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3C181F81-56F1-5FF1-8D7E-2ECD12AB2B10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5453380" h="3067685">
                <a:moveTo>
                  <a:pt x="5453272" y="0"/>
                </a:moveTo>
                <a:lnTo>
                  <a:pt x="0" y="0"/>
                </a:lnTo>
                <a:lnTo>
                  <a:pt x="0" y="3067433"/>
                </a:lnTo>
                <a:lnTo>
                  <a:pt x="5453272" y="3067433"/>
                </a:lnTo>
                <a:lnTo>
                  <a:pt x="5453272" y="0"/>
                </a:lnTo>
                <a:close/>
              </a:path>
            </a:pathLst>
          </a:custGeom>
          <a:solidFill>
            <a:srgbClr val="455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C60C020C-A0DE-285D-5B4C-A4475B5405C9}"/>
              </a:ext>
            </a:extLst>
          </p:cNvPr>
          <p:cNvSpPr txBox="1"/>
          <p:nvPr/>
        </p:nvSpPr>
        <p:spPr>
          <a:xfrm>
            <a:off x="0" y="3040860"/>
            <a:ext cx="12192000" cy="13683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spcBef>
                <a:spcPts val="110"/>
              </a:spcBef>
            </a:pPr>
            <a:r>
              <a:rPr lang="lt-LT" sz="4400" b="1" dirty="0">
                <a:solidFill>
                  <a:schemeClr val="bg1"/>
                </a:solidFill>
                <a:latin typeface="Arial"/>
                <a:cs typeface="Arial"/>
              </a:rPr>
              <a:t>Lietuvos muitinės veiklos rodikliai atspindintys verslo sąlygas</a:t>
            </a:r>
          </a:p>
        </p:txBody>
      </p:sp>
    </p:spTree>
    <p:extLst>
      <p:ext uri="{BB962C8B-B14F-4D97-AF65-F5344CB8AC3E}">
        <p14:creationId xmlns:p14="http://schemas.microsoft.com/office/powerpoint/2010/main" val="334575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6A01080-991E-4491-A965-89E68AC8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315342"/>
            <a:ext cx="10515600" cy="1325563"/>
          </a:xfrm>
        </p:spPr>
        <p:txBody>
          <a:bodyPr>
            <a:normAutofit/>
          </a:bodyPr>
          <a:lstStyle/>
          <a:p>
            <a:r>
              <a:rPr lang="lt-LT" b="1" dirty="0"/>
              <a:t>Priežiūros institucijų švieslentė </a:t>
            </a:r>
            <a:endParaRPr lang="lt-LT" dirty="0"/>
          </a:p>
        </p:txBody>
      </p:sp>
      <p:pic>
        <p:nvPicPr>
          <p:cNvPr id="4" name="Turinio vietos rezervavimo ženklas 13">
            <a:extLst>
              <a:ext uri="{FF2B5EF4-FFF2-40B4-BE49-F238E27FC236}">
                <a16:creationId xmlns:a16="http://schemas.microsoft.com/office/drawing/2014/main" id="{87365CCF-3E1A-4A8D-A355-CECED8AD32C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9307" t="17204" r="34180" b="5441"/>
          <a:stretch/>
        </p:blipFill>
        <p:spPr bwMode="auto">
          <a:xfrm>
            <a:off x="0" y="640080"/>
            <a:ext cx="5641796" cy="588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A9D08993-3906-48B3-871C-5D5E2D834929}"/>
              </a:ext>
            </a:extLst>
          </p:cNvPr>
          <p:cNvPicPr/>
          <p:nvPr/>
        </p:nvPicPr>
        <p:blipFill rotWithShape="1">
          <a:blip r:embed="rId3"/>
          <a:srcRect l="4545" t="30258" r="43939" b="20693"/>
          <a:stretch/>
        </p:blipFill>
        <p:spPr bwMode="auto">
          <a:xfrm>
            <a:off x="6096000" y="744996"/>
            <a:ext cx="5340096" cy="2944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7152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34DA565-BBA9-48DA-B347-EA3C63264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" y="-152400"/>
            <a:ext cx="12153900" cy="1325563"/>
          </a:xfrm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Įformintų 2021 m.  ir 2022 m. (sausio-rugsėjo mėn.) eksporto deklaracijų pasiskirstymas pagal taikytą muitinės tikrinimą ir deklaracijų įforminimo trukmės</a:t>
            </a:r>
            <a:endParaRPr lang="lt-LT" sz="2400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F19E246E-BF37-F811-2093-227B24D88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3424"/>
            <a:ext cx="5358623" cy="2703134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2FD3E2E0-F6DD-299F-F2F4-AE0B297E3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1" y="4019551"/>
            <a:ext cx="5339572" cy="2703134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87348F08-DB18-3F0F-58CC-38C819E8B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900" y="1151288"/>
            <a:ext cx="6196824" cy="570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3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A0CB2192-D545-F6B2-AA90-4D08B0B233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8700" y="171341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lt-LT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Importo</a:t>
            </a:r>
            <a:r>
              <a:rPr lang="en-GB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deklaracijų</a:t>
            </a:r>
            <a:r>
              <a:rPr lang="en-GB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pateiktų</a:t>
            </a:r>
            <a:r>
              <a:rPr lang="en-GB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pagal</a:t>
            </a:r>
            <a:r>
              <a:rPr lang="en-GB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standartinę</a:t>
            </a:r>
            <a:r>
              <a:rPr lang="en-GB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procedūrą</a:t>
            </a:r>
            <a:r>
              <a:rPr lang="en-GB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įforminimo</a:t>
            </a:r>
            <a:r>
              <a:rPr lang="en-GB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laiko</a:t>
            </a:r>
            <a:r>
              <a:rPr lang="en-GB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intervalų</a:t>
            </a:r>
            <a:r>
              <a:rPr lang="en-GB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pasiskirstymas</a:t>
            </a:r>
            <a:r>
              <a:rPr lang="en-GB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lt-LT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visos</a:t>
            </a:r>
            <a:r>
              <a:rPr lang="en-GB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valstybės</a:t>
            </a:r>
            <a:r>
              <a:rPr lang="en-GB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narės</a:t>
            </a:r>
            <a:r>
              <a:rPr lang="en-GB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2021 m.)</a:t>
            </a:r>
            <a:endParaRPr lang="lt-LT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2DC6EA-908D-8EF8-7C29-8251D2632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4" y="987425"/>
            <a:ext cx="12039825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36CD3475-310E-7E69-D1E3-84C30D15B185}"/>
              </a:ext>
            </a:extLst>
          </p:cNvPr>
          <p:cNvSpPr txBox="1"/>
          <p:nvPr/>
        </p:nvSpPr>
        <p:spPr>
          <a:xfrm>
            <a:off x="152176" y="5508516"/>
            <a:ext cx="12039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lt-LT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Šaltinis: Muitų Sąjungos veiklos tinklas </a:t>
            </a:r>
            <a:r>
              <a:rPr lang="lt-LT" sz="1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t-LT" sz="16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Customs</a:t>
            </a:r>
            <a:r>
              <a:rPr lang="lt-LT" sz="1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6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Union</a:t>
            </a:r>
            <a:r>
              <a:rPr lang="lt-LT" sz="1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6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r>
              <a:rPr lang="lt-LT" sz="1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Network</a:t>
            </a:r>
            <a:r>
              <a:rPr lang="lt-LT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lt-LT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Rodiklis matuojamas elektroniniu būdu pagal standartinę procedūrą pateiktos importo deklaracijos įforminimo laiką nuo priėmimo iki prekių išleidimo. Kai kurios šalys naudoja skirtingus matavimo kriterijus: AT naudoja skirtingus laikus intervalus, DK rizikos įvertinimo momentą nurodo kaip galutinį įforminimo laiko matavimo tašką. BG ir DE duomenų nepateikė.</a:t>
            </a:r>
          </a:p>
        </p:txBody>
      </p:sp>
      <p:sp>
        <p:nvSpPr>
          <p:cNvPr id="2" name="Ovalas 1">
            <a:extLst>
              <a:ext uri="{FF2B5EF4-FFF2-40B4-BE49-F238E27FC236}">
                <a16:creationId xmlns:a16="http://schemas.microsoft.com/office/drawing/2014/main" id="{8D86130C-EBAB-41F4-ABA5-5364A821290E}"/>
              </a:ext>
            </a:extLst>
          </p:cNvPr>
          <p:cNvSpPr/>
          <p:nvPr/>
        </p:nvSpPr>
        <p:spPr>
          <a:xfrm>
            <a:off x="7199697" y="817672"/>
            <a:ext cx="596765" cy="39275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05364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520498" y="0"/>
            <a:ext cx="8147503" cy="940526"/>
          </a:xfrm>
        </p:spPr>
        <p:txBody>
          <a:bodyPr>
            <a:normAutofit/>
          </a:bodyPr>
          <a:lstStyle/>
          <a:p>
            <a:pPr algn="ctr"/>
            <a:r>
              <a:rPr lang="lt-LT" altLang="lt-LT" sz="2800" b="1" dirty="0"/>
              <a:t>SMK  įgyvendinimas </a:t>
            </a:r>
            <a:br>
              <a:rPr lang="lt-LT" altLang="lt-LT" sz="2800" b="1" dirty="0"/>
            </a:br>
            <a:r>
              <a:rPr lang="lt-LT" altLang="lt-LT" sz="2800" b="1" dirty="0"/>
              <a:t>Asmenų aptarnavimo gerinimo kryptys 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8283541" y="2098309"/>
          <a:ext cx="2028325" cy="1732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D6F9798-844A-4DE9-B531-681C046CECF9}"/>
              </a:ext>
            </a:extLst>
          </p:cNvPr>
          <p:cNvSpPr txBox="1"/>
          <p:nvPr/>
        </p:nvSpPr>
        <p:spPr>
          <a:xfrm>
            <a:off x="1212970" y="2379993"/>
            <a:ext cx="9766059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t-LT" i="1" dirty="0">
                <a:latin typeface="Garamond" panose="02020404030301010803" pitchFamily="18" charset="0"/>
              </a:rPr>
              <a:t>                                                                     </a:t>
            </a:r>
          </a:p>
          <a:p>
            <a:pPr>
              <a:spcBef>
                <a:spcPts val="600"/>
              </a:spcBef>
            </a:pPr>
            <a:endParaRPr lang="pt-BR" sz="600" b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indent="266700">
              <a:spcBef>
                <a:spcPts val="600"/>
              </a:spcBef>
            </a:pPr>
            <a:endParaRPr lang="lt-LT" sz="1400" b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</a:pPr>
            <a:r>
              <a:rPr lang="lt-LT" sz="1400" i="1" dirty="0">
                <a:latin typeface="Garamond" panose="02020404030301010803" pitchFamily="18" charset="0"/>
              </a:rPr>
              <a:t>                                                                                                                                         </a:t>
            </a:r>
          </a:p>
          <a:p>
            <a:pPr>
              <a:spcBef>
                <a:spcPts val="600"/>
              </a:spcBef>
            </a:pPr>
            <a:endParaRPr lang="lt-LT" sz="1400" b="1" i="1" dirty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</a:pPr>
            <a:endParaRPr lang="lt-LT" sz="1400" b="1" i="1" dirty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</a:pPr>
            <a:endParaRPr lang="lt-LT" sz="1400" b="1" i="1" dirty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</a:pPr>
            <a:endParaRPr lang="lt-LT" sz="1400" b="1" i="1" dirty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</a:pPr>
            <a:endParaRPr lang="lt-LT" sz="1400" b="1" i="1" dirty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</a:pPr>
            <a:endParaRPr lang="lt-LT" sz="1400" b="1" i="1" dirty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</a:pPr>
            <a:endParaRPr lang="lt-LT" b="1" dirty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Kadangi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AEO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statusas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asmenims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nėra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privalomas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t. y.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įmonės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pačios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apsisprendžia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turėti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šį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statusą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ne, jo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suteikimo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tikrais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metais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mažėjimas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nereiškia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esamos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padėties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blogėjimo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lt-L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lt-LT" b="1" dirty="0">
              <a:latin typeface="Garamond" panose="02020404030301010803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62FA1EF-59E3-AF46-7998-69C04ECB68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940526"/>
            <a:ext cx="4454404" cy="4688171"/>
          </a:xfrm>
          <a:prstGeom prst="rect">
            <a:avLst/>
          </a:prstGeom>
          <a:noFill/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A1451D09-3B85-46B5-B8C9-CC2406D05E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396" y="1047961"/>
            <a:ext cx="4578350" cy="4580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379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1570</Words>
  <Application>Microsoft Office PowerPoint</Application>
  <PresentationFormat>Plačiaekranė</PresentationFormat>
  <Paragraphs>186</Paragraphs>
  <Slides>20</Slides>
  <Notes>12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Garamond</vt:lpstr>
      <vt:lpstr>Times New Roman</vt:lpstr>
      <vt:lpstr>Office Theme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Priežiūros institucijų švieslentė </vt:lpstr>
      <vt:lpstr>Įformintų 2021 m.  ir 2022 m. (sausio-rugsėjo mėn.) eksporto deklaracijų pasiskirstymas pagal taikytą muitinės tikrinimą ir deklaracijų įforminimo trukmės</vt:lpstr>
      <vt:lpstr>Importo deklaracijų, pateiktų pagal standartinę procedūrą, įforminimo laiko intervalų pasiskirstymas (visos ES valstybės narės, 2021 m.)</vt:lpstr>
      <vt:lpstr>SMK  įgyvendinimas  Asmenų aptarnavimo gerinimo kryptys </vt:lpstr>
      <vt:lpstr>„PowerPoint“ pateiktis</vt:lpstr>
      <vt:lpstr>INTERESŲ GRUPĖS.  BENDRADARBIAVIMAS SU VERSLU</vt:lpstr>
      <vt:lpstr>IT sistemų ir skaitmenizavimo pogrupis</vt:lpstr>
      <vt:lpstr>Administracinės atsakomybės taikymo pogrupis</vt:lpstr>
      <vt:lpstr>Verslo sąlygų gerinimo ir supaprastinimo srities pogrupis</vt:lpstr>
      <vt:lpstr>Verslo sąlygų gerinimo ir supaprastinimo srities pogrupis</vt:lpstr>
      <vt:lpstr>„PowerPoint“ pateiktis</vt:lpstr>
      <vt:lpstr>Verslo sąlygų gerinimo veiklos sritys</vt:lpstr>
      <vt:lpstr>Verslo sąlygų gerinimo kryptys</vt:lpstr>
      <vt:lpstr>Pasiūlymai dėl Darbo grupės veiklos tęstinumo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Evelina Pagounis</dc:creator>
  <cp:lastModifiedBy>Jonas Miškinis</cp:lastModifiedBy>
  <cp:revision>33</cp:revision>
  <dcterms:created xsi:type="dcterms:W3CDTF">2023-01-10T10:44:58Z</dcterms:created>
  <dcterms:modified xsi:type="dcterms:W3CDTF">2023-04-13T05:39:23Z</dcterms:modified>
</cp:coreProperties>
</file>