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97" r:id="rId5"/>
    <p:sldId id="298" r:id="rId6"/>
    <p:sldId id="299" r:id="rId7"/>
    <p:sldId id="301" r:id="rId8"/>
    <p:sldId id="300" r:id="rId9"/>
    <p:sldId id="260" r:id="rId10"/>
    <p:sldId id="261" r:id="rId11"/>
    <p:sldId id="306" r:id="rId12"/>
    <p:sldId id="307" r:id="rId13"/>
    <p:sldId id="269" r:id="rId14"/>
    <p:sldId id="274" r:id="rId15"/>
    <p:sldId id="270" r:id="rId16"/>
    <p:sldId id="273" r:id="rId17"/>
    <p:sldId id="271" r:id="rId18"/>
    <p:sldId id="272" r:id="rId19"/>
    <p:sldId id="276" r:id="rId20"/>
    <p:sldId id="278" r:id="rId21"/>
    <p:sldId id="283" r:id="rId22"/>
    <p:sldId id="284" r:id="rId23"/>
    <p:sldId id="285" r:id="rId24"/>
    <p:sldId id="287" r:id="rId25"/>
    <p:sldId id="279" r:id="rId26"/>
    <p:sldId id="286" r:id="rId27"/>
    <p:sldId id="288" r:id="rId28"/>
    <p:sldId id="289" r:id="rId29"/>
    <p:sldId id="293" r:id="rId30"/>
    <p:sldId id="294" r:id="rId31"/>
    <p:sldId id="295" r:id="rId32"/>
    <p:sldId id="305" r:id="rId33"/>
    <p:sldId id="304" r:id="rId34"/>
    <p:sldId id="302" r:id="rId35"/>
    <p:sldId id="303" r:id="rId36"/>
    <p:sldId id="296" r:id="rId37"/>
    <p:sldId id="277" r:id="rId38"/>
    <p:sldId id="291" r:id="rId39"/>
    <p:sldId id="290" r:id="rId40"/>
    <p:sldId id="292" r:id="rId41"/>
    <p:sldId id="259" r:id="rId42"/>
    <p:sldId id="268" r:id="rId4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71" autoAdjust="0"/>
  </p:normalViewPr>
  <p:slideViewPr>
    <p:cSldViewPr snapToGrid="0">
      <p:cViewPr varScale="1">
        <p:scale>
          <a:sx n="75" d="100"/>
          <a:sy n="75" d="100"/>
        </p:scale>
        <p:origin x="90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alis Vareikis" userId="99f05f01-0d91-4ff2-9e5c-edb1f32a2d6a" providerId="ADAL" clId="{2B5173B7-6E63-4CCE-971A-ABC205E9C7EC}"/>
    <pc:docChg chg="delSld">
      <pc:chgData name="Vitalis Vareikis" userId="99f05f01-0d91-4ff2-9e5c-edb1f32a2d6a" providerId="ADAL" clId="{2B5173B7-6E63-4CCE-971A-ABC205E9C7EC}" dt="2023-04-11T06:11:51.277" v="2" actId="47"/>
      <pc:docMkLst>
        <pc:docMk/>
      </pc:docMkLst>
      <pc:sldChg chg="del">
        <pc:chgData name="Vitalis Vareikis" userId="99f05f01-0d91-4ff2-9e5c-edb1f32a2d6a" providerId="ADAL" clId="{2B5173B7-6E63-4CCE-971A-ABC205E9C7EC}" dt="2023-04-11T06:11:44.159" v="0" actId="47"/>
        <pc:sldMkLst>
          <pc:docMk/>
          <pc:sldMk cId="101392892" sldId="280"/>
        </pc:sldMkLst>
      </pc:sldChg>
      <pc:sldChg chg="del">
        <pc:chgData name="Vitalis Vareikis" userId="99f05f01-0d91-4ff2-9e5c-edb1f32a2d6a" providerId="ADAL" clId="{2B5173B7-6E63-4CCE-971A-ABC205E9C7EC}" dt="2023-04-11T06:11:48.052" v="1" actId="47"/>
        <pc:sldMkLst>
          <pc:docMk/>
          <pc:sldMk cId="803607943" sldId="281"/>
        </pc:sldMkLst>
      </pc:sldChg>
      <pc:sldChg chg="del">
        <pc:chgData name="Vitalis Vareikis" userId="99f05f01-0d91-4ff2-9e5c-edb1f32a2d6a" providerId="ADAL" clId="{2B5173B7-6E63-4CCE-971A-ABC205E9C7EC}" dt="2023-04-11T06:11:51.277" v="2" actId="47"/>
        <pc:sldMkLst>
          <pc:docMk/>
          <pc:sldMk cId="217621439"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D73E9-52F3-40C1-BF04-A02A51A23DA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7D55A61C-20A3-40CE-8CEF-DEEC7454B09D}">
      <dgm:prSet phldrT="[Text]"/>
      <dgm:spPr>
        <a:solidFill>
          <a:srgbClr val="FF5050"/>
        </a:solidFill>
      </dgm:spPr>
      <dgm:t>
        <a:bodyPr/>
        <a:lstStyle/>
        <a:p>
          <a:r>
            <a:rPr lang="en-GB" b="1" dirty="0"/>
            <a:t>Preloading</a:t>
          </a:r>
          <a:r>
            <a:rPr lang="lt-LT" b="1" dirty="0"/>
            <a:t> – Prieš pakrovimą </a:t>
          </a:r>
          <a:endParaRPr lang="en-GB" b="1" dirty="0"/>
        </a:p>
      </dgm:t>
    </dgm:pt>
    <dgm:pt modelId="{EDDAFF65-267A-4816-8990-058D1D486F47}" type="parTrans" cxnId="{8C232196-6771-4836-90A0-4AA680A56CE6}">
      <dgm:prSet/>
      <dgm:spPr/>
      <dgm:t>
        <a:bodyPr/>
        <a:lstStyle/>
        <a:p>
          <a:endParaRPr lang="en-GB"/>
        </a:p>
      </dgm:t>
    </dgm:pt>
    <dgm:pt modelId="{1476BB8B-6333-496C-AFED-FF7539B98860}" type="sibTrans" cxnId="{8C232196-6771-4836-90A0-4AA680A56CE6}">
      <dgm:prSet/>
      <dgm:spPr/>
      <dgm:t>
        <a:bodyPr/>
        <a:lstStyle/>
        <a:p>
          <a:endParaRPr lang="en-GB"/>
        </a:p>
      </dgm:t>
    </dgm:pt>
    <dgm:pt modelId="{6CF4A249-30B7-483E-AC13-05C2AF81FED6}">
      <dgm:prSet phldrT="[Text]"/>
      <dgm:spPr>
        <a:solidFill>
          <a:srgbClr val="FFC000"/>
        </a:solidFill>
      </dgm:spPr>
      <dgm:t>
        <a:bodyPr/>
        <a:lstStyle/>
        <a:p>
          <a:r>
            <a:rPr lang="en-GB" b="1" dirty="0"/>
            <a:t>Pre-Arrival</a:t>
          </a:r>
          <a:r>
            <a:rPr lang="lt-LT" b="1" dirty="0"/>
            <a:t> – Prieš atvykimą </a:t>
          </a:r>
          <a:endParaRPr lang="en-GB" b="1" dirty="0"/>
        </a:p>
      </dgm:t>
    </dgm:pt>
    <dgm:pt modelId="{E51EC3C0-43C4-4889-8505-9CB0F0636EF5}" type="parTrans" cxnId="{DB987A0A-B2E6-41A0-8C1A-41FDB2BDE638}">
      <dgm:prSet/>
      <dgm:spPr/>
      <dgm:t>
        <a:bodyPr/>
        <a:lstStyle/>
        <a:p>
          <a:endParaRPr lang="en-GB"/>
        </a:p>
      </dgm:t>
    </dgm:pt>
    <dgm:pt modelId="{D0329CF9-0E2E-4A0C-8F79-F4FA17733BEA}" type="sibTrans" cxnId="{DB987A0A-B2E6-41A0-8C1A-41FDB2BDE638}">
      <dgm:prSet/>
      <dgm:spPr/>
      <dgm:t>
        <a:bodyPr/>
        <a:lstStyle/>
        <a:p>
          <a:endParaRPr lang="en-GB"/>
        </a:p>
      </dgm:t>
    </dgm:pt>
    <dgm:pt modelId="{A2DD5938-9EDD-4F3E-89D7-49E39EF0EA9D}">
      <dgm:prSet phldrT="[Text]"/>
      <dgm:spPr>
        <a:solidFill>
          <a:srgbClr val="996633"/>
        </a:solidFill>
      </dgm:spPr>
      <dgm:t>
        <a:bodyPr/>
        <a:lstStyle/>
        <a:p>
          <a:r>
            <a:rPr lang="en-GB" b="1" dirty="0"/>
            <a:t>Arrival</a:t>
          </a:r>
          <a:r>
            <a:rPr lang="lt-LT" b="1" dirty="0"/>
            <a:t> – Atvykimas</a:t>
          </a:r>
          <a:endParaRPr lang="en-GB" b="1" dirty="0"/>
        </a:p>
      </dgm:t>
    </dgm:pt>
    <dgm:pt modelId="{B04DB9C0-D40E-47F3-BB5E-C91D34E9E9B6}" type="parTrans" cxnId="{BDB928A8-E869-491E-8171-241E532B10B3}">
      <dgm:prSet/>
      <dgm:spPr/>
      <dgm:t>
        <a:bodyPr/>
        <a:lstStyle/>
        <a:p>
          <a:endParaRPr lang="en-GB"/>
        </a:p>
      </dgm:t>
    </dgm:pt>
    <dgm:pt modelId="{C0ED4D5F-DE89-42B2-979A-D7572A7FC26E}" type="sibTrans" cxnId="{BDB928A8-E869-491E-8171-241E532B10B3}">
      <dgm:prSet/>
      <dgm:spPr/>
      <dgm:t>
        <a:bodyPr/>
        <a:lstStyle/>
        <a:p>
          <a:endParaRPr lang="en-GB"/>
        </a:p>
      </dgm:t>
    </dgm:pt>
    <dgm:pt modelId="{41F468F3-7797-433A-BAED-91302A5CA83A}">
      <dgm:prSet phldrT="[Text]"/>
      <dgm:spPr>
        <a:solidFill>
          <a:schemeClr val="accent1">
            <a:lumMod val="75000"/>
          </a:schemeClr>
        </a:solidFill>
      </dgm:spPr>
      <dgm:t>
        <a:bodyPr/>
        <a:lstStyle/>
        <a:p>
          <a:r>
            <a:rPr lang="en-GB" b="1" dirty="0"/>
            <a:t>Transport</a:t>
          </a:r>
          <a:r>
            <a:rPr lang="lt-LT" b="1" dirty="0"/>
            <a:t>avimas</a:t>
          </a:r>
          <a:endParaRPr lang="en-GB" b="1" dirty="0"/>
        </a:p>
      </dgm:t>
    </dgm:pt>
    <dgm:pt modelId="{63AF4038-6BA0-41C4-9E0E-05E3798ADB51}" type="parTrans" cxnId="{2C4290B7-C6E4-4F5D-8933-2150732F1816}">
      <dgm:prSet/>
      <dgm:spPr/>
      <dgm:t>
        <a:bodyPr/>
        <a:lstStyle/>
        <a:p>
          <a:endParaRPr lang="en-GB"/>
        </a:p>
      </dgm:t>
    </dgm:pt>
    <dgm:pt modelId="{821133D7-55C1-48D5-8993-272C3F3953FD}" type="sibTrans" cxnId="{2C4290B7-C6E4-4F5D-8933-2150732F1816}">
      <dgm:prSet/>
      <dgm:spPr/>
      <dgm:t>
        <a:bodyPr/>
        <a:lstStyle/>
        <a:p>
          <a:endParaRPr lang="en-GB"/>
        </a:p>
      </dgm:t>
    </dgm:pt>
    <dgm:pt modelId="{AB81A969-1C76-4BDB-8CA6-9BDB60B6CD62}">
      <dgm:prSet phldrT="[Text]"/>
      <dgm:spPr>
        <a:solidFill>
          <a:schemeClr val="accent6"/>
        </a:solidFill>
      </dgm:spPr>
      <dgm:t>
        <a:bodyPr/>
        <a:lstStyle/>
        <a:p>
          <a:r>
            <a:rPr lang="en-GB" b="1" dirty="0"/>
            <a:t>Presentation</a:t>
          </a:r>
          <a:r>
            <a:rPr lang="lt-LT" b="1" dirty="0"/>
            <a:t> - Pateikimas</a:t>
          </a:r>
          <a:endParaRPr lang="en-GB" b="1" dirty="0"/>
        </a:p>
      </dgm:t>
    </dgm:pt>
    <dgm:pt modelId="{7F9997A2-D793-4857-942C-73B4DC982918}" type="parTrans" cxnId="{B74EE1BC-F161-4815-8550-D77ACDA6CA36}">
      <dgm:prSet/>
      <dgm:spPr/>
      <dgm:t>
        <a:bodyPr/>
        <a:lstStyle/>
        <a:p>
          <a:endParaRPr lang="en-GB"/>
        </a:p>
      </dgm:t>
    </dgm:pt>
    <dgm:pt modelId="{CE5DDFEF-534E-4787-A4C2-F31A27BD436B}" type="sibTrans" cxnId="{B74EE1BC-F161-4815-8550-D77ACDA6CA36}">
      <dgm:prSet/>
      <dgm:spPr/>
      <dgm:t>
        <a:bodyPr/>
        <a:lstStyle/>
        <a:p>
          <a:endParaRPr lang="en-GB"/>
        </a:p>
      </dgm:t>
    </dgm:pt>
    <dgm:pt modelId="{4D745731-9C55-495F-9385-C1F9948D2BF4}">
      <dgm:prSet phldrT="[Text]"/>
      <dgm:spPr>
        <a:solidFill>
          <a:schemeClr val="tx2"/>
        </a:solidFill>
      </dgm:spPr>
      <dgm:t>
        <a:bodyPr/>
        <a:lstStyle/>
        <a:p>
          <a:r>
            <a:rPr lang="en-GB" b="1" dirty="0"/>
            <a:t>Control</a:t>
          </a:r>
          <a:r>
            <a:rPr lang="lt-LT" b="1" dirty="0"/>
            <a:t> - Kontrolė</a:t>
          </a:r>
          <a:endParaRPr lang="en-GB" b="1" dirty="0"/>
        </a:p>
      </dgm:t>
    </dgm:pt>
    <dgm:pt modelId="{C57A473F-EEEA-4D8C-997E-4EA8A75A32FB}" type="parTrans" cxnId="{B1D1E236-665B-48AE-B4B9-DE0858BD520D}">
      <dgm:prSet/>
      <dgm:spPr/>
      <dgm:t>
        <a:bodyPr/>
        <a:lstStyle/>
        <a:p>
          <a:endParaRPr lang="en-GB"/>
        </a:p>
      </dgm:t>
    </dgm:pt>
    <dgm:pt modelId="{18016EFF-1A83-4856-ADD9-F4D8756745B2}" type="sibTrans" cxnId="{B1D1E236-665B-48AE-B4B9-DE0858BD520D}">
      <dgm:prSet/>
      <dgm:spPr/>
      <dgm:t>
        <a:bodyPr/>
        <a:lstStyle/>
        <a:p>
          <a:endParaRPr lang="en-GB"/>
        </a:p>
      </dgm:t>
    </dgm:pt>
    <dgm:pt modelId="{9FC8C09A-896C-40CF-9FA9-EFD7277EF811}" type="pres">
      <dgm:prSet presAssocID="{F7DD73E9-52F3-40C1-BF04-A02A51A23DA0}" presName="rootnode" presStyleCnt="0">
        <dgm:presLayoutVars>
          <dgm:chMax/>
          <dgm:chPref/>
          <dgm:dir/>
          <dgm:animLvl val="lvl"/>
        </dgm:presLayoutVars>
      </dgm:prSet>
      <dgm:spPr/>
    </dgm:pt>
    <dgm:pt modelId="{D8F79040-3B74-4EB8-AD43-955FCBB0757E}" type="pres">
      <dgm:prSet presAssocID="{7D55A61C-20A3-40CE-8CEF-DEEC7454B09D}" presName="composite" presStyleCnt="0"/>
      <dgm:spPr/>
    </dgm:pt>
    <dgm:pt modelId="{1B44F705-6736-4EA6-9101-5C54B8A4EFF7}" type="pres">
      <dgm:prSet presAssocID="{7D55A61C-20A3-40CE-8CEF-DEEC7454B09D}" presName="bentUpArrow1" presStyleLbl="alignImgPlace1" presStyleIdx="0" presStyleCnt="5"/>
      <dgm:spPr/>
    </dgm:pt>
    <dgm:pt modelId="{CE745BE3-4A1B-4A30-8E25-7C0907525BBF}" type="pres">
      <dgm:prSet presAssocID="{7D55A61C-20A3-40CE-8CEF-DEEC7454B09D}" presName="ParentText" presStyleLbl="node1" presStyleIdx="0" presStyleCnt="6">
        <dgm:presLayoutVars>
          <dgm:chMax val="1"/>
          <dgm:chPref val="1"/>
          <dgm:bulletEnabled val="1"/>
        </dgm:presLayoutVars>
      </dgm:prSet>
      <dgm:spPr/>
    </dgm:pt>
    <dgm:pt modelId="{8BA26264-0B3F-447C-9956-4789038A9BB8}" type="pres">
      <dgm:prSet presAssocID="{7D55A61C-20A3-40CE-8CEF-DEEC7454B09D}" presName="ChildText" presStyleLbl="revTx" presStyleIdx="0" presStyleCnt="5">
        <dgm:presLayoutVars>
          <dgm:chMax val="0"/>
          <dgm:chPref val="0"/>
          <dgm:bulletEnabled val="1"/>
        </dgm:presLayoutVars>
      </dgm:prSet>
      <dgm:spPr/>
    </dgm:pt>
    <dgm:pt modelId="{A5E686E7-3981-46A9-8E69-07A0475959FB}" type="pres">
      <dgm:prSet presAssocID="{1476BB8B-6333-496C-AFED-FF7539B98860}" presName="sibTrans" presStyleCnt="0"/>
      <dgm:spPr/>
    </dgm:pt>
    <dgm:pt modelId="{46B23D0D-EC73-449A-80B0-2E25E6B956B6}" type="pres">
      <dgm:prSet presAssocID="{41F468F3-7797-433A-BAED-91302A5CA83A}" presName="composite" presStyleCnt="0"/>
      <dgm:spPr/>
    </dgm:pt>
    <dgm:pt modelId="{BFE9196F-3100-45E1-A1BD-5E697EBFA2A5}" type="pres">
      <dgm:prSet presAssocID="{41F468F3-7797-433A-BAED-91302A5CA83A}" presName="bentUpArrow1" presStyleLbl="alignImgPlace1" presStyleIdx="1" presStyleCnt="5"/>
      <dgm:spPr/>
    </dgm:pt>
    <dgm:pt modelId="{4CB9AD50-7148-4EAD-ABCA-D9EE4EC8029D}" type="pres">
      <dgm:prSet presAssocID="{41F468F3-7797-433A-BAED-91302A5CA83A}" presName="ParentText" presStyleLbl="node1" presStyleIdx="1" presStyleCnt="6">
        <dgm:presLayoutVars>
          <dgm:chMax val="1"/>
          <dgm:chPref val="1"/>
          <dgm:bulletEnabled val="1"/>
        </dgm:presLayoutVars>
      </dgm:prSet>
      <dgm:spPr/>
    </dgm:pt>
    <dgm:pt modelId="{3A5C2F57-F20A-40AF-AAE2-D41C4D01F986}" type="pres">
      <dgm:prSet presAssocID="{41F468F3-7797-433A-BAED-91302A5CA83A}" presName="ChildText" presStyleLbl="revTx" presStyleIdx="1" presStyleCnt="5">
        <dgm:presLayoutVars>
          <dgm:chMax val="0"/>
          <dgm:chPref val="0"/>
          <dgm:bulletEnabled val="1"/>
        </dgm:presLayoutVars>
      </dgm:prSet>
      <dgm:spPr/>
    </dgm:pt>
    <dgm:pt modelId="{CDD68262-CC1F-4901-8509-271259F51699}" type="pres">
      <dgm:prSet presAssocID="{821133D7-55C1-48D5-8993-272C3F3953FD}" presName="sibTrans" presStyleCnt="0"/>
      <dgm:spPr/>
    </dgm:pt>
    <dgm:pt modelId="{E1653622-78CB-4053-8C00-77E8987653FD}" type="pres">
      <dgm:prSet presAssocID="{6CF4A249-30B7-483E-AC13-05C2AF81FED6}" presName="composite" presStyleCnt="0"/>
      <dgm:spPr/>
    </dgm:pt>
    <dgm:pt modelId="{C84189F8-43EF-4081-97E7-A735C02915D1}" type="pres">
      <dgm:prSet presAssocID="{6CF4A249-30B7-483E-AC13-05C2AF81FED6}" presName="bentUpArrow1" presStyleLbl="alignImgPlace1" presStyleIdx="2" presStyleCnt="5"/>
      <dgm:spPr/>
    </dgm:pt>
    <dgm:pt modelId="{30D0FE7D-D23D-4522-B718-3B589BF7237C}" type="pres">
      <dgm:prSet presAssocID="{6CF4A249-30B7-483E-AC13-05C2AF81FED6}" presName="ParentText" presStyleLbl="node1" presStyleIdx="2" presStyleCnt="6">
        <dgm:presLayoutVars>
          <dgm:chMax val="1"/>
          <dgm:chPref val="1"/>
          <dgm:bulletEnabled val="1"/>
        </dgm:presLayoutVars>
      </dgm:prSet>
      <dgm:spPr/>
    </dgm:pt>
    <dgm:pt modelId="{B72B7408-14FD-4D06-9A30-A83987695AC0}" type="pres">
      <dgm:prSet presAssocID="{6CF4A249-30B7-483E-AC13-05C2AF81FED6}" presName="ChildText" presStyleLbl="revTx" presStyleIdx="2" presStyleCnt="5">
        <dgm:presLayoutVars>
          <dgm:chMax val="0"/>
          <dgm:chPref val="0"/>
          <dgm:bulletEnabled val="1"/>
        </dgm:presLayoutVars>
      </dgm:prSet>
      <dgm:spPr/>
    </dgm:pt>
    <dgm:pt modelId="{F667BA4E-F2E5-42D9-BCA3-D5F78B347D14}" type="pres">
      <dgm:prSet presAssocID="{D0329CF9-0E2E-4A0C-8F79-F4FA17733BEA}" presName="sibTrans" presStyleCnt="0"/>
      <dgm:spPr/>
    </dgm:pt>
    <dgm:pt modelId="{924E8729-F414-40CB-BDF3-996C027EEC3E}" type="pres">
      <dgm:prSet presAssocID="{A2DD5938-9EDD-4F3E-89D7-49E39EF0EA9D}" presName="composite" presStyleCnt="0"/>
      <dgm:spPr/>
    </dgm:pt>
    <dgm:pt modelId="{4501DAB6-872E-465D-B77F-8154E590F133}" type="pres">
      <dgm:prSet presAssocID="{A2DD5938-9EDD-4F3E-89D7-49E39EF0EA9D}" presName="bentUpArrow1" presStyleLbl="alignImgPlace1" presStyleIdx="3" presStyleCnt="5"/>
      <dgm:spPr/>
    </dgm:pt>
    <dgm:pt modelId="{B6F03969-5109-4AA1-B553-F354EEE86AF6}" type="pres">
      <dgm:prSet presAssocID="{A2DD5938-9EDD-4F3E-89D7-49E39EF0EA9D}" presName="ParentText" presStyleLbl="node1" presStyleIdx="3" presStyleCnt="6">
        <dgm:presLayoutVars>
          <dgm:chMax val="1"/>
          <dgm:chPref val="1"/>
          <dgm:bulletEnabled val="1"/>
        </dgm:presLayoutVars>
      </dgm:prSet>
      <dgm:spPr/>
    </dgm:pt>
    <dgm:pt modelId="{5596121A-2AC7-4F84-A927-1EFFF9BE3DC2}" type="pres">
      <dgm:prSet presAssocID="{A2DD5938-9EDD-4F3E-89D7-49E39EF0EA9D}" presName="ChildText" presStyleLbl="revTx" presStyleIdx="3" presStyleCnt="5">
        <dgm:presLayoutVars>
          <dgm:chMax val="0"/>
          <dgm:chPref val="0"/>
          <dgm:bulletEnabled val="1"/>
        </dgm:presLayoutVars>
      </dgm:prSet>
      <dgm:spPr/>
    </dgm:pt>
    <dgm:pt modelId="{D53D1E61-4E2A-4449-AF71-75ABB3455F20}" type="pres">
      <dgm:prSet presAssocID="{C0ED4D5F-DE89-42B2-979A-D7572A7FC26E}" presName="sibTrans" presStyleCnt="0"/>
      <dgm:spPr/>
    </dgm:pt>
    <dgm:pt modelId="{0615A0F3-F0CF-4E94-9451-E6B22F6A8604}" type="pres">
      <dgm:prSet presAssocID="{AB81A969-1C76-4BDB-8CA6-9BDB60B6CD62}" presName="composite" presStyleCnt="0"/>
      <dgm:spPr/>
    </dgm:pt>
    <dgm:pt modelId="{3EC3953C-0BEF-40B6-9369-049D31C68302}" type="pres">
      <dgm:prSet presAssocID="{AB81A969-1C76-4BDB-8CA6-9BDB60B6CD62}" presName="bentUpArrow1" presStyleLbl="alignImgPlace1" presStyleIdx="4" presStyleCnt="5"/>
      <dgm:spPr/>
    </dgm:pt>
    <dgm:pt modelId="{0917C724-21EB-41EE-BB96-D666E9574374}" type="pres">
      <dgm:prSet presAssocID="{AB81A969-1C76-4BDB-8CA6-9BDB60B6CD62}" presName="ParentText" presStyleLbl="node1" presStyleIdx="4" presStyleCnt="6">
        <dgm:presLayoutVars>
          <dgm:chMax val="1"/>
          <dgm:chPref val="1"/>
          <dgm:bulletEnabled val="1"/>
        </dgm:presLayoutVars>
      </dgm:prSet>
      <dgm:spPr/>
    </dgm:pt>
    <dgm:pt modelId="{37FB74DB-797F-4B30-984D-BCE320698842}" type="pres">
      <dgm:prSet presAssocID="{AB81A969-1C76-4BDB-8CA6-9BDB60B6CD62}" presName="ChildText" presStyleLbl="revTx" presStyleIdx="4" presStyleCnt="5">
        <dgm:presLayoutVars>
          <dgm:chMax val="0"/>
          <dgm:chPref val="0"/>
          <dgm:bulletEnabled val="1"/>
        </dgm:presLayoutVars>
      </dgm:prSet>
      <dgm:spPr/>
    </dgm:pt>
    <dgm:pt modelId="{5E6AA91A-1345-4C2A-93B4-9539757C4A84}" type="pres">
      <dgm:prSet presAssocID="{CE5DDFEF-534E-4787-A4C2-F31A27BD436B}" presName="sibTrans" presStyleCnt="0"/>
      <dgm:spPr/>
    </dgm:pt>
    <dgm:pt modelId="{1BCDAEE2-0FCC-4DFC-82CD-1B543E02A255}" type="pres">
      <dgm:prSet presAssocID="{4D745731-9C55-495F-9385-C1F9948D2BF4}" presName="composite" presStyleCnt="0"/>
      <dgm:spPr/>
    </dgm:pt>
    <dgm:pt modelId="{FD95C297-E02F-48F0-B0FB-CADB440A2C5A}" type="pres">
      <dgm:prSet presAssocID="{4D745731-9C55-495F-9385-C1F9948D2BF4}" presName="ParentText" presStyleLbl="node1" presStyleIdx="5" presStyleCnt="6" custLinFactNeighborX="-3127" custLinFactNeighborY="9190">
        <dgm:presLayoutVars>
          <dgm:chMax val="1"/>
          <dgm:chPref val="1"/>
          <dgm:bulletEnabled val="1"/>
        </dgm:presLayoutVars>
      </dgm:prSet>
      <dgm:spPr/>
    </dgm:pt>
  </dgm:ptLst>
  <dgm:cxnLst>
    <dgm:cxn modelId="{7D816E08-0347-4BFE-9F25-7FAFB0D5256D}" type="presOf" srcId="{6CF4A249-30B7-483E-AC13-05C2AF81FED6}" destId="{30D0FE7D-D23D-4522-B718-3B589BF7237C}" srcOrd="0" destOrd="0" presId="urn:microsoft.com/office/officeart/2005/8/layout/StepDownProcess"/>
    <dgm:cxn modelId="{DB987A0A-B2E6-41A0-8C1A-41FDB2BDE638}" srcId="{F7DD73E9-52F3-40C1-BF04-A02A51A23DA0}" destId="{6CF4A249-30B7-483E-AC13-05C2AF81FED6}" srcOrd="2" destOrd="0" parTransId="{E51EC3C0-43C4-4889-8505-9CB0F0636EF5}" sibTransId="{D0329CF9-0E2E-4A0C-8F79-F4FA17733BEA}"/>
    <dgm:cxn modelId="{BBE2A10C-BCB8-44C5-B168-5E95DA5131E4}" type="presOf" srcId="{AB81A969-1C76-4BDB-8CA6-9BDB60B6CD62}" destId="{0917C724-21EB-41EE-BB96-D666E9574374}" srcOrd="0" destOrd="0" presId="urn:microsoft.com/office/officeart/2005/8/layout/StepDownProcess"/>
    <dgm:cxn modelId="{3A02A32E-412E-4EB6-A335-5DA3AADC5ADD}" type="presOf" srcId="{4D745731-9C55-495F-9385-C1F9948D2BF4}" destId="{FD95C297-E02F-48F0-B0FB-CADB440A2C5A}" srcOrd="0" destOrd="0" presId="urn:microsoft.com/office/officeart/2005/8/layout/StepDownProcess"/>
    <dgm:cxn modelId="{B1D1E236-665B-48AE-B4B9-DE0858BD520D}" srcId="{F7DD73E9-52F3-40C1-BF04-A02A51A23DA0}" destId="{4D745731-9C55-495F-9385-C1F9948D2BF4}" srcOrd="5" destOrd="0" parTransId="{C57A473F-EEEA-4D8C-997E-4EA8A75A32FB}" sibTransId="{18016EFF-1A83-4856-ADD9-F4D8756745B2}"/>
    <dgm:cxn modelId="{A658204B-2C25-4D4D-99AB-87A7A5A19E5D}" type="presOf" srcId="{41F468F3-7797-433A-BAED-91302A5CA83A}" destId="{4CB9AD50-7148-4EAD-ABCA-D9EE4EC8029D}" srcOrd="0" destOrd="0" presId="urn:microsoft.com/office/officeart/2005/8/layout/StepDownProcess"/>
    <dgm:cxn modelId="{394A788A-DF2E-4C9D-BF5E-DA045577DEFD}" type="presOf" srcId="{7D55A61C-20A3-40CE-8CEF-DEEC7454B09D}" destId="{CE745BE3-4A1B-4A30-8E25-7C0907525BBF}" srcOrd="0" destOrd="0" presId="urn:microsoft.com/office/officeart/2005/8/layout/StepDownProcess"/>
    <dgm:cxn modelId="{8C232196-6771-4836-90A0-4AA680A56CE6}" srcId="{F7DD73E9-52F3-40C1-BF04-A02A51A23DA0}" destId="{7D55A61C-20A3-40CE-8CEF-DEEC7454B09D}" srcOrd="0" destOrd="0" parTransId="{EDDAFF65-267A-4816-8990-058D1D486F47}" sibTransId="{1476BB8B-6333-496C-AFED-FF7539B98860}"/>
    <dgm:cxn modelId="{230D15A0-88D1-48BB-BBA2-5015D84A449C}" type="presOf" srcId="{A2DD5938-9EDD-4F3E-89D7-49E39EF0EA9D}" destId="{B6F03969-5109-4AA1-B553-F354EEE86AF6}" srcOrd="0" destOrd="0" presId="urn:microsoft.com/office/officeart/2005/8/layout/StepDownProcess"/>
    <dgm:cxn modelId="{BDB928A8-E869-491E-8171-241E532B10B3}" srcId="{F7DD73E9-52F3-40C1-BF04-A02A51A23DA0}" destId="{A2DD5938-9EDD-4F3E-89D7-49E39EF0EA9D}" srcOrd="3" destOrd="0" parTransId="{B04DB9C0-D40E-47F3-BB5E-C91D34E9E9B6}" sibTransId="{C0ED4D5F-DE89-42B2-979A-D7572A7FC26E}"/>
    <dgm:cxn modelId="{2C4290B7-C6E4-4F5D-8933-2150732F1816}" srcId="{F7DD73E9-52F3-40C1-BF04-A02A51A23DA0}" destId="{41F468F3-7797-433A-BAED-91302A5CA83A}" srcOrd="1" destOrd="0" parTransId="{63AF4038-6BA0-41C4-9E0E-05E3798ADB51}" sibTransId="{821133D7-55C1-48D5-8993-272C3F3953FD}"/>
    <dgm:cxn modelId="{B74EE1BC-F161-4815-8550-D77ACDA6CA36}" srcId="{F7DD73E9-52F3-40C1-BF04-A02A51A23DA0}" destId="{AB81A969-1C76-4BDB-8CA6-9BDB60B6CD62}" srcOrd="4" destOrd="0" parTransId="{7F9997A2-D793-4857-942C-73B4DC982918}" sibTransId="{CE5DDFEF-534E-4787-A4C2-F31A27BD436B}"/>
    <dgm:cxn modelId="{207ACDE5-AA3F-4CC4-B028-661B6F1EFAE4}" type="presOf" srcId="{F7DD73E9-52F3-40C1-BF04-A02A51A23DA0}" destId="{9FC8C09A-896C-40CF-9FA9-EFD7277EF811}" srcOrd="0" destOrd="0" presId="urn:microsoft.com/office/officeart/2005/8/layout/StepDownProcess"/>
    <dgm:cxn modelId="{7CC79744-A3EC-4F50-9CB6-5CB180239035}" type="presParOf" srcId="{9FC8C09A-896C-40CF-9FA9-EFD7277EF811}" destId="{D8F79040-3B74-4EB8-AD43-955FCBB0757E}" srcOrd="0" destOrd="0" presId="urn:microsoft.com/office/officeart/2005/8/layout/StepDownProcess"/>
    <dgm:cxn modelId="{DFF0D74B-86A2-4D51-BE80-CC50F370CD30}" type="presParOf" srcId="{D8F79040-3B74-4EB8-AD43-955FCBB0757E}" destId="{1B44F705-6736-4EA6-9101-5C54B8A4EFF7}" srcOrd="0" destOrd="0" presId="urn:microsoft.com/office/officeart/2005/8/layout/StepDownProcess"/>
    <dgm:cxn modelId="{3F3DCE02-B1D1-4036-B204-14172FF86F1A}" type="presParOf" srcId="{D8F79040-3B74-4EB8-AD43-955FCBB0757E}" destId="{CE745BE3-4A1B-4A30-8E25-7C0907525BBF}" srcOrd="1" destOrd="0" presId="urn:microsoft.com/office/officeart/2005/8/layout/StepDownProcess"/>
    <dgm:cxn modelId="{D2053649-0C90-450E-9F1D-925D52FB177F}" type="presParOf" srcId="{D8F79040-3B74-4EB8-AD43-955FCBB0757E}" destId="{8BA26264-0B3F-447C-9956-4789038A9BB8}" srcOrd="2" destOrd="0" presId="urn:microsoft.com/office/officeart/2005/8/layout/StepDownProcess"/>
    <dgm:cxn modelId="{C893CD52-97D7-4A4E-9904-43D0C17AB024}" type="presParOf" srcId="{9FC8C09A-896C-40CF-9FA9-EFD7277EF811}" destId="{A5E686E7-3981-46A9-8E69-07A0475959FB}" srcOrd="1" destOrd="0" presId="urn:microsoft.com/office/officeart/2005/8/layout/StepDownProcess"/>
    <dgm:cxn modelId="{2A1B7F92-2250-4F50-9C52-60A4511CF0A4}" type="presParOf" srcId="{9FC8C09A-896C-40CF-9FA9-EFD7277EF811}" destId="{46B23D0D-EC73-449A-80B0-2E25E6B956B6}" srcOrd="2" destOrd="0" presId="urn:microsoft.com/office/officeart/2005/8/layout/StepDownProcess"/>
    <dgm:cxn modelId="{28D93281-D6EF-4E94-B3FA-B3DEF19E3060}" type="presParOf" srcId="{46B23D0D-EC73-449A-80B0-2E25E6B956B6}" destId="{BFE9196F-3100-45E1-A1BD-5E697EBFA2A5}" srcOrd="0" destOrd="0" presId="urn:microsoft.com/office/officeart/2005/8/layout/StepDownProcess"/>
    <dgm:cxn modelId="{BE76C89D-2E4B-4698-82D8-8E718046D271}" type="presParOf" srcId="{46B23D0D-EC73-449A-80B0-2E25E6B956B6}" destId="{4CB9AD50-7148-4EAD-ABCA-D9EE4EC8029D}" srcOrd="1" destOrd="0" presId="urn:microsoft.com/office/officeart/2005/8/layout/StepDownProcess"/>
    <dgm:cxn modelId="{9A1F357F-1775-4D34-AD5C-0F4DA7EAAA43}" type="presParOf" srcId="{46B23D0D-EC73-449A-80B0-2E25E6B956B6}" destId="{3A5C2F57-F20A-40AF-AAE2-D41C4D01F986}" srcOrd="2" destOrd="0" presId="urn:microsoft.com/office/officeart/2005/8/layout/StepDownProcess"/>
    <dgm:cxn modelId="{D2A002E8-F0A9-4DE5-865E-8D106B01C7E3}" type="presParOf" srcId="{9FC8C09A-896C-40CF-9FA9-EFD7277EF811}" destId="{CDD68262-CC1F-4901-8509-271259F51699}" srcOrd="3" destOrd="0" presId="urn:microsoft.com/office/officeart/2005/8/layout/StepDownProcess"/>
    <dgm:cxn modelId="{5C94E7EB-DB67-4952-B8C7-7BCEBBE69C3C}" type="presParOf" srcId="{9FC8C09A-896C-40CF-9FA9-EFD7277EF811}" destId="{E1653622-78CB-4053-8C00-77E8987653FD}" srcOrd="4" destOrd="0" presId="urn:microsoft.com/office/officeart/2005/8/layout/StepDownProcess"/>
    <dgm:cxn modelId="{4D2E24F2-1A40-4D6E-B07B-630C72AD4617}" type="presParOf" srcId="{E1653622-78CB-4053-8C00-77E8987653FD}" destId="{C84189F8-43EF-4081-97E7-A735C02915D1}" srcOrd="0" destOrd="0" presId="urn:microsoft.com/office/officeart/2005/8/layout/StepDownProcess"/>
    <dgm:cxn modelId="{631A3627-1477-47C9-BA07-FC6649E9375E}" type="presParOf" srcId="{E1653622-78CB-4053-8C00-77E8987653FD}" destId="{30D0FE7D-D23D-4522-B718-3B589BF7237C}" srcOrd="1" destOrd="0" presId="urn:microsoft.com/office/officeart/2005/8/layout/StepDownProcess"/>
    <dgm:cxn modelId="{3C889252-840F-40E7-BC61-D15D8A7F15B5}" type="presParOf" srcId="{E1653622-78CB-4053-8C00-77E8987653FD}" destId="{B72B7408-14FD-4D06-9A30-A83987695AC0}" srcOrd="2" destOrd="0" presId="urn:microsoft.com/office/officeart/2005/8/layout/StepDownProcess"/>
    <dgm:cxn modelId="{901267CE-25E9-4F6F-815F-CBC0346FD274}" type="presParOf" srcId="{9FC8C09A-896C-40CF-9FA9-EFD7277EF811}" destId="{F667BA4E-F2E5-42D9-BCA3-D5F78B347D14}" srcOrd="5" destOrd="0" presId="urn:microsoft.com/office/officeart/2005/8/layout/StepDownProcess"/>
    <dgm:cxn modelId="{B6752DF9-D37B-443F-8CA5-96B8DFE249F1}" type="presParOf" srcId="{9FC8C09A-896C-40CF-9FA9-EFD7277EF811}" destId="{924E8729-F414-40CB-BDF3-996C027EEC3E}" srcOrd="6" destOrd="0" presId="urn:microsoft.com/office/officeart/2005/8/layout/StepDownProcess"/>
    <dgm:cxn modelId="{3254210C-501B-4E69-9685-5A255E1C36F0}" type="presParOf" srcId="{924E8729-F414-40CB-BDF3-996C027EEC3E}" destId="{4501DAB6-872E-465D-B77F-8154E590F133}" srcOrd="0" destOrd="0" presId="urn:microsoft.com/office/officeart/2005/8/layout/StepDownProcess"/>
    <dgm:cxn modelId="{41474327-011F-47B0-B333-93F00A43F755}" type="presParOf" srcId="{924E8729-F414-40CB-BDF3-996C027EEC3E}" destId="{B6F03969-5109-4AA1-B553-F354EEE86AF6}" srcOrd="1" destOrd="0" presId="urn:microsoft.com/office/officeart/2005/8/layout/StepDownProcess"/>
    <dgm:cxn modelId="{873C9472-489F-43E9-8021-DB4FAFD5A6FA}" type="presParOf" srcId="{924E8729-F414-40CB-BDF3-996C027EEC3E}" destId="{5596121A-2AC7-4F84-A927-1EFFF9BE3DC2}" srcOrd="2" destOrd="0" presId="urn:microsoft.com/office/officeart/2005/8/layout/StepDownProcess"/>
    <dgm:cxn modelId="{1FF73FC0-68D4-4160-8BBC-DE4C2D6B57A7}" type="presParOf" srcId="{9FC8C09A-896C-40CF-9FA9-EFD7277EF811}" destId="{D53D1E61-4E2A-4449-AF71-75ABB3455F20}" srcOrd="7" destOrd="0" presId="urn:microsoft.com/office/officeart/2005/8/layout/StepDownProcess"/>
    <dgm:cxn modelId="{E35D11D9-F796-4187-A9EC-75A2E6FA9714}" type="presParOf" srcId="{9FC8C09A-896C-40CF-9FA9-EFD7277EF811}" destId="{0615A0F3-F0CF-4E94-9451-E6B22F6A8604}" srcOrd="8" destOrd="0" presId="urn:microsoft.com/office/officeart/2005/8/layout/StepDownProcess"/>
    <dgm:cxn modelId="{DB37454F-2F9E-4387-BEDB-70283C7DD5C2}" type="presParOf" srcId="{0615A0F3-F0CF-4E94-9451-E6B22F6A8604}" destId="{3EC3953C-0BEF-40B6-9369-049D31C68302}" srcOrd="0" destOrd="0" presId="urn:microsoft.com/office/officeart/2005/8/layout/StepDownProcess"/>
    <dgm:cxn modelId="{77F03BEB-298C-41D4-AB44-F191A59B7D4C}" type="presParOf" srcId="{0615A0F3-F0CF-4E94-9451-E6B22F6A8604}" destId="{0917C724-21EB-41EE-BB96-D666E9574374}" srcOrd="1" destOrd="0" presId="urn:microsoft.com/office/officeart/2005/8/layout/StepDownProcess"/>
    <dgm:cxn modelId="{258C6E5F-A768-448C-A377-1FBC90C07F77}" type="presParOf" srcId="{0615A0F3-F0CF-4E94-9451-E6B22F6A8604}" destId="{37FB74DB-797F-4B30-984D-BCE320698842}" srcOrd="2" destOrd="0" presId="urn:microsoft.com/office/officeart/2005/8/layout/StepDownProcess"/>
    <dgm:cxn modelId="{C801F437-F173-4332-9D13-E639326398D9}" type="presParOf" srcId="{9FC8C09A-896C-40CF-9FA9-EFD7277EF811}" destId="{5E6AA91A-1345-4C2A-93B4-9539757C4A84}" srcOrd="9" destOrd="0" presId="urn:microsoft.com/office/officeart/2005/8/layout/StepDownProcess"/>
    <dgm:cxn modelId="{5B94EB0F-6B94-4220-9E18-4B31967FFAB9}" type="presParOf" srcId="{9FC8C09A-896C-40CF-9FA9-EFD7277EF811}" destId="{1BCDAEE2-0FCC-4DFC-82CD-1B543E02A255}" srcOrd="10" destOrd="0" presId="urn:microsoft.com/office/officeart/2005/8/layout/StepDownProcess"/>
    <dgm:cxn modelId="{A98F3C9A-B1BA-46DE-A21A-33FB28158EAA}" type="presParOf" srcId="{1BCDAEE2-0FCC-4DFC-82CD-1B543E02A255}" destId="{FD95C297-E02F-48F0-B0FB-CADB440A2C5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4F705-6736-4EA6-9101-5C54B8A4EFF7}">
      <dsp:nvSpPr>
        <dsp:cNvPr id="0" name=""/>
        <dsp:cNvSpPr/>
      </dsp:nvSpPr>
      <dsp:spPr>
        <a:xfrm rot="5400000">
          <a:off x="603444" y="501778"/>
          <a:ext cx="431918" cy="4917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45BE3-4A1B-4A30-8E25-7C0907525BBF}">
      <dsp:nvSpPr>
        <dsp:cNvPr id="0" name=""/>
        <dsp:cNvSpPr/>
      </dsp:nvSpPr>
      <dsp:spPr>
        <a:xfrm>
          <a:off x="489012" y="22987"/>
          <a:ext cx="727097" cy="508944"/>
        </a:xfrm>
        <a:prstGeom prst="roundRect">
          <a:avLst>
            <a:gd name="adj" fmla="val 1667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Preloading</a:t>
          </a:r>
          <a:r>
            <a:rPr lang="lt-LT" sz="700" b="1" kern="1200" dirty="0"/>
            <a:t> – Prieš pakrovimą </a:t>
          </a:r>
          <a:endParaRPr lang="en-GB" sz="700" b="1" kern="1200" dirty="0"/>
        </a:p>
      </dsp:txBody>
      <dsp:txXfrm>
        <a:off x="513861" y="47836"/>
        <a:ext cx="677399" cy="459246"/>
      </dsp:txXfrm>
    </dsp:sp>
    <dsp:sp modelId="{8BA26264-0B3F-447C-9956-4789038A9BB8}">
      <dsp:nvSpPr>
        <dsp:cNvPr id="0" name=""/>
        <dsp:cNvSpPr/>
      </dsp:nvSpPr>
      <dsp:spPr>
        <a:xfrm>
          <a:off x="1216109" y="71527"/>
          <a:ext cx="528821" cy="411351"/>
        </a:xfrm>
        <a:prstGeom prst="rect">
          <a:avLst/>
        </a:prstGeom>
        <a:noFill/>
        <a:ln>
          <a:noFill/>
        </a:ln>
        <a:effectLst/>
      </dsp:spPr>
      <dsp:style>
        <a:lnRef idx="0">
          <a:scrgbClr r="0" g="0" b="0"/>
        </a:lnRef>
        <a:fillRef idx="0">
          <a:scrgbClr r="0" g="0" b="0"/>
        </a:fillRef>
        <a:effectRef idx="0">
          <a:scrgbClr r="0" g="0" b="0"/>
        </a:effectRef>
        <a:fontRef idx="minor"/>
      </dsp:style>
    </dsp:sp>
    <dsp:sp modelId="{BFE9196F-3100-45E1-A1BD-5E697EBFA2A5}">
      <dsp:nvSpPr>
        <dsp:cNvPr id="0" name=""/>
        <dsp:cNvSpPr/>
      </dsp:nvSpPr>
      <dsp:spPr>
        <a:xfrm rot="5400000">
          <a:off x="1206285" y="1073491"/>
          <a:ext cx="431918" cy="4917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B9AD50-7148-4EAD-ABCA-D9EE4EC8029D}">
      <dsp:nvSpPr>
        <dsp:cNvPr id="0" name=""/>
        <dsp:cNvSpPr/>
      </dsp:nvSpPr>
      <dsp:spPr>
        <a:xfrm>
          <a:off x="1091853" y="594700"/>
          <a:ext cx="727097" cy="508944"/>
        </a:xfrm>
        <a:prstGeom prst="roundRect">
          <a:avLst>
            <a:gd name="adj" fmla="val 166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Transport</a:t>
          </a:r>
          <a:r>
            <a:rPr lang="lt-LT" sz="700" b="1" kern="1200" dirty="0"/>
            <a:t>avimas</a:t>
          </a:r>
          <a:endParaRPr lang="en-GB" sz="700" b="1" kern="1200" dirty="0"/>
        </a:p>
      </dsp:txBody>
      <dsp:txXfrm>
        <a:off x="1116702" y="619549"/>
        <a:ext cx="677399" cy="459246"/>
      </dsp:txXfrm>
    </dsp:sp>
    <dsp:sp modelId="{3A5C2F57-F20A-40AF-AAE2-D41C4D01F986}">
      <dsp:nvSpPr>
        <dsp:cNvPr id="0" name=""/>
        <dsp:cNvSpPr/>
      </dsp:nvSpPr>
      <dsp:spPr>
        <a:xfrm>
          <a:off x="1818950" y="643239"/>
          <a:ext cx="528821" cy="411351"/>
        </a:xfrm>
        <a:prstGeom prst="rect">
          <a:avLst/>
        </a:prstGeom>
        <a:noFill/>
        <a:ln>
          <a:noFill/>
        </a:ln>
        <a:effectLst/>
      </dsp:spPr>
      <dsp:style>
        <a:lnRef idx="0">
          <a:scrgbClr r="0" g="0" b="0"/>
        </a:lnRef>
        <a:fillRef idx="0">
          <a:scrgbClr r="0" g="0" b="0"/>
        </a:fillRef>
        <a:effectRef idx="0">
          <a:scrgbClr r="0" g="0" b="0"/>
        </a:effectRef>
        <a:fontRef idx="minor"/>
      </dsp:style>
    </dsp:sp>
    <dsp:sp modelId="{C84189F8-43EF-4081-97E7-A735C02915D1}">
      <dsp:nvSpPr>
        <dsp:cNvPr id="0" name=""/>
        <dsp:cNvSpPr/>
      </dsp:nvSpPr>
      <dsp:spPr>
        <a:xfrm rot="5400000">
          <a:off x="1809126" y="1645203"/>
          <a:ext cx="431918" cy="4917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D0FE7D-D23D-4522-B718-3B589BF7237C}">
      <dsp:nvSpPr>
        <dsp:cNvPr id="0" name=""/>
        <dsp:cNvSpPr/>
      </dsp:nvSpPr>
      <dsp:spPr>
        <a:xfrm>
          <a:off x="1694693" y="1166412"/>
          <a:ext cx="727097" cy="508944"/>
        </a:xfrm>
        <a:prstGeom prst="roundRect">
          <a:avLst>
            <a:gd name="adj" fmla="val 166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Pre-Arrival</a:t>
          </a:r>
          <a:r>
            <a:rPr lang="lt-LT" sz="700" b="1" kern="1200" dirty="0"/>
            <a:t> – Prieš atvykimą </a:t>
          </a:r>
          <a:endParaRPr lang="en-GB" sz="700" b="1" kern="1200" dirty="0"/>
        </a:p>
      </dsp:txBody>
      <dsp:txXfrm>
        <a:off x="1719542" y="1191261"/>
        <a:ext cx="677399" cy="459246"/>
      </dsp:txXfrm>
    </dsp:sp>
    <dsp:sp modelId="{B72B7408-14FD-4D06-9A30-A83987695AC0}">
      <dsp:nvSpPr>
        <dsp:cNvPr id="0" name=""/>
        <dsp:cNvSpPr/>
      </dsp:nvSpPr>
      <dsp:spPr>
        <a:xfrm>
          <a:off x="2421791" y="1214952"/>
          <a:ext cx="528821" cy="411351"/>
        </a:xfrm>
        <a:prstGeom prst="rect">
          <a:avLst/>
        </a:prstGeom>
        <a:noFill/>
        <a:ln>
          <a:noFill/>
        </a:ln>
        <a:effectLst/>
      </dsp:spPr>
      <dsp:style>
        <a:lnRef idx="0">
          <a:scrgbClr r="0" g="0" b="0"/>
        </a:lnRef>
        <a:fillRef idx="0">
          <a:scrgbClr r="0" g="0" b="0"/>
        </a:fillRef>
        <a:effectRef idx="0">
          <a:scrgbClr r="0" g="0" b="0"/>
        </a:effectRef>
        <a:fontRef idx="minor"/>
      </dsp:style>
    </dsp:sp>
    <dsp:sp modelId="{4501DAB6-872E-465D-B77F-8154E590F133}">
      <dsp:nvSpPr>
        <dsp:cNvPr id="0" name=""/>
        <dsp:cNvSpPr/>
      </dsp:nvSpPr>
      <dsp:spPr>
        <a:xfrm rot="5400000">
          <a:off x="2411967" y="2216916"/>
          <a:ext cx="431918" cy="4917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03969-5109-4AA1-B553-F354EEE86AF6}">
      <dsp:nvSpPr>
        <dsp:cNvPr id="0" name=""/>
        <dsp:cNvSpPr/>
      </dsp:nvSpPr>
      <dsp:spPr>
        <a:xfrm>
          <a:off x="2297534" y="1738125"/>
          <a:ext cx="727097" cy="508944"/>
        </a:xfrm>
        <a:prstGeom prst="roundRect">
          <a:avLst>
            <a:gd name="adj" fmla="val 16670"/>
          </a:avLst>
        </a:prstGeom>
        <a:solidFill>
          <a:srgbClr val="996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Arrival</a:t>
          </a:r>
          <a:r>
            <a:rPr lang="lt-LT" sz="700" b="1" kern="1200" dirty="0"/>
            <a:t> – Atvykimas</a:t>
          </a:r>
          <a:endParaRPr lang="en-GB" sz="700" b="1" kern="1200" dirty="0"/>
        </a:p>
      </dsp:txBody>
      <dsp:txXfrm>
        <a:off x="2322383" y="1762974"/>
        <a:ext cx="677399" cy="459246"/>
      </dsp:txXfrm>
    </dsp:sp>
    <dsp:sp modelId="{5596121A-2AC7-4F84-A927-1EFFF9BE3DC2}">
      <dsp:nvSpPr>
        <dsp:cNvPr id="0" name=""/>
        <dsp:cNvSpPr/>
      </dsp:nvSpPr>
      <dsp:spPr>
        <a:xfrm>
          <a:off x="3024632" y="1786665"/>
          <a:ext cx="528821" cy="411351"/>
        </a:xfrm>
        <a:prstGeom prst="rect">
          <a:avLst/>
        </a:prstGeom>
        <a:noFill/>
        <a:ln>
          <a:noFill/>
        </a:ln>
        <a:effectLst/>
      </dsp:spPr>
      <dsp:style>
        <a:lnRef idx="0">
          <a:scrgbClr r="0" g="0" b="0"/>
        </a:lnRef>
        <a:fillRef idx="0">
          <a:scrgbClr r="0" g="0" b="0"/>
        </a:fillRef>
        <a:effectRef idx="0">
          <a:scrgbClr r="0" g="0" b="0"/>
        </a:effectRef>
        <a:fontRef idx="minor"/>
      </dsp:style>
    </dsp:sp>
    <dsp:sp modelId="{3EC3953C-0BEF-40B6-9369-049D31C68302}">
      <dsp:nvSpPr>
        <dsp:cNvPr id="0" name=""/>
        <dsp:cNvSpPr/>
      </dsp:nvSpPr>
      <dsp:spPr>
        <a:xfrm rot="5400000">
          <a:off x="3014807" y="2788628"/>
          <a:ext cx="431918" cy="4917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C724-21EB-41EE-BB96-D666E9574374}">
      <dsp:nvSpPr>
        <dsp:cNvPr id="0" name=""/>
        <dsp:cNvSpPr/>
      </dsp:nvSpPr>
      <dsp:spPr>
        <a:xfrm>
          <a:off x="2900375" y="2309838"/>
          <a:ext cx="727097" cy="508944"/>
        </a:xfrm>
        <a:prstGeom prst="roundRect">
          <a:avLst>
            <a:gd name="adj" fmla="val 166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Presentation</a:t>
          </a:r>
          <a:r>
            <a:rPr lang="lt-LT" sz="700" b="1" kern="1200" dirty="0"/>
            <a:t> - Pateikimas</a:t>
          </a:r>
          <a:endParaRPr lang="en-GB" sz="700" b="1" kern="1200" dirty="0"/>
        </a:p>
      </dsp:txBody>
      <dsp:txXfrm>
        <a:off x="2925224" y="2334687"/>
        <a:ext cx="677399" cy="459246"/>
      </dsp:txXfrm>
    </dsp:sp>
    <dsp:sp modelId="{37FB74DB-797F-4B30-984D-BCE320698842}">
      <dsp:nvSpPr>
        <dsp:cNvPr id="0" name=""/>
        <dsp:cNvSpPr/>
      </dsp:nvSpPr>
      <dsp:spPr>
        <a:xfrm>
          <a:off x="3627472" y="2358377"/>
          <a:ext cx="528821" cy="411351"/>
        </a:xfrm>
        <a:prstGeom prst="rect">
          <a:avLst/>
        </a:prstGeom>
        <a:noFill/>
        <a:ln>
          <a:noFill/>
        </a:ln>
        <a:effectLst/>
      </dsp:spPr>
      <dsp:style>
        <a:lnRef idx="0">
          <a:scrgbClr r="0" g="0" b="0"/>
        </a:lnRef>
        <a:fillRef idx="0">
          <a:scrgbClr r="0" g="0" b="0"/>
        </a:fillRef>
        <a:effectRef idx="0">
          <a:scrgbClr r="0" g="0" b="0"/>
        </a:effectRef>
        <a:fontRef idx="minor"/>
      </dsp:style>
    </dsp:sp>
    <dsp:sp modelId="{FD95C297-E02F-48F0-B0FB-CADB440A2C5A}">
      <dsp:nvSpPr>
        <dsp:cNvPr id="0" name=""/>
        <dsp:cNvSpPr/>
      </dsp:nvSpPr>
      <dsp:spPr>
        <a:xfrm>
          <a:off x="3480480" y="2904538"/>
          <a:ext cx="727097" cy="508944"/>
        </a:xfrm>
        <a:prstGeom prst="roundRect">
          <a:avLst>
            <a:gd name="adj" fmla="val 166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t>Control</a:t>
          </a:r>
          <a:r>
            <a:rPr lang="lt-LT" sz="700" b="1" kern="1200" dirty="0"/>
            <a:t> - Kontrolė</a:t>
          </a:r>
          <a:endParaRPr lang="en-GB" sz="700" b="1" kern="1200" dirty="0"/>
        </a:p>
      </dsp:txBody>
      <dsp:txXfrm>
        <a:off x="3505329" y="2929387"/>
        <a:ext cx="677399" cy="45924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E26D6-4F81-4E87-A0D4-73138C4B3FDA}" type="datetimeFigureOut">
              <a:rPr lang="lt-LT" smtClean="0"/>
              <a:t>2023-04-11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BE164-3940-4860-B377-B1695AC1EEE2}" type="slidenum">
              <a:rPr lang="lt-LT" smtClean="0"/>
              <a:t>‹#›</a:t>
            </a:fld>
            <a:endParaRPr lang="lt-LT"/>
          </a:p>
        </p:txBody>
      </p:sp>
    </p:spTree>
    <p:extLst>
      <p:ext uri="{BB962C8B-B14F-4D97-AF65-F5344CB8AC3E}">
        <p14:creationId xmlns:p14="http://schemas.microsoft.com/office/powerpoint/2010/main" val="308099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rgbClr val="2B2A29"/>
                </a:solidFill>
                <a:latin typeface="Arial"/>
                <a:cs typeface="Arial"/>
              </a:rPr>
              <a:t>Elektroninio</a:t>
            </a:r>
            <a:r>
              <a:rPr lang="lt-LT" sz="1200" b="1" spc="-5" dirty="0">
                <a:solidFill>
                  <a:srgbClr val="2B2A29"/>
                </a:solidFill>
                <a:latin typeface="Arial"/>
                <a:cs typeface="Arial"/>
              </a:rPr>
              <a:t> </a:t>
            </a:r>
            <a:r>
              <a:rPr lang="lt-LT" sz="1200" b="1" dirty="0">
                <a:solidFill>
                  <a:srgbClr val="2B2A29"/>
                </a:solidFill>
                <a:latin typeface="Arial"/>
                <a:cs typeface="Arial"/>
              </a:rPr>
              <a:t>pristatymo</a:t>
            </a:r>
            <a:r>
              <a:rPr lang="lt-LT" sz="1200" b="1" spc="-5" dirty="0">
                <a:solidFill>
                  <a:srgbClr val="2B2A29"/>
                </a:solidFill>
                <a:latin typeface="Arial"/>
                <a:cs typeface="Arial"/>
              </a:rPr>
              <a:t> </a:t>
            </a:r>
            <a:r>
              <a:rPr lang="lt-LT" sz="1200" b="1" dirty="0">
                <a:solidFill>
                  <a:srgbClr val="2B2A29"/>
                </a:solidFill>
                <a:latin typeface="Arial"/>
                <a:cs typeface="Arial"/>
              </a:rPr>
              <a:t>viršelio</a:t>
            </a:r>
            <a:r>
              <a:rPr lang="lt-LT" sz="1200" b="1" spc="-5" dirty="0">
                <a:solidFill>
                  <a:srgbClr val="2B2A29"/>
                </a:solidFill>
                <a:latin typeface="Arial"/>
                <a:cs typeface="Arial"/>
              </a:rPr>
              <a:t> </a:t>
            </a:r>
            <a:r>
              <a:rPr lang="lt-LT" sz="1200" b="1" spc="-10" dirty="0">
                <a:solidFill>
                  <a:srgbClr val="2B2A29"/>
                </a:solidFill>
                <a:latin typeface="Arial"/>
                <a:cs typeface="Arial"/>
              </a:rPr>
              <a:t>skaidrė.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1</a:t>
            </a:fld>
            <a:endParaRPr lang="lt-LT"/>
          </a:p>
        </p:txBody>
      </p:sp>
    </p:spTree>
    <p:extLst>
      <p:ext uri="{BB962C8B-B14F-4D97-AF65-F5344CB8AC3E}">
        <p14:creationId xmlns:p14="http://schemas.microsoft.com/office/powerpoint/2010/main" val="225600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10</a:t>
            </a:fld>
            <a:endParaRPr lang="lt-LT"/>
          </a:p>
        </p:txBody>
      </p:sp>
    </p:spTree>
    <p:extLst>
      <p:ext uri="{BB962C8B-B14F-4D97-AF65-F5344CB8AC3E}">
        <p14:creationId xmlns:p14="http://schemas.microsoft.com/office/powerpoint/2010/main" val="114493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11</a:t>
            </a:fld>
            <a:endParaRPr lang="lt-LT"/>
          </a:p>
        </p:txBody>
      </p:sp>
    </p:spTree>
    <p:extLst>
      <p:ext uri="{BB962C8B-B14F-4D97-AF65-F5344CB8AC3E}">
        <p14:creationId xmlns:p14="http://schemas.microsoft.com/office/powerpoint/2010/main" val="330099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12</a:t>
            </a:fld>
            <a:endParaRPr lang="lt-LT"/>
          </a:p>
        </p:txBody>
      </p:sp>
    </p:spTree>
    <p:extLst>
      <p:ext uri="{BB962C8B-B14F-4D97-AF65-F5344CB8AC3E}">
        <p14:creationId xmlns:p14="http://schemas.microsoft.com/office/powerpoint/2010/main" val="262648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13</a:t>
            </a:fld>
            <a:endParaRPr lang="lt-LT"/>
          </a:p>
        </p:txBody>
      </p:sp>
    </p:spTree>
    <p:extLst>
      <p:ext uri="{BB962C8B-B14F-4D97-AF65-F5344CB8AC3E}">
        <p14:creationId xmlns:p14="http://schemas.microsoft.com/office/powerpoint/2010/main" val="302036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14</a:t>
            </a:fld>
            <a:endParaRPr lang="lt-LT"/>
          </a:p>
        </p:txBody>
      </p:sp>
    </p:spTree>
    <p:extLst>
      <p:ext uri="{BB962C8B-B14F-4D97-AF65-F5344CB8AC3E}">
        <p14:creationId xmlns:p14="http://schemas.microsoft.com/office/powerpoint/2010/main" val="151361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15</a:t>
            </a:fld>
            <a:endParaRPr lang="lt-LT"/>
          </a:p>
        </p:txBody>
      </p:sp>
    </p:spTree>
    <p:extLst>
      <p:ext uri="{BB962C8B-B14F-4D97-AF65-F5344CB8AC3E}">
        <p14:creationId xmlns:p14="http://schemas.microsoft.com/office/powerpoint/2010/main" val="373331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16</a:t>
            </a:fld>
            <a:endParaRPr lang="lt-LT"/>
          </a:p>
        </p:txBody>
      </p:sp>
    </p:spTree>
    <p:extLst>
      <p:ext uri="{BB962C8B-B14F-4D97-AF65-F5344CB8AC3E}">
        <p14:creationId xmlns:p14="http://schemas.microsoft.com/office/powerpoint/2010/main" val="172995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17</a:t>
            </a:fld>
            <a:endParaRPr lang="lt-LT"/>
          </a:p>
        </p:txBody>
      </p:sp>
    </p:spTree>
    <p:extLst>
      <p:ext uri="{BB962C8B-B14F-4D97-AF65-F5344CB8AC3E}">
        <p14:creationId xmlns:p14="http://schemas.microsoft.com/office/powerpoint/2010/main" val="311112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18</a:t>
            </a:fld>
            <a:endParaRPr lang="lt-LT"/>
          </a:p>
        </p:txBody>
      </p:sp>
    </p:spTree>
    <p:extLst>
      <p:ext uri="{BB962C8B-B14F-4D97-AF65-F5344CB8AC3E}">
        <p14:creationId xmlns:p14="http://schemas.microsoft.com/office/powerpoint/2010/main" val="187944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19</a:t>
            </a:fld>
            <a:endParaRPr lang="lt-LT"/>
          </a:p>
        </p:txBody>
      </p:sp>
    </p:spTree>
    <p:extLst>
      <p:ext uri="{BB962C8B-B14F-4D97-AF65-F5344CB8AC3E}">
        <p14:creationId xmlns:p14="http://schemas.microsoft.com/office/powerpoint/2010/main" val="421281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a:t>
            </a:fld>
            <a:endParaRPr lang="lt-LT"/>
          </a:p>
        </p:txBody>
      </p:sp>
    </p:spTree>
    <p:extLst>
      <p:ext uri="{BB962C8B-B14F-4D97-AF65-F5344CB8AC3E}">
        <p14:creationId xmlns:p14="http://schemas.microsoft.com/office/powerpoint/2010/main" val="3293276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20</a:t>
            </a:fld>
            <a:endParaRPr lang="lt-LT"/>
          </a:p>
        </p:txBody>
      </p:sp>
    </p:spTree>
    <p:extLst>
      <p:ext uri="{BB962C8B-B14F-4D97-AF65-F5344CB8AC3E}">
        <p14:creationId xmlns:p14="http://schemas.microsoft.com/office/powerpoint/2010/main" val="180570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21</a:t>
            </a:fld>
            <a:endParaRPr lang="lt-LT"/>
          </a:p>
        </p:txBody>
      </p:sp>
    </p:spTree>
    <p:extLst>
      <p:ext uri="{BB962C8B-B14F-4D97-AF65-F5344CB8AC3E}">
        <p14:creationId xmlns:p14="http://schemas.microsoft.com/office/powerpoint/2010/main" val="2417825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22</a:t>
            </a:fld>
            <a:endParaRPr lang="lt-LT"/>
          </a:p>
        </p:txBody>
      </p:sp>
    </p:spTree>
    <p:extLst>
      <p:ext uri="{BB962C8B-B14F-4D97-AF65-F5344CB8AC3E}">
        <p14:creationId xmlns:p14="http://schemas.microsoft.com/office/powerpoint/2010/main" val="398294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23</a:t>
            </a:fld>
            <a:endParaRPr lang="lt-LT"/>
          </a:p>
        </p:txBody>
      </p:sp>
    </p:spTree>
    <p:extLst>
      <p:ext uri="{BB962C8B-B14F-4D97-AF65-F5344CB8AC3E}">
        <p14:creationId xmlns:p14="http://schemas.microsoft.com/office/powerpoint/2010/main" val="3854250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24</a:t>
            </a:fld>
            <a:endParaRPr lang="lt-LT"/>
          </a:p>
        </p:txBody>
      </p:sp>
    </p:spTree>
    <p:extLst>
      <p:ext uri="{BB962C8B-B14F-4D97-AF65-F5344CB8AC3E}">
        <p14:creationId xmlns:p14="http://schemas.microsoft.com/office/powerpoint/2010/main" val="3103778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25</a:t>
            </a:fld>
            <a:endParaRPr lang="lt-LT"/>
          </a:p>
        </p:txBody>
      </p:sp>
    </p:spTree>
    <p:extLst>
      <p:ext uri="{BB962C8B-B14F-4D97-AF65-F5344CB8AC3E}">
        <p14:creationId xmlns:p14="http://schemas.microsoft.com/office/powerpoint/2010/main" val="2495250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26</a:t>
            </a:fld>
            <a:endParaRPr lang="lt-LT"/>
          </a:p>
        </p:txBody>
      </p:sp>
    </p:spTree>
    <p:extLst>
      <p:ext uri="{BB962C8B-B14F-4D97-AF65-F5344CB8AC3E}">
        <p14:creationId xmlns:p14="http://schemas.microsoft.com/office/powerpoint/2010/main" val="1105135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37</a:t>
            </a:fld>
            <a:endParaRPr lang="lt-LT"/>
          </a:p>
        </p:txBody>
      </p:sp>
    </p:spTree>
    <p:extLst>
      <p:ext uri="{BB962C8B-B14F-4D97-AF65-F5344CB8AC3E}">
        <p14:creationId xmlns:p14="http://schemas.microsoft.com/office/powerpoint/2010/main" val="191498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38</a:t>
            </a:fld>
            <a:endParaRPr lang="lt-LT"/>
          </a:p>
        </p:txBody>
      </p:sp>
    </p:spTree>
    <p:extLst>
      <p:ext uri="{BB962C8B-B14F-4D97-AF65-F5344CB8AC3E}">
        <p14:creationId xmlns:p14="http://schemas.microsoft.com/office/powerpoint/2010/main" val="3115067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39</a:t>
            </a:fld>
            <a:endParaRPr lang="lt-LT"/>
          </a:p>
        </p:txBody>
      </p:sp>
    </p:spTree>
    <p:extLst>
      <p:ext uri="{BB962C8B-B14F-4D97-AF65-F5344CB8AC3E}">
        <p14:creationId xmlns:p14="http://schemas.microsoft.com/office/powerpoint/2010/main" val="401815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3</a:t>
            </a:fld>
            <a:endParaRPr lang="lt-LT"/>
          </a:p>
        </p:txBody>
      </p:sp>
    </p:spTree>
    <p:extLst>
      <p:ext uri="{BB962C8B-B14F-4D97-AF65-F5344CB8AC3E}">
        <p14:creationId xmlns:p14="http://schemas.microsoft.com/office/powerpoint/2010/main" val="3390153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940"/>
              </a:lnSpc>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40</a:t>
            </a:fld>
            <a:endParaRPr lang="lt-LT"/>
          </a:p>
        </p:txBody>
      </p:sp>
    </p:spTree>
    <p:extLst>
      <p:ext uri="{BB962C8B-B14F-4D97-AF65-F5344CB8AC3E}">
        <p14:creationId xmlns:p14="http://schemas.microsoft.com/office/powerpoint/2010/main" val="223047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41</a:t>
            </a:fld>
            <a:endParaRPr lang="lt-LT"/>
          </a:p>
        </p:txBody>
      </p:sp>
    </p:spTree>
    <p:extLst>
      <p:ext uri="{BB962C8B-B14F-4D97-AF65-F5344CB8AC3E}">
        <p14:creationId xmlns:p14="http://schemas.microsoft.com/office/powerpoint/2010/main" val="1302950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rgbClr val="2B2A29"/>
                </a:solidFill>
                <a:latin typeface="Arial"/>
                <a:cs typeface="Arial"/>
              </a:rPr>
              <a:t>Elektroninio</a:t>
            </a:r>
            <a:r>
              <a:rPr lang="lt-LT" sz="1200" b="1" spc="-10" dirty="0">
                <a:solidFill>
                  <a:srgbClr val="2B2A29"/>
                </a:solidFill>
                <a:latin typeface="Arial"/>
                <a:cs typeface="Arial"/>
              </a:rPr>
              <a:t> </a:t>
            </a:r>
            <a:r>
              <a:rPr lang="lt-LT" sz="1200" b="1" dirty="0">
                <a:solidFill>
                  <a:srgbClr val="2B2A29"/>
                </a:solidFill>
                <a:latin typeface="Arial"/>
                <a:cs typeface="Arial"/>
              </a:rPr>
              <a:t>pristatymo</a:t>
            </a:r>
            <a:r>
              <a:rPr lang="lt-LT" sz="1200" b="1" spc="-10" dirty="0">
                <a:solidFill>
                  <a:srgbClr val="2B2A29"/>
                </a:solidFill>
                <a:latin typeface="Arial"/>
                <a:cs typeface="Arial"/>
              </a:rPr>
              <a:t> </a:t>
            </a:r>
            <a:r>
              <a:rPr lang="lt-LT" sz="1200" b="1" dirty="0">
                <a:solidFill>
                  <a:srgbClr val="2B2A29"/>
                </a:solidFill>
                <a:latin typeface="Arial"/>
                <a:cs typeface="Arial"/>
              </a:rPr>
              <a:t>baigiamoji</a:t>
            </a:r>
            <a:r>
              <a:rPr lang="lt-LT" sz="1200" b="1" spc="-10" dirty="0">
                <a:solidFill>
                  <a:srgbClr val="2B2A29"/>
                </a:solidFill>
                <a:latin typeface="Arial"/>
                <a:cs typeface="Arial"/>
              </a:rPr>
              <a:t> </a:t>
            </a:r>
            <a:r>
              <a:rPr lang="lt-LT" sz="1200" b="1" dirty="0">
                <a:solidFill>
                  <a:srgbClr val="2B2A29"/>
                </a:solidFill>
                <a:latin typeface="Arial"/>
                <a:cs typeface="Arial"/>
              </a:rPr>
              <a:t>skaidrė</a:t>
            </a:r>
            <a:r>
              <a:rPr lang="lt-LT" sz="1200" b="1" spc="-5" dirty="0">
                <a:solidFill>
                  <a:srgbClr val="2B2A29"/>
                </a:solidFill>
                <a:latin typeface="Arial"/>
                <a:cs typeface="Arial"/>
              </a:rPr>
              <a:t> </a:t>
            </a:r>
            <a:r>
              <a:rPr lang="lt-LT" sz="1200" b="1" dirty="0">
                <a:solidFill>
                  <a:srgbClr val="2B2A29"/>
                </a:solidFill>
                <a:latin typeface="Arial"/>
                <a:cs typeface="Arial"/>
              </a:rPr>
              <a:t>be</a:t>
            </a:r>
            <a:r>
              <a:rPr lang="lt-LT" sz="1200" b="1" spc="-10" dirty="0">
                <a:solidFill>
                  <a:srgbClr val="2B2A29"/>
                </a:solidFill>
                <a:latin typeface="Arial"/>
                <a:cs typeface="Arial"/>
              </a:rPr>
              <a:t> adreso.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42</a:t>
            </a:fld>
            <a:endParaRPr lang="lt-LT"/>
          </a:p>
        </p:txBody>
      </p:sp>
    </p:spTree>
    <p:extLst>
      <p:ext uri="{BB962C8B-B14F-4D97-AF65-F5344CB8AC3E}">
        <p14:creationId xmlns:p14="http://schemas.microsoft.com/office/powerpoint/2010/main" val="298045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4</a:t>
            </a:fld>
            <a:endParaRPr lang="lt-LT"/>
          </a:p>
        </p:txBody>
      </p:sp>
    </p:spTree>
    <p:extLst>
      <p:ext uri="{BB962C8B-B14F-4D97-AF65-F5344CB8AC3E}">
        <p14:creationId xmlns:p14="http://schemas.microsoft.com/office/powerpoint/2010/main" val="306570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5</a:t>
            </a:fld>
            <a:endParaRPr lang="lt-LT"/>
          </a:p>
        </p:txBody>
      </p:sp>
    </p:spTree>
    <p:extLst>
      <p:ext uri="{BB962C8B-B14F-4D97-AF65-F5344CB8AC3E}">
        <p14:creationId xmlns:p14="http://schemas.microsoft.com/office/powerpoint/2010/main" val="5669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6</a:t>
            </a:fld>
            <a:endParaRPr lang="lt-LT"/>
          </a:p>
        </p:txBody>
      </p:sp>
    </p:spTree>
    <p:extLst>
      <p:ext uri="{BB962C8B-B14F-4D97-AF65-F5344CB8AC3E}">
        <p14:creationId xmlns:p14="http://schemas.microsoft.com/office/powerpoint/2010/main" val="37794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7</a:t>
            </a:fld>
            <a:endParaRPr lang="lt-LT"/>
          </a:p>
        </p:txBody>
      </p:sp>
    </p:spTree>
    <p:extLst>
      <p:ext uri="{BB962C8B-B14F-4D97-AF65-F5344CB8AC3E}">
        <p14:creationId xmlns:p14="http://schemas.microsoft.com/office/powerpoint/2010/main" val="186166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8</a:t>
            </a:fld>
            <a:endParaRPr lang="lt-LT"/>
          </a:p>
        </p:txBody>
      </p:sp>
    </p:spTree>
    <p:extLst>
      <p:ext uri="{BB962C8B-B14F-4D97-AF65-F5344CB8AC3E}">
        <p14:creationId xmlns:p14="http://schemas.microsoft.com/office/powerpoint/2010/main" val="314207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3375">
              <a:lnSpc>
                <a:spcPts val="1010"/>
              </a:lnSpc>
              <a:spcBef>
                <a:spcPts val="19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9</a:t>
            </a:fld>
            <a:endParaRPr lang="lt-LT"/>
          </a:p>
        </p:txBody>
      </p:sp>
    </p:spTree>
    <p:extLst>
      <p:ext uri="{BB962C8B-B14F-4D97-AF65-F5344CB8AC3E}">
        <p14:creationId xmlns:p14="http://schemas.microsoft.com/office/powerpoint/2010/main" val="424285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175A-AB6A-F831-768C-96064CA19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A9C6AD7C-76F8-A29A-15A4-58C6A3864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AF243F23-CA2C-E578-12B8-46DC9BFE4FD5}"/>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53751B76-8F2B-3806-4594-BAFE28F398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3C155B2-8053-019D-B99F-8104681ED3C9}"/>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85185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7FB9-72CE-6F11-70C8-2504E362FCA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F3E432D0-D863-DCF9-A162-1EE1BA6F0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0280FFEE-FD20-3B5C-1D69-3E9D2A20A7EC}"/>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00C16757-9A97-D248-AC3A-3139043AD9E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1DC7FCC-4F06-E66E-48C2-B2DC86BC13D7}"/>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55387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C7BA0-DA14-20D1-1FBB-E5970C412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0A60963-3415-3890-3B74-875F8F4F2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4E14096-1C69-B3B8-2EEF-9DE6CBE14734}"/>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BAB6C72A-1181-D722-863A-E39BACF8E3D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C0F9316-B70F-EBDD-DE9E-A12D6D5B102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419262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C6DE-8DED-A1F6-4103-97AB39B2BD7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C37E1830-C9DE-F8F7-0FA2-9F1B0A8FD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C8CAC49-96B7-F686-904F-76B92C54C323}"/>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A4F79D81-4DC7-562A-48D4-50BF03A265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915EC7A-86A1-4260-128E-933D4697ACA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0045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B487-2626-D6BF-7C4F-D683602ED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5C523DE6-DA5A-FA7A-AFA7-C4A1E8A6C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2E1E-A674-0BF0-348D-6B09E85361E5}"/>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753923F7-8304-4C56-580F-B8F9F345F92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57CB93A-2AEC-D296-DA9B-086626F2A45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300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8977-2E78-EA51-D658-3C812083C82E}"/>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75E108E-72C0-ABE5-08EA-E11FA4910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29484DEF-C752-05ED-2491-7C918C24E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FC3CE34D-302E-652F-DD6A-4CC1B75EA540}"/>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6" name="Footer Placeholder 5">
            <a:extLst>
              <a:ext uri="{FF2B5EF4-FFF2-40B4-BE49-F238E27FC236}">
                <a16:creationId xmlns:a16="http://schemas.microsoft.com/office/drawing/2014/main" id="{EF53CBF1-E0AA-2428-1598-82C530AC403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CCD70BA-A610-1605-2A4B-301F9702729C}"/>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69431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B9B0-D8A6-0027-7761-DDB4FD13BBAA}"/>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C59C51B2-DE08-E21E-1732-B426ADAB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1A6ED-3880-7CAD-C3C6-C2E26ADE5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EEDDE41-1744-99AC-8379-4611550A5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43481-BCBF-D3A8-AD9B-FFC34009B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3B18FE3F-184A-42AF-AFAA-6DB67416A2F3}"/>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8" name="Footer Placeholder 7">
            <a:extLst>
              <a:ext uri="{FF2B5EF4-FFF2-40B4-BE49-F238E27FC236}">
                <a16:creationId xmlns:a16="http://schemas.microsoft.com/office/drawing/2014/main" id="{97486DE7-1A73-B781-BCC1-179480AB7473}"/>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785EA030-012C-5431-D47B-580C43369F62}"/>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7778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8C66-20F8-53D7-BD66-324BD99EC579}"/>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7ADA3A7A-66DC-66E4-E91E-51943A3E1DDC}"/>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4" name="Footer Placeholder 3">
            <a:extLst>
              <a:ext uri="{FF2B5EF4-FFF2-40B4-BE49-F238E27FC236}">
                <a16:creationId xmlns:a16="http://schemas.microsoft.com/office/drawing/2014/main" id="{DFAC6EB1-3E34-8C81-BC4D-004DE7A38741}"/>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F8F50291-7E30-5959-7261-DE4BE64F6FC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79463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3ED2A-D3EF-CB69-494B-FE67994522A6}"/>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3" name="Footer Placeholder 2">
            <a:extLst>
              <a:ext uri="{FF2B5EF4-FFF2-40B4-BE49-F238E27FC236}">
                <a16:creationId xmlns:a16="http://schemas.microsoft.com/office/drawing/2014/main" id="{FC241CE2-0509-C2BB-73BE-E69086ED32D9}"/>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891DCECA-C1D5-0864-374C-B5432A031AA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32186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9623-6D2E-025A-0E85-69BEB128E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5DF8508E-E375-E453-A76B-7B0FA849A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0651EB5D-1306-518A-A179-F2F28F1DE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5367E-AE0A-4214-9BF7-575FBEE85F76}"/>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6" name="Footer Placeholder 5">
            <a:extLst>
              <a:ext uri="{FF2B5EF4-FFF2-40B4-BE49-F238E27FC236}">
                <a16:creationId xmlns:a16="http://schemas.microsoft.com/office/drawing/2014/main" id="{09BEADD8-51F6-8B25-933D-D0CDB7BB0C4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302C9CDC-49B3-9EB1-40DD-416D851E25CD}"/>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4941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C2EF-BD74-2AC4-82CF-2FE221518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B931FB29-2763-B0E9-DDB5-39D9BA08B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C22A5987-ED7F-FCC1-6B96-CCA207020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DA217-7CCA-DE6A-77BC-475F94E7027F}"/>
              </a:ext>
            </a:extLst>
          </p:cNvPr>
          <p:cNvSpPr>
            <a:spLocks noGrp="1"/>
          </p:cNvSpPr>
          <p:nvPr>
            <p:ph type="dt" sz="half" idx="10"/>
          </p:nvPr>
        </p:nvSpPr>
        <p:spPr/>
        <p:txBody>
          <a:bodyPr/>
          <a:lstStyle/>
          <a:p>
            <a:fld id="{76C17AFD-923E-4CFF-8381-D0852A6EA026}" type="datetimeFigureOut">
              <a:rPr lang="lt-LT" smtClean="0"/>
              <a:t>2023-04-11</a:t>
            </a:fld>
            <a:endParaRPr lang="lt-LT"/>
          </a:p>
        </p:txBody>
      </p:sp>
      <p:sp>
        <p:nvSpPr>
          <p:cNvPr id="6" name="Footer Placeholder 5">
            <a:extLst>
              <a:ext uri="{FF2B5EF4-FFF2-40B4-BE49-F238E27FC236}">
                <a16:creationId xmlns:a16="http://schemas.microsoft.com/office/drawing/2014/main" id="{690CDA7F-8BFA-7E48-17DB-97F213C22D1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83F1F5C-8A01-0B4F-A110-DC6291110B6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64805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23DBB-805C-655F-54D0-17F24602B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67514E5-3C2B-4D32-8ADC-DC405EC80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CFF051B-99CE-CDE5-794B-08A37816B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7AFD-923E-4CFF-8381-D0852A6EA026}" type="datetimeFigureOut">
              <a:rPr lang="lt-LT" smtClean="0"/>
              <a:t>2023-04-11</a:t>
            </a:fld>
            <a:endParaRPr lang="lt-LT"/>
          </a:p>
        </p:txBody>
      </p:sp>
      <p:sp>
        <p:nvSpPr>
          <p:cNvPr id="5" name="Footer Placeholder 4">
            <a:extLst>
              <a:ext uri="{FF2B5EF4-FFF2-40B4-BE49-F238E27FC236}">
                <a16:creationId xmlns:a16="http://schemas.microsoft.com/office/drawing/2014/main" id="{23DD4A03-8F56-FDE9-2351-F9C0E0F00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9B907304-8827-73A0-3BCF-6E03B2B92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75DB-2FAB-4D22-B139-FB12971062FE}" type="slidenum">
              <a:rPr lang="lt-LT" smtClean="0"/>
              <a:t>‹#›</a:t>
            </a:fld>
            <a:endParaRPr lang="lt-LT"/>
          </a:p>
        </p:txBody>
      </p:sp>
    </p:spTree>
    <p:extLst>
      <p:ext uri="{BB962C8B-B14F-4D97-AF65-F5344CB8AC3E}">
        <p14:creationId xmlns:p14="http://schemas.microsoft.com/office/powerpoint/2010/main" val="109915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ap.lrmuitine.l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bap.lrmuitine.lt/bap-cas-app/pdf/Naudotojo_vadova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customs.ec.europa.eu/taxud/uumds/admin-ex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lrmuitine.lt/web/guest/591"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499496-5E53-6447-592C-C4B792FF7724}"/>
              </a:ext>
            </a:extLst>
          </p:cNvPr>
          <p:cNvPicPr>
            <a:picLocks noChangeAspect="1"/>
          </p:cNvPicPr>
          <p:nvPr/>
        </p:nvPicPr>
        <p:blipFill>
          <a:blip r:embed="rId3"/>
          <a:stretch>
            <a:fillRect/>
          </a:stretch>
        </p:blipFill>
        <p:spPr>
          <a:xfrm>
            <a:off x="0" y="-10634"/>
            <a:ext cx="12192000" cy="6868633"/>
          </a:xfrm>
          <a:prstGeom prst="rect">
            <a:avLst/>
          </a:prstGeom>
        </p:spPr>
      </p:pic>
      <p:pic>
        <p:nvPicPr>
          <p:cNvPr id="13" name="Picture 12" descr="Logo&#10;&#10;Description automatically generated">
            <a:extLst>
              <a:ext uri="{FF2B5EF4-FFF2-40B4-BE49-F238E27FC236}">
                <a16:creationId xmlns:a16="http://schemas.microsoft.com/office/drawing/2014/main" id="{B86BEA5B-A564-C086-062A-9EAF050F8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22" y="1143298"/>
            <a:ext cx="4536956" cy="4560767"/>
          </a:xfrm>
          <a:prstGeom prst="rect">
            <a:avLst/>
          </a:prstGeom>
        </p:spPr>
      </p:pic>
    </p:spTree>
    <p:extLst>
      <p:ext uri="{BB962C8B-B14F-4D97-AF65-F5344CB8AC3E}">
        <p14:creationId xmlns:p14="http://schemas.microsoft.com/office/powerpoint/2010/main" val="417574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1">
            <a:extLst>
              <a:ext uri="{FF2B5EF4-FFF2-40B4-BE49-F238E27FC236}">
                <a16:creationId xmlns:a16="http://schemas.microsoft.com/office/drawing/2014/main" id="{BA98535A-053D-08D4-784D-8496AB87B5CC}"/>
              </a:ext>
            </a:extLst>
          </p:cNvPr>
          <p:cNvSpPr txBox="1"/>
          <p:nvPr/>
        </p:nvSpPr>
        <p:spPr>
          <a:xfrm>
            <a:off x="839837" y="293670"/>
            <a:ext cx="9525000" cy="3231654"/>
          </a:xfrm>
          <a:prstGeom prst="rect">
            <a:avLst/>
          </a:prstGeom>
          <a:noFill/>
        </p:spPr>
        <p:txBody>
          <a:bodyPr wrap="square" lIns="91440" tIns="45720" rIns="91440" bIns="45720" anchor="t">
            <a:spAutoFit/>
          </a:bodyPr>
          <a:lstStyle>
            <a:defPPr>
              <a:defRPr kern="0"/>
            </a:defPPr>
          </a:lstStyle>
          <a:p>
            <a:r>
              <a:rPr lang="en-US" sz="2400" b="1" dirty="0">
                <a:solidFill>
                  <a:schemeClr val="bg1"/>
                </a:solidFill>
                <a:latin typeface="Times New Roman"/>
                <a:cs typeface="Times New Roman"/>
              </a:rPr>
              <a:t>ENS </a:t>
            </a:r>
            <a:r>
              <a:rPr lang="lt-LT" sz="2400" b="1" dirty="0">
                <a:solidFill>
                  <a:schemeClr val="bg1"/>
                </a:solidFill>
                <a:latin typeface="Times New Roman"/>
                <a:cs typeface="Times New Roman"/>
              </a:rPr>
              <a:t>ir </a:t>
            </a:r>
            <a:r>
              <a:rPr lang="en-US" sz="2400" b="1" dirty="0">
                <a:solidFill>
                  <a:schemeClr val="bg1"/>
                </a:solidFill>
                <a:latin typeface="Times New Roman"/>
                <a:cs typeface="Times New Roman"/>
              </a:rPr>
              <a:t>ICS2</a:t>
            </a:r>
            <a:r>
              <a:rPr lang="lt-LT" sz="2400" b="1" dirty="0">
                <a:solidFill>
                  <a:schemeClr val="bg1"/>
                </a:solidFill>
                <a:latin typeface="Times New Roman"/>
                <a:cs typeface="Times New Roman"/>
              </a:rPr>
              <a:t> tikslas</a:t>
            </a:r>
            <a:endParaRPr lang="en-US" sz="2400" b="1" dirty="0">
              <a:solidFill>
                <a:schemeClr val="bg1"/>
              </a:solidFill>
              <a:latin typeface="Times New Roman"/>
              <a:cs typeface="Times New Roman"/>
            </a:endParaRPr>
          </a:p>
          <a:p>
            <a:endParaRPr lang="en-US" sz="2400" b="1" dirty="0">
              <a:solidFill>
                <a:schemeClr val="bg1"/>
              </a:solidFill>
              <a:latin typeface="Times New Roman"/>
              <a:cs typeface="Times New Roman"/>
            </a:endParaRPr>
          </a:p>
          <a:p>
            <a:r>
              <a:rPr lang="en-US" sz="2400" dirty="0">
                <a:solidFill>
                  <a:schemeClr val="bg1"/>
                </a:solidFill>
                <a:latin typeface="Times New Roman"/>
                <a:cs typeface="Times New Roman"/>
              </a:rPr>
              <a:t>ENS </a:t>
            </a:r>
            <a:r>
              <a:rPr lang="lt-LT" sz="2400" dirty="0">
                <a:solidFill>
                  <a:schemeClr val="bg1"/>
                </a:solidFill>
                <a:latin typeface="Times New Roman"/>
                <a:cs typeface="Times New Roman"/>
              </a:rPr>
              <a:t>yra būtina muitinei atlikti rizikos vertinimą pirmiausia visuomenės saugumo, saugos ir sveikatos apsaugos tikslu</a:t>
            </a:r>
            <a:endParaRPr lang="en-US" sz="2400" dirty="0">
              <a:solidFill>
                <a:schemeClr val="bg1"/>
              </a:solidFill>
              <a:latin typeface="Times New Roman"/>
              <a:cs typeface="Times New Roman"/>
            </a:endParaRPr>
          </a:p>
          <a:p>
            <a:endParaRPr lang="en-US" sz="2400" dirty="0">
              <a:solidFill>
                <a:schemeClr val="bg1"/>
              </a:solidFill>
              <a:latin typeface="Times New Roman"/>
              <a:cs typeface="Times New Roman"/>
            </a:endParaRPr>
          </a:p>
          <a:p>
            <a:r>
              <a:rPr lang="lt-LT" sz="2400" dirty="0">
                <a:solidFill>
                  <a:schemeClr val="bg1"/>
                </a:solidFill>
                <a:latin typeface="Times New Roman"/>
                <a:cs typeface="Times New Roman"/>
              </a:rPr>
              <a:t>Leidžia muitinei tinkamiausiu būdu laiku sumažinti riziką prekių  tiekimo grandinėje</a:t>
            </a:r>
            <a:endParaRPr lang="lt-LT" sz="1800" b="0" i="0" u="none" strike="noStrike" baseline="0" dirty="0">
              <a:solidFill>
                <a:srgbClr val="000000"/>
              </a:solidFill>
              <a:latin typeface="Arial" panose="020B0604020202020204" pitchFamily="34" charset="0"/>
            </a:endParaRPr>
          </a:p>
          <a:p>
            <a:endParaRPr lang="lt-LT" sz="1800" b="1" i="0" u="none" strike="noStrike" baseline="0" dirty="0">
              <a:solidFill>
                <a:srgbClr val="000000"/>
              </a:solidFill>
              <a:latin typeface="Arial" panose="020B0604020202020204" pitchFamily="34" charset="0"/>
            </a:endParaRPr>
          </a:p>
          <a:p>
            <a:endParaRPr lang="lt-LT" b="1" dirty="0">
              <a:solidFill>
                <a:srgbClr val="000000"/>
              </a:solidFill>
              <a:latin typeface="Arial" panose="020B0604020202020204" pitchFamily="34" charset="0"/>
            </a:endParaRPr>
          </a:p>
        </p:txBody>
      </p:sp>
      <p:sp>
        <p:nvSpPr>
          <p:cNvPr id="5" name="TextBox 2">
            <a:extLst>
              <a:ext uri="{FF2B5EF4-FFF2-40B4-BE49-F238E27FC236}">
                <a16:creationId xmlns:a16="http://schemas.microsoft.com/office/drawing/2014/main" id="{4B128BB2-EC2A-5EF1-B5B3-6566B433FE81}"/>
              </a:ext>
            </a:extLst>
          </p:cNvPr>
          <p:cNvSpPr txBox="1"/>
          <p:nvPr/>
        </p:nvSpPr>
        <p:spPr>
          <a:xfrm>
            <a:off x="1326648" y="1632498"/>
            <a:ext cx="9525000" cy="830997"/>
          </a:xfrm>
          <a:prstGeom prst="rect">
            <a:avLst/>
          </a:prstGeom>
          <a:noFill/>
        </p:spPr>
        <p:txBody>
          <a:bodyPr wrap="square" lIns="91440" tIns="45720" rIns="91440" bIns="45720" anchor="t">
            <a:spAutoFit/>
          </a:bodyPr>
          <a:lstStyle>
            <a:defPPr>
              <a:defRPr kern="0"/>
            </a:defPPr>
          </a:lstStyle>
          <a:p>
            <a:pPr algn="l"/>
            <a:endParaRPr lang="lt-LT" sz="2400" dirty="0">
              <a:latin typeface="Times New Roman" panose="02020603050405020304" pitchFamily="18" charset="0"/>
              <a:cs typeface="Times New Roman" panose="02020603050405020304" pitchFamily="18" charset="0"/>
            </a:endParaRPr>
          </a:p>
          <a:p>
            <a:pPr algn="l"/>
            <a:endParaRPr lang="lt-LT" sz="2400" dirty="0">
              <a:latin typeface="Times New Roman" panose="02020603050405020304" pitchFamily="18" charset="0"/>
              <a:cs typeface="Times New Roman" panose="02020603050405020304" pitchFamily="18" charset="0"/>
            </a:endParaRPr>
          </a:p>
        </p:txBody>
      </p:sp>
      <p:pic>
        <p:nvPicPr>
          <p:cNvPr id="6" name="Paveikslėlis 5">
            <a:extLst>
              <a:ext uri="{FF2B5EF4-FFF2-40B4-BE49-F238E27FC236}">
                <a16:creationId xmlns:a16="http://schemas.microsoft.com/office/drawing/2014/main" id="{A4BBFC98-BB3B-25EB-1951-B822B43B6E73}"/>
              </a:ext>
            </a:extLst>
          </p:cNvPr>
          <p:cNvPicPr>
            <a:picLocks noChangeAspect="1"/>
          </p:cNvPicPr>
          <p:nvPr/>
        </p:nvPicPr>
        <p:blipFill>
          <a:blip r:embed="rId3"/>
          <a:stretch>
            <a:fillRect/>
          </a:stretch>
        </p:blipFill>
        <p:spPr>
          <a:xfrm>
            <a:off x="5944789" y="2745238"/>
            <a:ext cx="4976415" cy="3744380"/>
          </a:xfrm>
          <a:prstGeom prst="rect">
            <a:avLst/>
          </a:prstGeom>
        </p:spPr>
      </p:pic>
      <p:sp>
        <p:nvSpPr>
          <p:cNvPr id="9" name="Stačiakampis 8">
            <a:extLst>
              <a:ext uri="{FF2B5EF4-FFF2-40B4-BE49-F238E27FC236}">
                <a16:creationId xmlns:a16="http://schemas.microsoft.com/office/drawing/2014/main" id="{0A4E5A31-48B0-3C49-1162-53986B5F7772}"/>
              </a:ext>
            </a:extLst>
          </p:cNvPr>
          <p:cNvSpPr/>
          <p:nvPr/>
        </p:nvSpPr>
        <p:spPr>
          <a:xfrm>
            <a:off x="839838" y="3734602"/>
            <a:ext cx="5002698" cy="2531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600" b="1" i="0" u="none" strike="noStrike" baseline="0" dirty="0">
                <a:solidFill>
                  <a:schemeClr val="bg1"/>
                </a:solidFill>
                <a:latin typeface="Arial" panose="020B0604020202020204" pitchFamily="34" charset="0"/>
              </a:rPr>
              <a:t>1</a:t>
            </a:r>
            <a:r>
              <a:rPr lang="lt-LT" sz="1600" b="0" i="0" u="none" strike="noStrike" baseline="0" dirty="0">
                <a:solidFill>
                  <a:schemeClr val="bg1"/>
                </a:solidFill>
                <a:latin typeface="Arial" panose="020B0604020202020204" pitchFamily="34" charset="0"/>
              </a:rPr>
              <a:t>–</a:t>
            </a:r>
            <a:r>
              <a:rPr lang="lt-LT" sz="1600" b="1" dirty="0">
                <a:solidFill>
                  <a:schemeClr val="bg1"/>
                </a:solidFill>
                <a:latin typeface="Arial" panose="020B0604020202020204" pitchFamily="34" charset="0"/>
              </a:rPr>
              <a:t>prieš pakraunant </a:t>
            </a:r>
            <a:r>
              <a:rPr lang="lt-LT" sz="1600" b="1" i="0" u="none" strike="noStrike" baseline="0" dirty="0">
                <a:solidFill>
                  <a:schemeClr val="bg1"/>
                </a:solidFill>
                <a:latin typeface="Arial" panose="020B0604020202020204" pitchFamily="34" charset="0"/>
              </a:rPr>
              <a:t>–</a:t>
            </a:r>
            <a:r>
              <a:rPr lang="lt-LT" sz="1600" b="0" i="0" u="none" strike="noStrike" baseline="0" dirty="0">
                <a:solidFill>
                  <a:schemeClr val="bg1"/>
                </a:solidFill>
                <a:latin typeface="Arial" panose="020B0604020202020204" pitchFamily="34" charset="0"/>
              </a:rPr>
              <a:t> tiesioginės grėsmės pvz.: sprogmenys, chemikalai, ligų platinimas</a:t>
            </a:r>
          </a:p>
          <a:p>
            <a:r>
              <a:rPr lang="lt-LT" sz="1600" b="1" i="0" u="none" strike="noStrike" baseline="0" dirty="0">
                <a:solidFill>
                  <a:schemeClr val="bg1"/>
                </a:solidFill>
                <a:latin typeface="Arial" panose="020B0604020202020204" pitchFamily="34" charset="0"/>
              </a:rPr>
              <a:t>2–pirmas atvykimo į ES muitinės postas -  </a:t>
            </a:r>
            <a:r>
              <a:rPr lang="lt-LT" sz="1600" b="0" i="0" u="none" strike="noStrike" baseline="0" dirty="0">
                <a:solidFill>
                  <a:schemeClr val="bg1"/>
                </a:solidFill>
                <a:latin typeface="Arial" panose="020B0604020202020204" pitchFamily="34" charset="0"/>
              </a:rPr>
              <a:t>tiesioginės grėsmės nepaminėtos aukščiau</a:t>
            </a:r>
          </a:p>
          <a:p>
            <a:r>
              <a:rPr lang="lt-LT" sz="1600" b="1" i="0" u="none" strike="noStrike" baseline="0" dirty="0">
                <a:solidFill>
                  <a:schemeClr val="bg1"/>
                </a:solidFill>
                <a:latin typeface="Arial" panose="020B0604020202020204" pitchFamily="34" charset="0"/>
              </a:rPr>
              <a:t>3</a:t>
            </a:r>
            <a:r>
              <a:rPr lang="lt-LT" sz="1600" b="0" i="0" u="none" strike="noStrike" baseline="0" dirty="0">
                <a:solidFill>
                  <a:schemeClr val="bg1"/>
                </a:solidFill>
                <a:latin typeface="Arial" panose="020B0604020202020204" pitchFamily="34" charset="0"/>
              </a:rPr>
              <a:t>–</a:t>
            </a:r>
            <a:r>
              <a:rPr lang="lt-LT" sz="1600" b="1" i="0" u="none" strike="noStrike" baseline="0" dirty="0">
                <a:solidFill>
                  <a:schemeClr val="bg1"/>
                </a:solidFill>
                <a:latin typeface="Arial" panose="020B0604020202020204" pitchFamily="34" charset="0"/>
              </a:rPr>
              <a:t>iškrovimo vieta –</a:t>
            </a:r>
            <a:r>
              <a:rPr lang="lt-LT" sz="1600" b="0" i="0" u="none" strike="noStrike" baseline="0" dirty="0">
                <a:solidFill>
                  <a:schemeClr val="bg1"/>
                </a:solidFill>
                <a:latin typeface="Arial" panose="020B0604020202020204" pitchFamily="34" charset="0"/>
              </a:rPr>
              <a:t> rizikos, dėl kurių reikia patikrinimo pasienyje pvz.: draudžiamos, pavojingos prekės, nelegali prekyba</a:t>
            </a:r>
          </a:p>
          <a:p>
            <a:r>
              <a:rPr lang="lt-LT" sz="1600" b="1" i="0" u="none" strike="noStrike" baseline="0" dirty="0">
                <a:solidFill>
                  <a:schemeClr val="bg1"/>
                </a:solidFill>
                <a:latin typeface="Arial" panose="020B0604020202020204" pitchFamily="34" charset="0"/>
              </a:rPr>
              <a:t>4</a:t>
            </a:r>
            <a:r>
              <a:rPr lang="lt-LT" sz="1600" b="0" i="0" u="none" strike="noStrike" baseline="0" dirty="0">
                <a:solidFill>
                  <a:schemeClr val="bg1"/>
                </a:solidFill>
                <a:latin typeface="Arial" panose="020B0604020202020204" pitchFamily="34" charset="0"/>
              </a:rPr>
              <a:t>–</a:t>
            </a:r>
            <a:r>
              <a:rPr lang="lt-LT" sz="1600" b="1" i="0" u="none" strike="noStrike" baseline="0" dirty="0">
                <a:solidFill>
                  <a:schemeClr val="bg1"/>
                </a:solidFill>
                <a:latin typeface="Arial" panose="020B0604020202020204" pitchFamily="34" charset="0"/>
              </a:rPr>
              <a:t>paskirties vieta – </a:t>
            </a:r>
            <a:r>
              <a:rPr lang="lt-LT" sz="1600" b="0" i="0" u="none" strike="noStrike" baseline="0" dirty="0">
                <a:solidFill>
                  <a:schemeClr val="bg1"/>
                </a:solidFill>
                <a:latin typeface="Arial" panose="020B0604020202020204" pitchFamily="34" charset="0"/>
              </a:rPr>
              <a:t>kai ankstyvas tikrinimas nebūtinas</a:t>
            </a:r>
            <a:endParaRPr lang="lt-LT" sz="2000" dirty="0">
              <a:solidFill>
                <a:schemeClr val="bg1"/>
              </a:solidFill>
              <a:latin typeface="Times New Roman"/>
              <a:cs typeface="Times New Roman"/>
            </a:endParaRPr>
          </a:p>
        </p:txBody>
      </p:sp>
      <p:sp>
        <p:nvSpPr>
          <p:cNvPr id="10" name="Stačiakampis 9">
            <a:extLst>
              <a:ext uri="{FF2B5EF4-FFF2-40B4-BE49-F238E27FC236}">
                <a16:creationId xmlns:a16="http://schemas.microsoft.com/office/drawing/2014/main" id="{78FC6D0B-A838-C28B-AD7D-A944B9297724}"/>
              </a:ext>
            </a:extLst>
          </p:cNvPr>
          <p:cNvSpPr/>
          <p:nvPr/>
        </p:nvSpPr>
        <p:spPr>
          <a:xfrm>
            <a:off x="6766560" y="5342021"/>
            <a:ext cx="192505" cy="16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1</a:t>
            </a:r>
          </a:p>
        </p:txBody>
      </p:sp>
      <p:sp>
        <p:nvSpPr>
          <p:cNvPr id="11" name="Stačiakampis 10">
            <a:extLst>
              <a:ext uri="{FF2B5EF4-FFF2-40B4-BE49-F238E27FC236}">
                <a16:creationId xmlns:a16="http://schemas.microsoft.com/office/drawing/2014/main" id="{E8966C38-BF73-5D75-40BE-B912AD04837A}"/>
              </a:ext>
            </a:extLst>
          </p:cNvPr>
          <p:cNvSpPr/>
          <p:nvPr/>
        </p:nvSpPr>
        <p:spPr>
          <a:xfrm>
            <a:off x="7738712" y="4864152"/>
            <a:ext cx="192505" cy="29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2</a:t>
            </a:r>
          </a:p>
        </p:txBody>
      </p:sp>
      <p:sp>
        <p:nvSpPr>
          <p:cNvPr id="12" name="Stačiakampis 11">
            <a:extLst>
              <a:ext uri="{FF2B5EF4-FFF2-40B4-BE49-F238E27FC236}">
                <a16:creationId xmlns:a16="http://schemas.microsoft.com/office/drawing/2014/main" id="{7B070722-BB9D-0448-87AD-51583C05F975}"/>
              </a:ext>
            </a:extLst>
          </p:cNvPr>
          <p:cNvSpPr/>
          <p:nvPr/>
        </p:nvSpPr>
        <p:spPr>
          <a:xfrm>
            <a:off x="8306602" y="4394506"/>
            <a:ext cx="182880" cy="206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3</a:t>
            </a:r>
          </a:p>
        </p:txBody>
      </p:sp>
      <p:sp>
        <p:nvSpPr>
          <p:cNvPr id="13" name="Stačiakampis 12">
            <a:extLst>
              <a:ext uri="{FF2B5EF4-FFF2-40B4-BE49-F238E27FC236}">
                <a16:creationId xmlns:a16="http://schemas.microsoft.com/office/drawing/2014/main" id="{C0010F79-CB8C-0760-91ED-A473F6A8437E}"/>
              </a:ext>
            </a:extLst>
          </p:cNvPr>
          <p:cNvSpPr/>
          <p:nvPr/>
        </p:nvSpPr>
        <p:spPr>
          <a:xfrm>
            <a:off x="8412480" y="4774131"/>
            <a:ext cx="192505" cy="206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4</a:t>
            </a:r>
          </a:p>
        </p:txBody>
      </p:sp>
    </p:spTree>
    <p:extLst>
      <p:ext uri="{BB962C8B-B14F-4D97-AF65-F5344CB8AC3E}">
        <p14:creationId xmlns:p14="http://schemas.microsoft.com/office/powerpoint/2010/main" val="262036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2712EC7-E1BE-4E8C-FFEF-96570D6ACDBE}"/>
              </a:ext>
            </a:extLst>
          </p:cNvPr>
          <p:cNvSpPr txBox="1"/>
          <p:nvPr/>
        </p:nvSpPr>
        <p:spPr>
          <a:xfrm>
            <a:off x="1333500" y="175896"/>
            <a:ext cx="9525000" cy="461665"/>
          </a:xfrm>
          <a:prstGeom prst="rect">
            <a:avLst/>
          </a:prstGeom>
          <a:noFill/>
        </p:spPr>
        <p:txBody>
          <a:bodyPr wrap="square" lIns="91440" tIns="45720" rIns="91440" bIns="45720" anchor="t">
            <a:spAutoFit/>
          </a:bodyPr>
          <a:lstStyle>
            <a:defPPr>
              <a:defRPr kern="0"/>
            </a:defPPr>
          </a:lstStyle>
          <a:p>
            <a:pPr algn="l"/>
            <a:r>
              <a:rPr lang="lt-LT" sz="2400" b="1" dirty="0">
                <a:latin typeface="Times New Roman" panose="02020603050405020304" pitchFamily="18" charset="0"/>
                <a:cs typeface="Times New Roman" panose="02020603050405020304" pitchFamily="18" charset="0"/>
              </a:rPr>
              <a:t>ICS1 </a:t>
            </a:r>
            <a:r>
              <a:rPr lang="lt-LT" sz="2400" b="1" dirty="0" err="1">
                <a:latin typeface="Times New Roman" panose="02020603050405020304" pitchFamily="18" charset="0"/>
                <a:cs typeface="Times New Roman" panose="02020603050405020304" pitchFamily="18" charset="0"/>
              </a:rPr>
              <a:t>vs</a:t>
            </a:r>
            <a:r>
              <a:rPr lang="lt-LT" sz="2400" b="1" dirty="0">
                <a:latin typeface="Times New Roman" panose="02020603050405020304" pitchFamily="18" charset="0"/>
                <a:cs typeface="Times New Roman" panose="02020603050405020304" pitchFamily="18" charset="0"/>
              </a:rPr>
              <a:t> ICS2</a:t>
            </a:r>
          </a:p>
        </p:txBody>
      </p:sp>
      <p:pic>
        <p:nvPicPr>
          <p:cNvPr id="4" name="Paveikslėlis 3">
            <a:extLst>
              <a:ext uri="{FF2B5EF4-FFF2-40B4-BE49-F238E27FC236}">
                <a16:creationId xmlns:a16="http://schemas.microsoft.com/office/drawing/2014/main" id="{957CA6EE-97B0-47B6-553C-2808AFC41681}"/>
              </a:ext>
            </a:extLst>
          </p:cNvPr>
          <p:cNvPicPr>
            <a:picLocks noChangeAspect="1"/>
          </p:cNvPicPr>
          <p:nvPr/>
        </p:nvPicPr>
        <p:blipFill>
          <a:blip r:embed="rId3"/>
          <a:stretch>
            <a:fillRect/>
          </a:stretch>
        </p:blipFill>
        <p:spPr>
          <a:xfrm>
            <a:off x="1587630" y="773691"/>
            <a:ext cx="8711939" cy="5779509"/>
          </a:xfrm>
          <a:prstGeom prst="rect">
            <a:avLst/>
          </a:prstGeom>
        </p:spPr>
      </p:pic>
      <p:sp>
        <p:nvSpPr>
          <p:cNvPr id="5" name="TextBox 4">
            <a:extLst>
              <a:ext uri="{FF2B5EF4-FFF2-40B4-BE49-F238E27FC236}">
                <a16:creationId xmlns:a16="http://schemas.microsoft.com/office/drawing/2014/main" id="{C6FDD98B-509D-9350-2E2A-B2E3A4A1D489}"/>
              </a:ext>
            </a:extLst>
          </p:cNvPr>
          <p:cNvSpPr txBox="1"/>
          <p:nvPr/>
        </p:nvSpPr>
        <p:spPr>
          <a:xfrm>
            <a:off x="1587630" y="1273535"/>
            <a:ext cx="4307840" cy="5570756"/>
          </a:xfrm>
          <a:prstGeom prst="rect">
            <a:avLst/>
          </a:prstGeom>
          <a:solidFill>
            <a:schemeClr val="accent1">
              <a:lumMod val="20000"/>
              <a:lumOff val="80000"/>
            </a:schemeClr>
          </a:solidFill>
        </p:spPr>
        <p:txBody>
          <a:bodyPr wrap="square" rtlCol="0">
            <a:spAutoFit/>
          </a:bodyPr>
          <a:lstStyle/>
          <a:p>
            <a:endParaRPr lang="lt-LT" dirty="0"/>
          </a:p>
          <a:p>
            <a:pPr marL="285750" indent="-285750">
              <a:buFont typeface="Arial" panose="020B0604020202020204" pitchFamily="34" charset="0"/>
              <a:buChar char="•"/>
            </a:pPr>
            <a:r>
              <a:rPr lang="lt-LT" sz="2000" dirty="0"/>
              <a:t>Vežimo sutarties lygio informacija (matoma tik vežėjui);</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Vienas pildymas ir pateikimas</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Laiko tarpas pateikti ENS - 2 val. </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Nacionalinė vartotojo sąsaja (MDAS)</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Nacionalinė specifikacija</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Nacionalinis Rizikos valdymas</a:t>
            </a:r>
          </a:p>
          <a:p>
            <a:r>
              <a:rPr lang="lt-LT" dirty="0"/>
              <a:t> </a:t>
            </a:r>
          </a:p>
        </p:txBody>
      </p:sp>
      <p:sp>
        <p:nvSpPr>
          <p:cNvPr id="6" name="TextBox 5">
            <a:extLst>
              <a:ext uri="{FF2B5EF4-FFF2-40B4-BE49-F238E27FC236}">
                <a16:creationId xmlns:a16="http://schemas.microsoft.com/office/drawing/2014/main" id="{ED6D5416-030B-F22C-B528-235C8B2DCB9C}"/>
              </a:ext>
            </a:extLst>
          </p:cNvPr>
          <p:cNvSpPr txBox="1"/>
          <p:nvPr/>
        </p:nvSpPr>
        <p:spPr>
          <a:xfrm>
            <a:off x="5943599" y="1273535"/>
            <a:ext cx="4307840" cy="5570756"/>
          </a:xfrm>
          <a:prstGeom prst="rect">
            <a:avLst/>
          </a:prstGeom>
          <a:solidFill>
            <a:schemeClr val="accent1">
              <a:lumMod val="60000"/>
              <a:lumOff val="40000"/>
            </a:schemeClr>
          </a:solidFill>
        </p:spPr>
        <p:txBody>
          <a:bodyPr wrap="square" rtlCol="0">
            <a:spAutoFit/>
          </a:bodyPr>
          <a:lstStyle/>
          <a:p>
            <a:endParaRPr lang="lt-LT" dirty="0"/>
          </a:p>
          <a:p>
            <a:pPr marL="285750" indent="-285750">
              <a:buFont typeface="Arial" panose="020B0604020202020204" pitchFamily="34" charset="0"/>
              <a:buChar char="•"/>
            </a:pPr>
            <a:r>
              <a:rPr lang="lt-LT" sz="2000" dirty="0"/>
              <a:t>Vežimo ir ekspeditoriaus informacija (matoma kitiems tiekimo grandinės veikėjams);</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Daugkartinis duomenų pildymas ir papildymas Pašto , Jūrų ir oro transportui)</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Skirtingas laiko  tarpas pateikti ENS – priklausomai nuo kelionės trukmės </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ES verslininko sąsaja (STI)</a:t>
            </a:r>
          </a:p>
          <a:p>
            <a:pPr marL="285750" indent="-285750">
              <a:buFont typeface="Arial" panose="020B0604020202020204" pitchFamily="34" charset="0"/>
              <a:buChar char="•"/>
            </a:pPr>
            <a:r>
              <a:rPr lang="lt-LT" sz="2000" dirty="0"/>
              <a:t> </a:t>
            </a:r>
          </a:p>
          <a:p>
            <a:pPr marL="285750" indent="-285750">
              <a:buFont typeface="Arial" panose="020B0604020202020204" pitchFamily="34" charset="0"/>
              <a:buChar char="•"/>
            </a:pPr>
            <a:r>
              <a:rPr lang="lt-LT" sz="2000" dirty="0"/>
              <a:t>EK parengta  specifikacija</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ES  rizikos valdymas</a:t>
            </a:r>
          </a:p>
          <a:p>
            <a:r>
              <a:rPr lang="lt-LT" dirty="0"/>
              <a:t> </a:t>
            </a:r>
          </a:p>
        </p:txBody>
      </p:sp>
    </p:spTree>
    <p:extLst>
      <p:ext uri="{BB962C8B-B14F-4D97-AF65-F5344CB8AC3E}">
        <p14:creationId xmlns:p14="http://schemas.microsoft.com/office/powerpoint/2010/main" val="93260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2712EC7-E1BE-4E8C-FFEF-96570D6ACDBE}"/>
              </a:ext>
            </a:extLst>
          </p:cNvPr>
          <p:cNvSpPr txBox="1"/>
          <p:nvPr/>
        </p:nvSpPr>
        <p:spPr>
          <a:xfrm>
            <a:off x="1333500" y="175896"/>
            <a:ext cx="9893300" cy="461665"/>
          </a:xfrm>
          <a:prstGeom prst="rect">
            <a:avLst/>
          </a:prstGeom>
          <a:noFill/>
        </p:spPr>
        <p:txBody>
          <a:bodyPr wrap="square" lIns="91440" tIns="45720" rIns="91440" bIns="45720" anchor="t">
            <a:spAutoFit/>
          </a:bodyPr>
          <a:lstStyle>
            <a:defPPr>
              <a:defRPr kern="0"/>
            </a:defPPr>
          </a:lstStyle>
          <a:p>
            <a:pPr algn="l"/>
            <a:r>
              <a:rPr lang="lt-LT" sz="2400" b="1" dirty="0" err="1">
                <a:latin typeface="Times New Roman" panose="02020603050405020304" pitchFamily="18" charset="0"/>
                <a:cs typeface="Times New Roman" panose="02020603050405020304" pitchFamily="18" charset="0"/>
              </a:rPr>
              <a:t>Master</a:t>
            </a:r>
            <a:r>
              <a:rPr lang="lt-LT" sz="2400" b="1" dirty="0">
                <a:latin typeface="Times New Roman" panose="02020603050405020304" pitchFamily="18" charset="0"/>
                <a:cs typeface="Times New Roman" panose="02020603050405020304" pitchFamily="18" charset="0"/>
              </a:rPr>
              <a:t> – Vežėjo lygmuo            </a:t>
            </a:r>
            <a:r>
              <a:rPr lang="lt-LT" sz="2400" b="1" dirty="0" err="1">
                <a:latin typeface="Times New Roman" panose="02020603050405020304" pitchFamily="18" charset="0"/>
                <a:cs typeface="Times New Roman" panose="02020603050405020304" pitchFamily="18" charset="0"/>
              </a:rPr>
              <a:t>vs</a:t>
            </a:r>
            <a:r>
              <a:rPr lang="lt-LT" sz="2400" b="1" dirty="0">
                <a:latin typeface="Times New Roman" panose="02020603050405020304" pitchFamily="18" charset="0"/>
                <a:cs typeface="Times New Roman" panose="02020603050405020304" pitchFamily="18" charset="0"/>
              </a:rPr>
              <a:t>               </a:t>
            </a:r>
            <a:r>
              <a:rPr lang="lt-LT" sz="2400" b="1" dirty="0" err="1">
                <a:latin typeface="Times New Roman" panose="02020603050405020304" pitchFamily="18" charset="0"/>
                <a:cs typeface="Times New Roman" panose="02020603050405020304" pitchFamily="18" charset="0"/>
              </a:rPr>
              <a:t>House</a:t>
            </a:r>
            <a:r>
              <a:rPr lang="lt-LT" sz="2400" b="1" dirty="0">
                <a:latin typeface="Times New Roman" panose="02020603050405020304" pitchFamily="18" charset="0"/>
                <a:cs typeface="Times New Roman" panose="02020603050405020304" pitchFamily="18" charset="0"/>
              </a:rPr>
              <a:t> – Ekspeditoriaus lygmuo </a:t>
            </a:r>
          </a:p>
        </p:txBody>
      </p:sp>
      <p:sp>
        <p:nvSpPr>
          <p:cNvPr id="6" name="TextBox 5">
            <a:extLst>
              <a:ext uri="{FF2B5EF4-FFF2-40B4-BE49-F238E27FC236}">
                <a16:creationId xmlns:a16="http://schemas.microsoft.com/office/drawing/2014/main" id="{DD6AD7BF-961C-0B6F-ACB8-4F5DFCE6B5BF}"/>
              </a:ext>
            </a:extLst>
          </p:cNvPr>
          <p:cNvSpPr txBox="1"/>
          <p:nvPr/>
        </p:nvSpPr>
        <p:spPr>
          <a:xfrm>
            <a:off x="1168400" y="1285578"/>
            <a:ext cx="4561840" cy="5355312"/>
          </a:xfrm>
          <a:prstGeom prst="rect">
            <a:avLst/>
          </a:prstGeom>
          <a:noFill/>
        </p:spPr>
        <p:txBody>
          <a:bodyPr wrap="square">
            <a:spAutoFit/>
          </a:bodyPr>
          <a:lstStyle/>
          <a:p>
            <a:r>
              <a:rPr lang="lt-LT" dirty="0"/>
              <a:t>Informacija apie:</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Aktyvioji transporto priemonė</a:t>
            </a:r>
            <a:r>
              <a:rPr lang="en-IE" dirty="0"/>
              <a:t>, </a:t>
            </a:r>
            <a:r>
              <a:rPr lang="lt-LT" dirty="0"/>
              <a:t>maršrutas</a:t>
            </a:r>
            <a:r>
              <a:rPr lang="en-IE" dirty="0"/>
              <a:t>, </a:t>
            </a:r>
            <a:r>
              <a:rPr lang="lt-LT" dirty="0"/>
              <a:t>išvykimo ir atvykimo</a:t>
            </a:r>
            <a:r>
              <a:rPr lang="en-IE" dirty="0"/>
              <a:t> </a:t>
            </a:r>
            <a:r>
              <a:rPr lang="en-IE" dirty="0" err="1"/>
              <a:t>dat</a:t>
            </a:r>
            <a:r>
              <a:rPr lang="lt-LT" dirty="0"/>
              <a:t>a</a:t>
            </a:r>
            <a:r>
              <a:rPr lang="en-IE" dirty="0"/>
              <a:t> </a:t>
            </a:r>
            <a:r>
              <a:rPr lang="lt-LT" dirty="0"/>
              <a:t>ir laikas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lt-LT" dirty="0"/>
              <a:t>Siuntėjas</a:t>
            </a:r>
            <a:r>
              <a:rPr lang="en-IE" dirty="0"/>
              <a:t>, </a:t>
            </a:r>
            <a:r>
              <a:rPr lang="lt-LT" dirty="0"/>
              <a:t> Gavėjas</a:t>
            </a:r>
            <a:r>
              <a:rPr lang="en-IE" dirty="0"/>
              <a:t>, </a:t>
            </a:r>
            <a:r>
              <a:rPr lang="lt-LT" dirty="0"/>
              <a:t>Vežėjas</a:t>
            </a:r>
            <a:endParaRPr lang="en-IE"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Siuntos maršrutas</a:t>
            </a:r>
            <a:r>
              <a:rPr lang="en-IE" dirty="0"/>
              <a:t>: </a:t>
            </a:r>
            <a:r>
              <a:rPr lang="lt-LT" dirty="0"/>
              <a:t>pakrovimo, iškrovimo vietos</a:t>
            </a:r>
            <a:r>
              <a:rPr lang="en-IE" dirty="0"/>
              <a:t>, </a:t>
            </a:r>
            <a:r>
              <a:rPr lang="lt-LT" dirty="0"/>
              <a:t>priėmimo ir pristatymo vietos</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Lydintys dokumentai </a:t>
            </a:r>
            <a:endParaRPr lang="en-IE"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Transporto kaštai </a:t>
            </a:r>
            <a:endParaRPr lang="en-IE" dirty="0"/>
          </a:p>
        </p:txBody>
      </p:sp>
      <p:sp>
        <p:nvSpPr>
          <p:cNvPr id="8" name="TextBox 7">
            <a:extLst>
              <a:ext uri="{FF2B5EF4-FFF2-40B4-BE49-F238E27FC236}">
                <a16:creationId xmlns:a16="http://schemas.microsoft.com/office/drawing/2014/main" id="{C85650E4-E654-44CB-516A-F490995F6FCC}"/>
              </a:ext>
            </a:extLst>
          </p:cNvPr>
          <p:cNvSpPr txBox="1"/>
          <p:nvPr/>
        </p:nvSpPr>
        <p:spPr>
          <a:xfrm>
            <a:off x="6654800" y="1285578"/>
            <a:ext cx="4856480" cy="5355312"/>
          </a:xfrm>
          <a:prstGeom prst="rect">
            <a:avLst/>
          </a:prstGeom>
          <a:noFill/>
        </p:spPr>
        <p:txBody>
          <a:bodyPr wrap="square">
            <a:spAutoFit/>
          </a:bodyPr>
          <a:lstStyle/>
          <a:p>
            <a:r>
              <a:rPr lang="lt-LT" dirty="0"/>
              <a:t>Informacija apie:</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Pasyviosios transporto priemonės</a:t>
            </a:r>
            <a:r>
              <a:rPr lang="en-IE" dirty="0"/>
              <a:t>, </a:t>
            </a:r>
            <a:r>
              <a:rPr lang="lt-LT" dirty="0"/>
              <a:t>maršruto valstybės</a:t>
            </a:r>
            <a:endParaRPr lang="en-IE"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Siuntėjas</a:t>
            </a:r>
            <a:r>
              <a:rPr lang="en-IE" dirty="0"/>
              <a:t>, </a:t>
            </a:r>
            <a:r>
              <a:rPr lang="lt-LT" dirty="0"/>
              <a:t> Gavėjas</a:t>
            </a:r>
            <a:r>
              <a:rPr lang="en-IE" dirty="0"/>
              <a:t>, </a:t>
            </a:r>
            <a:r>
              <a:rPr lang="lt-LT" dirty="0"/>
              <a:t>pirkėjas ir pardavėjas (ekspeditoriaus lygio informacija) </a:t>
            </a:r>
            <a:endParaRPr lang="en-IE"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Siuntos maršrutas</a:t>
            </a:r>
            <a:r>
              <a:rPr lang="en-IE" dirty="0"/>
              <a:t>: </a:t>
            </a:r>
            <a:r>
              <a:rPr lang="lt-LT" dirty="0"/>
              <a:t>pakrovimo, iškrovimo vietos</a:t>
            </a:r>
            <a:r>
              <a:rPr lang="en-IE" dirty="0"/>
              <a:t>, </a:t>
            </a:r>
            <a:r>
              <a:rPr lang="lt-LT" dirty="0"/>
              <a:t>priėmimo ir pristatymo vietos, kelionės maršruto valstybės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Prekės</a:t>
            </a:r>
            <a:r>
              <a:rPr lang="en-IE" dirty="0"/>
              <a:t>: HS </a:t>
            </a:r>
            <a:r>
              <a:rPr lang="lt-LT" dirty="0"/>
              <a:t>kodas</a:t>
            </a:r>
            <a:r>
              <a:rPr lang="en-IE" dirty="0"/>
              <a:t>, </a:t>
            </a:r>
            <a:r>
              <a:rPr lang="lt-LT" dirty="0"/>
              <a:t>aprašymas</a:t>
            </a:r>
            <a:r>
              <a:rPr lang="en-IE" dirty="0"/>
              <a:t>, </a:t>
            </a:r>
            <a:r>
              <a:rPr lang="lt-LT" dirty="0"/>
              <a:t>svoris</a:t>
            </a:r>
            <a:r>
              <a:rPr lang="en-IE" dirty="0"/>
              <a:t>, </a:t>
            </a:r>
            <a:r>
              <a:rPr lang="lt-LT" dirty="0"/>
              <a:t>pakuotės</a:t>
            </a:r>
            <a:r>
              <a:rPr lang="en-IE" dirty="0"/>
              <a:t>, </a:t>
            </a:r>
            <a:r>
              <a:rPr lang="lt-LT" dirty="0"/>
              <a:t>transporto priemonės ir rūšys.</a:t>
            </a:r>
            <a:endParaRPr lang="en-IE" dirty="0"/>
          </a:p>
          <a:p>
            <a:pPr marL="285750" indent="-285750">
              <a:buFont typeface="Arial" panose="020B0604020202020204" pitchFamily="34" charset="0"/>
              <a:buChar char="•"/>
            </a:pPr>
            <a:endParaRPr lang="lt-LT" dirty="0"/>
          </a:p>
          <a:p>
            <a:endParaRPr lang="lt-LT" dirty="0"/>
          </a:p>
          <a:p>
            <a:pPr marL="285750" indent="-285750">
              <a:buFont typeface="Arial" panose="020B0604020202020204" pitchFamily="34" charset="0"/>
              <a:buChar char="•"/>
            </a:pPr>
            <a:r>
              <a:rPr lang="lt-LT" dirty="0"/>
              <a:t>Lydintys dokumentai</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Transporto kaštai</a:t>
            </a:r>
            <a:endParaRPr lang="en-IE" dirty="0"/>
          </a:p>
        </p:txBody>
      </p:sp>
    </p:spTree>
    <p:extLst>
      <p:ext uri="{BB962C8B-B14F-4D97-AF65-F5344CB8AC3E}">
        <p14:creationId xmlns:p14="http://schemas.microsoft.com/office/powerpoint/2010/main" val="80769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A12CCCB-CEB6-7746-0323-6DF01B1A672C}"/>
              </a:ext>
            </a:extLst>
          </p:cNvPr>
          <p:cNvSpPr txBox="1"/>
          <p:nvPr/>
        </p:nvSpPr>
        <p:spPr>
          <a:xfrm>
            <a:off x="973891" y="243364"/>
            <a:ext cx="9525000" cy="523220"/>
          </a:xfrm>
          <a:prstGeom prst="rect">
            <a:avLst/>
          </a:prstGeom>
          <a:noFill/>
        </p:spPr>
        <p:txBody>
          <a:bodyPr wrap="square" lIns="91440" tIns="45720" rIns="91440" bIns="45720" anchor="t">
            <a:spAutoFit/>
          </a:bodyPr>
          <a:lstStyle>
            <a:defPPr>
              <a:defRPr kern="0"/>
            </a:defPPr>
          </a:lstStyle>
          <a:p>
            <a:pPr algn="l"/>
            <a:r>
              <a:rPr lang="lt-LT" sz="2800" dirty="0">
                <a:effectLst/>
                <a:latin typeface="Times New Roman"/>
                <a:ea typeface="Calibri" panose="020F0502020204030204" pitchFamily="34" charset="0"/>
                <a:cs typeface="Times New Roman"/>
              </a:rPr>
              <a:t>ICS2 Proceso žingsniai</a:t>
            </a:r>
            <a:r>
              <a:rPr lang="lt-LT" sz="2800" dirty="0">
                <a:latin typeface="Times New Roman"/>
                <a:ea typeface="Calibri" panose="020F0502020204030204" pitchFamily="34" charset="0"/>
                <a:cs typeface="Times New Roman"/>
              </a:rPr>
              <a:t>:</a:t>
            </a:r>
            <a:endParaRPr lang="lt-LT" sz="2400" b="1" dirty="0">
              <a:latin typeface="Times New Roman"/>
              <a:cs typeface="Times New Roman"/>
            </a:endParaRPr>
          </a:p>
        </p:txBody>
      </p:sp>
      <p:pic>
        <p:nvPicPr>
          <p:cNvPr id="3" name="Picture 2" descr="Image associée">
            <a:extLst>
              <a:ext uri="{FF2B5EF4-FFF2-40B4-BE49-F238E27FC236}">
                <a16:creationId xmlns:a16="http://schemas.microsoft.com/office/drawing/2014/main" id="{03A85F8A-186D-5D80-C2A3-8D9C772D76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942" y="2030189"/>
            <a:ext cx="6479555" cy="36821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4">
            <a:extLst>
              <a:ext uri="{FF2B5EF4-FFF2-40B4-BE49-F238E27FC236}">
                <a16:creationId xmlns:a16="http://schemas.microsoft.com/office/drawing/2014/main" id="{6566F1B0-D1FD-29D9-3C6E-EC5EF8644170}"/>
              </a:ext>
            </a:extLst>
          </p:cNvPr>
          <p:cNvSpPr/>
          <p:nvPr/>
        </p:nvSpPr>
        <p:spPr>
          <a:xfrm>
            <a:off x="7596336" y="3098763"/>
            <a:ext cx="210406" cy="18144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prstClr val="white"/>
              </a:solidFill>
              <a:effectLst/>
              <a:uLnTx/>
              <a:uFillTx/>
              <a:latin typeface="Gill Sans MT"/>
              <a:ea typeface="+mn-ea"/>
              <a:cs typeface="+mn-cs"/>
            </a:endParaRPr>
          </a:p>
        </p:txBody>
      </p:sp>
      <p:sp>
        <p:nvSpPr>
          <p:cNvPr id="7" name="Oval 6">
            <a:extLst>
              <a:ext uri="{FF2B5EF4-FFF2-40B4-BE49-F238E27FC236}">
                <a16:creationId xmlns:a16="http://schemas.microsoft.com/office/drawing/2014/main" id="{6F4099A5-A900-5E98-DBC3-AAB3026A7FE5}"/>
              </a:ext>
            </a:extLst>
          </p:cNvPr>
          <p:cNvSpPr/>
          <p:nvPr/>
        </p:nvSpPr>
        <p:spPr>
          <a:xfrm>
            <a:off x="5748146" y="2620636"/>
            <a:ext cx="176543" cy="1753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prstClr val="white"/>
              </a:solidFill>
              <a:effectLst/>
              <a:uLnTx/>
              <a:uFillTx/>
              <a:latin typeface="Gill Sans MT"/>
              <a:ea typeface="+mn-ea"/>
              <a:cs typeface="+mn-cs"/>
            </a:endParaRPr>
          </a:p>
        </p:txBody>
      </p:sp>
      <p:sp>
        <p:nvSpPr>
          <p:cNvPr id="8" name="Curved Up Arrow 5">
            <a:extLst>
              <a:ext uri="{FF2B5EF4-FFF2-40B4-BE49-F238E27FC236}">
                <a16:creationId xmlns:a16="http://schemas.microsoft.com/office/drawing/2014/main" id="{AD08A684-5BDD-2A00-38ED-604F77927185}"/>
              </a:ext>
            </a:extLst>
          </p:cNvPr>
          <p:cNvSpPr/>
          <p:nvPr/>
        </p:nvSpPr>
        <p:spPr>
          <a:xfrm rot="666035" flipH="1" flipV="1">
            <a:off x="5766085" y="2192598"/>
            <a:ext cx="2079930" cy="602649"/>
          </a:xfrm>
          <a:prstGeom prst="curvedUpArrow">
            <a:avLst/>
          </a:prstGeom>
          <a:gradFill>
            <a:gsLst>
              <a:gs pos="0">
                <a:srgbClr val="FF5050"/>
              </a:gs>
              <a:gs pos="50000">
                <a:schemeClr val="accent5">
                  <a:lumMod val="60000"/>
                  <a:lumOff val="4000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prstClr val="black"/>
              </a:solidFill>
              <a:effectLst/>
              <a:uLnTx/>
              <a:uFillTx/>
              <a:latin typeface="Gill Sans MT"/>
              <a:ea typeface="+mn-ea"/>
              <a:cs typeface="+mn-cs"/>
            </a:endParaRPr>
          </a:p>
        </p:txBody>
      </p:sp>
      <p:cxnSp>
        <p:nvCxnSpPr>
          <p:cNvPr id="9" name="Straight Arrow Connector 12">
            <a:extLst>
              <a:ext uri="{FF2B5EF4-FFF2-40B4-BE49-F238E27FC236}">
                <a16:creationId xmlns:a16="http://schemas.microsoft.com/office/drawing/2014/main" id="{51D3AAD9-2B47-228E-54C7-AA83ED9F8A20}"/>
              </a:ext>
            </a:extLst>
          </p:cNvPr>
          <p:cNvCxnSpPr>
            <a:stCxn id="7" idx="4"/>
          </p:cNvCxnSpPr>
          <p:nvPr/>
        </p:nvCxnSpPr>
        <p:spPr>
          <a:xfrm flipH="1">
            <a:off x="5821437" y="2795972"/>
            <a:ext cx="14981" cy="277230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10" name="Diagram 14">
            <a:extLst>
              <a:ext uri="{FF2B5EF4-FFF2-40B4-BE49-F238E27FC236}">
                <a16:creationId xmlns:a16="http://schemas.microsoft.com/office/drawing/2014/main" id="{E339722F-C829-20FF-C401-B2E3AC424558}"/>
              </a:ext>
            </a:extLst>
          </p:cNvPr>
          <p:cNvGraphicFramePr/>
          <p:nvPr>
            <p:extLst>
              <p:ext uri="{D42A27DB-BD31-4B8C-83A1-F6EECF244321}">
                <p14:modId xmlns:p14="http://schemas.microsoft.com/office/powerpoint/2010/main" val="3615566865"/>
              </p:ext>
            </p:extLst>
          </p:nvPr>
        </p:nvGraphicFramePr>
        <p:xfrm>
          <a:off x="493149" y="2385016"/>
          <a:ext cx="4719326" cy="3413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entagon 15">
            <a:extLst>
              <a:ext uri="{FF2B5EF4-FFF2-40B4-BE49-F238E27FC236}">
                <a16:creationId xmlns:a16="http://schemas.microsoft.com/office/drawing/2014/main" id="{B36FA022-4C5C-F792-89D6-8154F6E175EA}"/>
              </a:ext>
            </a:extLst>
          </p:cNvPr>
          <p:cNvSpPr/>
          <p:nvPr/>
        </p:nvSpPr>
        <p:spPr>
          <a:xfrm>
            <a:off x="3059832" y="3326313"/>
            <a:ext cx="2297268" cy="24192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Gill Sans MT"/>
                <a:ea typeface="+mn-ea"/>
                <a:cs typeface="+mn-cs"/>
              </a:rPr>
              <a:t>Full ENS Data  &gt; Complete S&amp;S RA</a:t>
            </a:r>
          </a:p>
        </p:txBody>
      </p:sp>
      <p:sp>
        <p:nvSpPr>
          <p:cNvPr id="12" name="Pentagon 21">
            <a:extLst>
              <a:ext uri="{FF2B5EF4-FFF2-40B4-BE49-F238E27FC236}">
                <a16:creationId xmlns:a16="http://schemas.microsoft.com/office/drawing/2014/main" id="{3A97046C-0458-350D-3DE1-894260500EA8}"/>
              </a:ext>
            </a:extLst>
          </p:cNvPr>
          <p:cNvSpPr/>
          <p:nvPr/>
        </p:nvSpPr>
        <p:spPr>
          <a:xfrm>
            <a:off x="3776513" y="4025695"/>
            <a:ext cx="1896965" cy="315261"/>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050" b="1" i="0" u="none" strike="noStrike" kern="1200" cap="none" spc="0" normalizeH="0" baseline="0" noProof="0" dirty="0">
                <a:ln>
                  <a:noFill/>
                </a:ln>
                <a:solidFill>
                  <a:prstClr val="white"/>
                </a:solidFill>
                <a:effectLst/>
                <a:uLnTx/>
                <a:uFillTx/>
                <a:latin typeface="Gill Sans MT"/>
                <a:ea typeface="+mn-ea"/>
                <a:cs typeface="+mn-cs"/>
              </a:rPr>
              <a:t>Atvykimo pranešimas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050" b="1" i="0" u="none" strike="noStrike" kern="1200" cap="none" spc="0" normalizeH="0" baseline="0" noProof="0" dirty="0">
                <a:ln>
                  <a:noFill/>
                </a:ln>
                <a:solidFill>
                  <a:prstClr val="white"/>
                </a:solidFill>
                <a:effectLst/>
                <a:uLnTx/>
                <a:uFillTx/>
                <a:latin typeface="Gill Sans MT"/>
                <a:ea typeface="+mn-ea"/>
                <a:cs typeface="+mn-cs"/>
              </a:rPr>
              <a:t>( ICS2)</a:t>
            </a:r>
            <a:endParaRPr kumimoji="0" lang="en-GB" sz="1050" b="1" i="0" u="none" strike="noStrike" kern="1200" cap="none" spc="0" normalizeH="0" baseline="0" noProof="0" dirty="0">
              <a:ln>
                <a:noFill/>
              </a:ln>
              <a:solidFill>
                <a:prstClr val="white"/>
              </a:solidFill>
              <a:effectLst/>
              <a:uLnTx/>
              <a:uFillTx/>
              <a:latin typeface="Gill Sans MT"/>
              <a:ea typeface="+mn-ea"/>
              <a:cs typeface="+mn-cs"/>
            </a:endParaRPr>
          </a:p>
        </p:txBody>
      </p:sp>
      <p:sp>
        <p:nvSpPr>
          <p:cNvPr id="13" name="Pentagon 22">
            <a:extLst>
              <a:ext uri="{FF2B5EF4-FFF2-40B4-BE49-F238E27FC236}">
                <a16:creationId xmlns:a16="http://schemas.microsoft.com/office/drawing/2014/main" id="{284434AF-E2B4-132F-E042-D13239F7773C}"/>
              </a:ext>
            </a:extLst>
          </p:cNvPr>
          <p:cNvSpPr/>
          <p:nvPr/>
        </p:nvSpPr>
        <p:spPr>
          <a:xfrm>
            <a:off x="4499993" y="4713485"/>
            <a:ext cx="1195612" cy="27873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Gill Sans MT"/>
                <a:ea typeface="+mn-ea"/>
                <a:cs typeface="+mn-cs"/>
              </a:rPr>
              <a:t>Presentation Notification</a:t>
            </a:r>
          </a:p>
        </p:txBody>
      </p:sp>
      <p:sp>
        <p:nvSpPr>
          <p:cNvPr id="14" name="Pentagon 7">
            <a:extLst>
              <a:ext uri="{FF2B5EF4-FFF2-40B4-BE49-F238E27FC236}">
                <a16:creationId xmlns:a16="http://schemas.microsoft.com/office/drawing/2014/main" id="{886B7170-0525-C48D-30A7-15C86CBE5CFB}"/>
              </a:ext>
            </a:extLst>
          </p:cNvPr>
          <p:cNvSpPr/>
          <p:nvPr/>
        </p:nvSpPr>
        <p:spPr>
          <a:xfrm>
            <a:off x="1550530" y="1794908"/>
            <a:ext cx="3784518" cy="316988"/>
          </a:xfrm>
          <a:prstGeom prst="homePlat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Gill Sans MT"/>
                <a:ea typeface="+mn-ea"/>
                <a:cs typeface="+mn-cs"/>
              </a:rPr>
              <a:t>PLACI (7+1 – minimal</a:t>
            </a:r>
            <a:r>
              <a:rPr kumimoji="0" lang="lt-LT" sz="1100" b="1" i="0" u="none" strike="noStrike" kern="1200" cap="none" spc="0" normalizeH="0" baseline="0" noProof="0" dirty="0" err="1">
                <a:ln>
                  <a:noFill/>
                </a:ln>
                <a:solidFill>
                  <a:prstClr val="white"/>
                </a:solidFill>
                <a:effectLst/>
                <a:uLnTx/>
                <a:uFillTx/>
                <a:latin typeface="Gill Sans MT"/>
                <a:ea typeface="+mn-ea"/>
                <a:cs typeface="+mn-cs"/>
              </a:rPr>
              <a:t>us</a:t>
            </a:r>
            <a:r>
              <a:rPr kumimoji="0" lang="en-GB" sz="1100" b="1" i="0" u="none" strike="noStrike" kern="1200" cap="none" spc="0" normalizeH="0" baseline="0" noProof="0" dirty="0">
                <a:ln>
                  <a:noFill/>
                </a:ln>
                <a:solidFill>
                  <a:prstClr val="white"/>
                </a:solidFill>
                <a:effectLst/>
                <a:uLnTx/>
                <a:uFillTx/>
                <a:latin typeface="Gill Sans MT"/>
                <a:ea typeface="+mn-ea"/>
                <a:cs typeface="+mn-cs"/>
              </a:rPr>
              <a:t> </a:t>
            </a:r>
            <a:r>
              <a:rPr kumimoji="0" lang="en-GB" sz="1100" b="1" i="0" u="none" strike="noStrike" kern="1200" cap="none" spc="0" normalizeH="0" baseline="0" noProof="0" dirty="0" err="1">
                <a:ln>
                  <a:noFill/>
                </a:ln>
                <a:solidFill>
                  <a:prstClr val="white"/>
                </a:solidFill>
                <a:effectLst/>
                <a:uLnTx/>
                <a:uFillTx/>
                <a:latin typeface="Gill Sans MT"/>
                <a:ea typeface="+mn-ea"/>
                <a:cs typeface="+mn-cs"/>
              </a:rPr>
              <a:t>siuntos</a:t>
            </a:r>
            <a:r>
              <a:rPr kumimoji="0" lang="en-GB" sz="1100" b="1" i="0" u="none" strike="noStrike" kern="1200" cap="none" spc="0" normalizeH="0" baseline="0" noProof="0" dirty="0">
                <a:ln>
                  <a:noFill/>
                </a:ln>
                <a:solidFill>
                  <a:prstClr val="white"/>
                </a:solidFill>
                <a:effectLst/>
                <a:uLnTx/>
                <a:uFillTx/>
                <a:latin typeface="Gill Sans MT"/>
                <a:ea typeface="+mn-ea"/>
                <a:cs typeface="+mn-cs"/>
              </a:rPr>
              <a:t> </a:t>
            </a:r>
            <a:r>
              <a:rPr kumimoji="0" lang="en-GB" sz="1100" b="1" i="0" u="none" strike="noStrike" kern="1200" cap="none" spc="0" normalizeH="0" baseline="0" noProof="0" dirty="0" err="1">
                <a:ln>
                  <a:noFill/>
                </a:ln>
                <a:solidFill>
                  <a:prstClr val="white"/>
                </a:solidFill>
                <a:effectLst/>
                <a:uLnTx/>
                <a:uFillTx/>
                <a:latin typeface="Gill Sans MT"/>
                <a:ea typeface="+mn-ea"/>
                <a:cs typeface="+mn-cs"/>
              </a:rPr>
              <a:t>lygio</a:t>
            </a:r>
            <a:r>
              <a:rPr kumimoji="0" lang="en-GB" sz="1100" b="1" i="0" u="none" strike="noStrike" kern="1200" cap="none" spc="0" normalizeH="0" baseline="0" noProof="0" dirty="0">
                <a:ln>
                  <a:noFill/>
                </a:ln>
                <a:solidFill>
                  <a:prstClr val="white"/>
                </a:solidFill>
                <a:effectLst/>
                <a:uLnTx/>
                <a:uFillTx/>
                <a:latin typeface="Gill Sans MT"/>
                <a:ea typeface="+mn-ea"/>
                <a:cs typeface="+mn-cs"/>
              </a:rPr>
              <a:t> </a:t>
            </a:r>
            <a:r>
              <a:rPr kumimoji="0" lang="en-GB" sz="1100" b="1" i="0" u="none" strike="noStrike" kern="1200" cap="none" spc="0" normalizeH="0" baseline="0" noProof="0" dirty="0" err="1">
                <a:ln>
                  <a:noFill/>
                </a:ln>
                <a:solidFill>
                  <a:prstClr val="white"/>
                </a:solidFill>
                <a:effectLst/>
                <a:uLnTx/>
                <a:uFillTx/>
                <a:latin typeface="Gill Sans MT"/>
                <a:ea typeface="+mn-ea"/>
                <a:cs typeface="+mn-cs"/>
              </a:rPr>
              <a:t>duome</a:t>
            </a:r>
            <a:r>
              <a:rPr kumimoji="0" lang="lt-LT" sz="1100" b="1" i="0" u="none" strike="noStrike" kern="1200" cap="none" spc="0" normalizeH="0" baseline="0" noProof="0" dirty="0" err="1">
                <a:ln>
                  <a:noFill/>
                </a:ln>
                <a:solidFill>
                  <a:prstClr val="white"/>
                </a:solidFill>
                <a:effectLst/>
                <a:uLnTx/>
                <a:uFillTx/>
                <a:latin typeface="Gill Sans MT"/>
                <a:ea typeface="+mn-ea"/>
                <a:cs typeface="+mn-cs"/>
              </a:rPr>
              <a:t>nų</a:t>
            </a:r>
            <a:r>
              <a:rPr kumimoji="0" lang="lt-LT" sz="1100" b="1" i="0" u="none" strike="noStrike" kern="1200" cap="none" spc="0" normalizeH="0" baseline="0" noProof="0" dirty="0">
                <a:ln>
                  <a:noFill/>
                </a:ln>
                <a:solidFill>
                  <a:prstClr val="white"/>
                </a:solidFill>
                <a:effectLst/>
                <a:uLnTx/>
                <a:uFillTx/>
                <a:latin typeface="Gill Sans MT"/>
                <a:ea typeface="+mn-ea"/>
                <a:cs typeface="+mn-cs"/>
              </a:rPr>
              <a:t> rinkinys</a:t>
            </a:r>
            <a:r>
              <a:rPr kumimoji="0" lang="en-GB" sz="1100" b="1" i="0" u="none" strike="noStrike" kern="1200" cap="none" spc="0" normalizeH="0" baseline="0" noProof="0" dirty="0">
                <a:ln>
                  <a:noFill/>
                </a:ln>
                <a:solidFill>
                  <a:prstClr val="white"/>
                </a:solidFill>
                <a:effectLst/>
                <a:uLnTx/>
                <a:uFillTx/>
                <a:latin typeface="Gill Sans MT"/>
                <a:ea typeface="+mn-ea"/>
                <a:cs typeface="+mn-cs"/>
              </a:rPr>
              <a:t>)</a:t>
            </a:r>
            <a:r>
              <a:rPr kumimoji="0" lang="lt-LT" sz="1100" b="1" i="0" u="none" strike="noStrike" kern="1200" cap="none" spc="0" normalizeH="0" baseline="0" noProof="0" dirty="0">
                <a:ln>
                  <a:noFill/>
                </a:ln>
                <a:solidFill>
                  <a:prstClr val="white"/>
                </a:solidFill>
                <a:effectLst/>
                <a:uLnTx/>
                <a:uFillTx/>
                <a:latin typeface="Gill Sans MT"/>
                <a:ea typeface="+mn-ea"/>
                <a:cs typeface="+mn-cs"/>
              </a:rPr>
              <a:t> </a:t>
            </a:r>
            <a:r>
              <a:rPr kumimoji="0" lang="lt-LT" sz="1100" b="1" i="0" u="none" strike="noStrike" kern="1200" cap="none" spc="0" normalizeH="0" baseline="0" noProof="0" dirty="0" err="1">
                <a:ln>
                  <a:noFill/>
                </a:ln>
                <a:solidFill>
                  <a:prstClr val="white"/>
                </a:solidFill>
                <a:effectLst/>
                <a:uLnTx/>
                <a:uFillTx/>
                <a:latin typeface="Gill Sans MT"/>
                <a:ea typeface="+mn-ea"/>
                <a:cs typeface="+mn-cs"/>
              </a:rPr>
              <a:t>Avicinio</a:t>
            </a:r>
            <a:r>
              <a:rPr kumimoji="0" lang="lt-LT" sz="1100" b="1" i="0" u="none" strike="noStrike" kern="1200" cap="none" spc="0" normalizeH="0" baseline="0" noProof="0" dirty="0">
                <a:ln>
                  <a:noFill/>
                </a:ln>
                <a:solidFill>
                  <a:prstClr val="white"/>
                </a:solidFill>
                <a:effectLst/>
                <a:uLnTx/>
                <a:uFillTx/>
                <a:latin typeface="Gill Sans MT"/>
                <a:ea typeface="+mn-ea"/>
                <a:cs typeface="+mn-cs"/>
              </a:rPr>
              <a:t> saugumo duomenys</a:t>
            </a:r>
            <a:endParaRPr kumimoji="0" lang="en-GB" sz="1100" b="1"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15" name="Picture 9">
            <a:extLst>
              <a:ext uri="{FF2B5EF4-FFF2-40B4-BE49-F238E27FC236}">
                <a16:creationId xmlns:a16="http://schemas.microsoft.com/office/drawing/2014/main" id="{999F4AB9-0805-4CF7-A64A-F3FB39F823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8709" y="5581934"/>
            <a:ext cx="511362" cy="511362"/>
          </a:xfrm>
          <a:prstGeom prst="rect">
            <a:avLst/>
          </a:prstGeom>
        </p:spPr>
      </p:pic>
      <p:cxnSp>
        <p:nvCxnSpPr>
          <p:cNvPr id="16" name="Straight Arrow Connector 26">
            <a:extLst>
              <a:ext uri="{FF2B5EF4-FFF2-40B4-BE49-F238E27FC236}">
                <a16:creationId xmlns:a16="http://schemas.microsoft.com/office/drawing/2014/main" id="{D826F906-AFE9-32DD-FE7B-5BF10F4442A4}"/>
              </a:ext>
            </a:extLst>
          </p:cNvPr>
          <p:cNvCxnSpPr/>
          <p:nvPr/>
        </p:nvCxnSpPr>
        <p:spPr>
          <a:xfrm flipH="1">
            <a:off x="5266710" y="2199531"/>
            <a:ext cx="97378" cy="0"/>
          </a:xfrm>
          <a:prstGeom prst="straightConnector1">
            <a:avLst/>
          </a:prstGeom>
          <a:ln w="38100">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C754C3-00D2-BCFD-89EB-4AAAFEC293BB}"/>
              </a:ext>
            </a:extLst>
          </p:cNvPr>
          <p:cNvSpPr txBox="1"/>
          <p:nvPr/>
        </p:nvSpPr>
        <p:spPr>
          <a:xfrm>
            <a:off x="3131840" y="2248796"/>
            <a:ext cx="2104061"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t-LT" sz="1400" b="1" i="0" u="none" strike="noStrike" kern="1200" cap="none" spc="0" normalizeH="0" baseline="0" noProof="0" dirty="0">
                <a:ln>
                  <a:noFill/>
                </a:ln>
                <a:solidFill>
                  <a:prstClr val="black">
                    <a:lumMod val="65000"/>
                    <a:lumOff val="35000"/>
                  </a:prstClr>
                </a:solidFill>
                <a:effectLst/>
                <a:uLnTx/>
                <a:uFillTx/>
                <a:latin typeface="Gill Sans MT"/>
                <a:ea typeface="+mn-ea"/>
                <a:cs typeface="+mn-cs"/>
              </a:rPr>
              <a:t>Muitinės Užklausos</a:t>
            </a:r>
            <a:endParaRPr kumimoji="0" lang="en-GB" sz="1400" b="1" i="0" u="none" strike="noStrike" kern="1200" cap="none" spc="0" normalizeH="0" baseline="0" noProof="0" dirty="0">
              <a:ln>
                <a:noFill/>
              </a:ln>
              <a:solidFill>
                <a:prstClr val="black">
                  <a:lumMod val="65000"/>
                  <a:lumOff val="35000"/>
                </a:prstClr>
              </a:solidFill>
              <a:effectLst/>
              <a:uLnTx/>
              <a:uFillTx/>
              <a:latin typeface="Gill Sans MT"/>
              <a:ea typeface="+mn-ea"/>
              <a:cs typeface="+mn-cs"/>
            </a:endParaRPr>
          </a:p>
        </p:txBody>
      </p:sp>
      <p:pic>
        <p:nvPicPr>
          <p:cNvPr id="18" name="Picture 39">
            <a:extLst>
              <a:ext uri="{FF2B5EF4-FFF2-40B4-BE49-F238E27FC236}">
                <a16:creationId xmlns:a16="http://schemas.microsoft.com/office/drawing/2014/main" id="{E635AE94-B707-7AA3-8B4C-65A7DEA5D3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0068" y="2909277"/>
            <a:ext cx="748140" cy="1058150"/>
          </a:xfrm>
          <a:prstGeom prst="rect">
            <a:avLst/>
          </a:prstGeom>
        </p:spPr>
      </p:pic>
      <p:pic>
        <p:nvPicPr>
          <p:cNvPr id="19" name="Picture 1033">
            <a:extLst>
              <a:ext uri="{FF2B5EF4-FFF2-40B4-BE49-F238E27FC236}">
                <a16:creationId xmlns:a16="http://schemas.microsoft.com/office/drawing/2014/main" id="{CAF19532-F119-D533-DC79-1D7C1DB55A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0508" y="1618489"/>
            <a:ext cx="722138" cy="722138"/>
          </a:xfrm>
          <a:prstGeom prst="rect">
            <a:avLst/>
          </a:prstGeom>
        </p:spPr>
      </p:pic>
      <p:sp>
        <p:nvSpPr>
          <p:cNvPr id="20" name="Pentagon 20">
            <a:extLst>
              <a:ext uri="{FF2B5EF4-FFF2-40B4-BE49-F238E27FC236}">
                <a16:creationId xmlns:a16="http://schemas.microsoft.com/office/drawing/2014/main" id="{919FA5E4-251F-FEE1-745E-D65B53F25BB2}"/>
              </a:ext>
            </a:extLst>
          </p:cNvPr>
          <p:cNvSpPr/>
          <p:nvPr/>
        </p:nvSpPr>
        <p:spPr>
          <a:xfrm>
            <a:off x="3059832" y="3329434"/>
            <a:ext cx="2297268" cy="31526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t-LT" sz="1050" b="1" dirty="0">
                <a:solidFill>
                  <a:prstClr val="white"/>
                </a:solidFill>
                <a:latin typeface="Gill Sans MT"/>
              </a:rPr>
              <a:t>Pilni ENS duomenys </a:t>
            </a:r>
            <a:r>
              <a:rPr kumimoji="0" lang="en-GB" sz="1050" b="1" i="0" u="none" strike="noStrike" kern="1200" cap="none" spc="0" normalizeH="0" baseline="0" noProof="0" dirty="0">
                <a:ln>
                  <a:noFill/>
                </a:ln>
                <a:solidFill>
                  <a:prstClr val="white"/>
                </a:solidFill>
                <a:effectLst/>
                <a:uLnTx/>
                <a:uFillTx/>
                <a:latin typeface="Gill Sans MT"/>
                <a:ea typeface="+mn-ea"/>
                <a:cs typeface="+mn-cs"/>
              </a:rPr>
              <a:t>&gt; Complete S&amp;S RA</a:t>
            </a:r>
          </a:p>
        </p:txBody>
      </p:sp>
    </p:spTree>
    <p:extLst>
      <p:ext uri="{BB962C8B-B14F-4D97-AF65-F5344CB8AC3E}">
        <p14:creationId xmlns:p14="http://schemas.microsoft.com/office/powerpoint/2010/main" val="133172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2712EC7-E1BE-4E8C-FFEF-96570D6ACDBE}"/>
              </a:ext>
            </a:extLst>
          </p:cNvPr>
          <p:cNvSpPr txBox="1"/>
          <p:nvPr/>
        </p:nvSpPr>
        <p:spPr>
          <a:xfrm>
            <a:off x="1333500" y="694056"/>
            <a:ext cx="9525000" cy="523220"/>
          </a:xfrm>
          <a:prstGeom prst="rect">
            <a:avLst/>
          </a:prstGeom>
          <a:noFill/>
        </p:spPr>
        <p:txBody>
          <a:bodyPr wrap="square" lIns="91440" tIns="45720" rIns="91440" bIns="45720" anchor="t">
            <a:spAutoFit/>
          </a:bodyPr>
          <a:lstStyle>
            <a:defPPr>
              <a:defRPr kern="0"/>
            </a:defPPr>
          </a:lstStyle>
          <a:p>
            <a:pPr algn="l"/>
            <a:r>
              <a:rPr lang="lt-LT" sz="2800" b="1" dirty="0">
                <a:effectLst/>
                <a:latin typeface="Times New Roman"/>
                <a:ea typeface="Calibri" panose="020F0502020204030204" pitchFamily="34" charset="0"/>
                <a:cs typeface="Times New Roman"/>
              </a:rPr>
              <a:t>Kaip greitai?:</a:t>
            </a:r>
            <a:endParaRPr lang="lt-LT"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D05962-30C1-ACF2-6D84-0E1213E91C15}"/>
              </a:ext>
            </a:extLst>
          </p:cNvPr>
          <p:cNvSpPr txBox="1"/>
          <p:nvPr/>
        </p:nvSpPr>
        <p:spPr>
          <a:xfrm>
            <a:off x="1281363" y="1610503"/>
            <a:ext cx="9577137" cy="4093428"/>
          </a:xfrm>
          <a:prstGeom prst="rect">
            <a:avLst/>
          </a:prstGeom>
          <a:noFill/>
        </p:spPr>
        <p:txBody>
          <a:bodyPr wrap="square">
            <a:spAutoFit/>
          </a:bodyPr>
          <a:lstStyle/>
          <a:p>
            <a:pPr indent="450215" algn="just"/>
            <a:r>
              <a:rPr lang="lt-LT" sz="2000" dirty="0">
                <a:effectLst/>
                <a:latin typeface="Times New Roman" panose="02020603050405020304" pitchFamily="18" charset="0"/>
                <a:ea typeface="Calibri" panose="020F0502020204030204" pitchFamily="34" charset="0"/>
              </a:rPr>
              <a:t>Prievolė pradėti teikti tokias deklaracijas nėra vienoda ir įsigalioja skirtingu laiku skirtingiems  ūkio subjektams. </a:t>
            </a:r>
          </a:p>
          <a:p>
            <a:pPr indent="450215" algn="just"/>
            <a:endParaRPr lang="lt-LT" sz="2000" dirty="0">
              <a:effectLst/>
              <a:latin typeface="Times New Roman" panose="02020603050405020304" pitchFamily="18" charset="0"/>
              <a:ea typeface="Calibri" panose="020F0502020204030204" pitchFamily="34" charset="0"/>
            </a:endParaRPr>
          </a:p>
          <a:p>
            <a:pPr indent="450215" algn="just"/>
            <a:r>
              <a:rPr lang="lt-LT" sz="2000" dirty="0">
                <a:effectLst/>
                <a:latin typeface="Times New Roman" panose="02020603050405020304" pitchFamily="18" charset="0"/>
                <a:ea typeface="Calibri" panose="020F0502020204030204" pitchFamily="34" charset="0"/>
              </a:rPr>
              <a:t>Tai priklauso nuo paslaugų, kurias jie teikia dalyvaudami tarptautinėje prekių  judėjimo grandinėje, ir susieta su trimis ICS2 versijų išleidimo datomis:</a:t>
            </a:r>
          </a:p>
          <a:p>
            <a:pPr indent="450215" algn="just"/>
            <a:endParaRPr lang="lt-LT" sz="2000" dirty="0">
              <a:effectLst/>
              <a:latin typeface="Times New Roman" panose="02020603050405020304" pitchFamily="18" charset="0"/>
              <a:ea typeface="Calibri" panose="020F0502020204030204" pitchFamily="34" charset="0"/>
            </a:endParaRPr>
          </a:p>
          <a:p>
            <a:pPr indent="450215" algn="just"/>
            <a:r>
              <a:rPr lang="lt-LT" sz="2000" dirty="0">
                <a:solidFill>
                  <a:schemeClr val="accent6">
                    <a:lumMod val="75000"/>
                  </a:schemeClr>
                </a:solidFill>
                <a:effectLst/>
                <a:latin typeface="Times New Roman" panose="02020603050405020304" pitchFamily="18" charset="0"/>
                <a:ea typeface="Calibri" panose="020F0502020204030204" pitchFamily="34" charset="0"/>
              </a:rPr>
              <a:t>2021 m. kovo 15 d.,</a:t>
            </a:r>
          </a:p>
          <a:p>
            <a:pPr indent="450215" algn="just"/>
            <a:r>
              <a:rPr lang="lt-LT" sz="2000" dirty="0">
                <a:solidFill>
                  <a:srgbClr val="FFC000"/>
                </a:solidFill>
                <a:effectLst/>
                <a:latin typeface="Times New Roman" panose="02020603050405020304" pitchFamily="18" charset="0"/>
                <a:ea typeface="Calibri" panose="020F0502020204030204" pitchFamily="34" charset="0"/>
              </a:rPr>
              <a:t>2023 m. kovo 1 d.  </a:t>
            </a:r>
          </a:p>
          <a:p>
            <a:pPr indent="450215" algn="just"/>
            <a:r>
              <a:rPr lang="lt-LT" sz="2000" dirty="0">
                <a:solidFill>
                  <a:srgbClr val="FF0000"/>
                </a:solidFill>
                <a:effectLst/>
                <a:latin typeface="Times New Roman" panose="02020603050405020304" pitchFamily="18" charset="0"/>
                <a:ea typeface="Calibri" panose="020F0502020204030204" pitchFamily="34" charset="0"/>
              </a:rPr>
              <a:t>2024 m. kovo 1 d</a:t>
            </a:r>
            <a:r>
              <a:rPr lang="lt-LT" sz="2000" dirty="0">
                <a:effectLst/>
                <a:latin typeface="Times New Roman" panose="02020603050405020304" pitchFamily="18" charset="0"/>
                <a:ea typeface="Calibri" panose="020F0502020204030204" pitchFamily="34" charset="0"/>
              </a:rPr>
              <a:t>.</a:t>
            </a:r>
          </a:p>
          <a:p>
            <a:pPr indent="450215" algn="just"/>
            <a:endParaRPr lang="lt-LT" sz="2000" dirty="0">
              <a:effectLst/>
              <a:latin typeface="Times New Roman" panose="02020603050405020304" pitchFamily="18" charset="0"/>
              <a:ea typeface="Calibri" panose="020F0502020204030204" pitchFamily="34" charset="0"/>
            </a:endParaRPr>
          </a:p>
          <a:p>
            <a:pPr indent="450215" algn="just"/>
            <a:r>
              <a:rPr lang="lt-LT" sz="2000" dirty="0">
                <a:effectLst/>
                <a:latin typeface="Times New Roman" panose="02020603050405020304" pitchFamily="18" charset="0"/>
                <a:ea typeface="Calibri" panose="020F0502020204030204" pitchFamily="34" charset="0"/>
              </a:rPr>
              <a:t>Etapais diegiamos ICS2 sistemos kūrimo ir laidų diegimo datos nustatytos EK įgyvendinimo sprendimo (ES) 2019/2151 (1) priede pateiktame projekto „SMK importo kontrolės sistema 2“ (ICS2) apraše.</a:t>
            </a:r>
          </a:p>
        </p:txBody>
      </p:sp>
    </p:spTree>
    <p:extLst>
      <p:ext uri="{BB962C8B-B14F-4D97-AF65-F5344CB8AC3E}">
        <p14:creationId xmlns:p14="http://schemas.microsoft.com/office/powerpoint/2010/main" val="332873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3" name="Content Placeholder 2">
            <a:extLst>
              <a:ext uri="{FF2B5EF4-FFF2-40B4-BE49-F238E27FC236}">
                <a16:creationId xmlns:a16="http://schemas.microsoft.com/office/drawing/2014/main" id="{2ADF1A8C-6366-256F-EE5B-5E8DEB881D0B}"/>
              </a:ext>
            </a:extLst>
          </p:cNvPr>
          <p:cNvSpPr txBox="1">
            <a:spLocks/>
          </p:cNvSpPr>
          <p:nvPr/>
        </p:nvSpPr>
        <p:spPr>
          <a:xfrm>
            <a:off x="1883917" y="1896276"/>
            <a:ext cx="8424166" cy="742378"/>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indent="0">
              <a:buFontTx/>
              <a:buNone/>
            </a:pPr>
            <a:endParaRPr lang="en-US" altLang="en-US" sz="1600" kern="0" dirty="0">
              <a:solidFill>
                <a:schemeClr val="tx1"/>
              </a:solidFill>
            </a:endParaRPr>
          </a:p>
        </p:txBody>
      </p:sp>
      <p:sp>
        <p:nvSpPr>
          <p:cNvPr id="7" name="Rectangle 2">
            <a:extLst>
              <a:ext uri="{FF2B5EF4-FFF2-40B4-BE49-F238E27FC236}">
                <a16:creationId xmlns:a16="http://schemas.microsoft.com/office/drawing/2014/main" id="{D15EAA88-DF85-2BB9-4240-004737BCA68B}"/>
              </a:ext>
            </a:extLst>
          </p:cNvPr>
          <p:cNvSpPr/>
          <p:nvPr/>
        </p:nvSpPr>
        <p:spPr>
          <a:xfrm>
            <a:off x="1853636" y="1388444"/>
            <a:ext cx="8257319" cy="1015663"/>
          </a:xfrm>
          <a:prstGeom prst="rect">
            <a:avLst/>
          </a:prstGeom>
        </p:spPr>
        <p:txBody>
          <a:bodyPr wrap="square">
            <a:spAutoFit/>
          </a:bodyPr>
          <a:lstStyle/>
          <a:p>
            <a:pPr indent="0">
              <a:buFontTx/>
              <a:buNone/>
            </a:pPr>
            <a:r>
              <a:rPr lang="lt-LT" altLang="en-US" sz="2000" kern="0" dirty="0">
                <a:solidFill>
                  <a:schemeClr val="bg1"/>
                </a:solidFill>
              </a:rPr>
              <a:t>Reikalavimai įsigalioja pirmiausia Pašto siuntoms ir skubioms siuntoms gabenamoms oru, vėliau </a:t>
            </a:r>
            <a:r>
              <a:rPr lang="lt-LT" altLang="en-US" sz="2000" b="0" kern="0" dirty="0">
                <a:solidFill>
                  <a:schemeClr val="bg1"/>
                </a:solidFill>
                <a:latin typeface="+mn-lt"/>
              </a:rPr>
              <a:t>pilnai Pašto apimčiai, skubioms siuntoms ir or0 transportui</a:t>
            </a:r>
            <a:r>
              <a:rPr lang="en-US" altLang="en-US" sz="2000" b="0" kern="0" dirty="0">
                <a:solidFill>
                  <a:schemeClr val="bg1"/>
                </a:solidFill>
                <a:latin typeface="+mn-lt"/>
              </a:rPr>
              <a:t>,</a:t>
            </a:r>
            <a:r>
              <a:rPr lang="lt-LT" altLang="en-US" sz="2000" b="0" kern="0" dirty="0">
                <a:solidFill>
                  <a:schemeClr val="bg1"/>
                </a:solidFill>
                <a:latin typeface="+mn-lt"/>
              </a:rPr>
              <a:t> galiausia Jūrų</a:t>
            </a:r>
            <a:r>
              <a:rPr lang="en-US" altLang="en-US" sz="2000" b="0" kern="0" dirty="0">
                <a:solidFill>
                  <a:schemeClr val="bg1"/>
                </a:solidFill>
                <a:latin typeface="+mn-lt"/>
              </a:rPr>
              <a:t> </a:t>
            </a:r>
            <a:r>
              <a:rPr lang="lt-LT" altLang="en-US" sz="2000" b="0" kern="0" dirty="0">
                <a:solidFill>
                  <a:schemeClr val="bg1"/>
                </a:solidFill>
                <a:latin typeface="+mn-lt"/>
              </a:rPr>
              <a:t>geležinkelio </a:t>
            </a:r>
            <a:r>
              <a:rPr lang="en-US" altLang="en-US" sz="2000" b="0" kern="0" dirty="0">
                <a:solidFill>
                  <a:schemeClr val="bg1"/>
                </a:solidFill>
                <a:latin typeface="+mn-lt"/>
              </a:rPr>
              <a:t> </a:t>
            </a:r>
            <a:r>
              <a:rPr lang="lt-LT" altLang="en-US" sz="2000" b="0" kern="0" dirty="0">
                <a:solidFill>
                  <a:schemeClr val="bg1"/>
                </a:solidFill>
                <a:latin typeface="+mn-lt"/>
              </a:rPr>
              <a:t>ir Kelių transportui</a:t>
            </a:r>
            <a:r>
              <a:rPr lang="en-US" altLang="en-US" sz="2000" b="0" kern="0" dirty="0">
                <a:solidFill>
                  <a:schemeClr val="bg1"/>
                </a:solidFill>
                <a:latin typeface="+mn-lt"/>
              </a:rPr>
              <a:t>.</a:t>
            </a:r>
          </a:p>
        </p:txBody>
      </p:sp>
      <p:pic>
        <p:nvPicPr>
          <p:cNvPr id="8" name="Picture 20">
            <a:extLst>
              <a:ext uri="{FF2B5EF4-FFF2-40B4-BE49-F238E27FC236}">
                <a16:creationId xmlns:a16="http://schemas.microsoft.com/office/drawing/2014/main" id="{FC0A3F6E-F895-069D-F842-68F91DABC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53" y="3150956"/>
            <a:ext cx="8066313" cy="324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stomShape 3">
            <a:extLst>
              <a:ext uri="{FF2B5EF4-FFF2-40B4-BE49-F238E27FC236}">
                <a16:creationId xmlns:a16="http://schemas.microsoft.com/office/drawing/2014/main" id="{14705192-B9CB-2A97-DE96-BA5788AA7CCA}"/>
              </a:ext>
            </a:extLst>
          </p:cNvPr>
          <p:cNvSpPr/>
          <p:nvPr/>
        </p:nvSpPr>
        <p:spPr>
          <a:xfrm>
            <a:off x="1798794" y="414652"/>
            <a:ext cx="8582440" cy="720080"/>
          </a:xfrm>
          <a:prstGeom prst="rect">
            <a:avLst/>
          </a:prstGeom>
        </p:spPr>
        <p:txBody>
          <a:bodyPr vert="horz" anchor="b" anchorCtr="0">
            <a:noAutofit/>
          </a:bodyPr>
          <a:lstStyle/>
          <a:p>
            <a:pPr algn="ctr"/>
            <a:r>
              <a:rPr lang="en-US" sz="3200" b="1" dirty="0">
                <a:solidFill>
                  <a:schemeClr val="bg1"/>
                </a:solidFill>
                <a:latin typeface="+mj-lt"/>
                <a:ea typeface="+mj-ea"/>
                <a:cs typeface="+mj-cs"/>
              </a:rPr>
              <a:t>ICS</a:t>
            </a:r>
            <a:r>
              <a:rPr lang="en-US" sz="2400" b="1" dirty="0">
                <a:solidFill>
                  <a:schemeClr val="bg1"/>
                </a:solidFill>
                <a:latin typeface="+mj-lt"/>
                <a:ea typeface="+mj-ea"/>
                <a:cs typeface="+mj-cs"/>
              </a:rPr>
              <a:t>2</a:t>
            </a:r>
            <a:r>
              <a:rPr lang="en-US" sz="3200" b="1" dirty="0">
                <a:solidFill>
                  <a:schemeClr val="bg1"/>
                </a:solidFill>
                <a:latin typeface="+mj-lt"/>
                <a:ea typeface="+mj-ea"/>
                <a:cs typeface="+mj-cs"/>
              </a:rPr>
              <a:t> – </a:t>
            </a:r>
            <a:r>
              <a:rPr lang="lt-LT" sz="3200" b="1" dirty="0">
                <a:solidFill>
                  <a:schemeClr val="bg1"/>
                </a:solidFill>
                <a:latin typeface="+mj-lt"/>
                <a:ea typeface="+mj-ea"/>
                <a:cs typeface="+mj-cs"/>
              </a:rPr>
              <a:t>Versijų išleidimo planas </a:t>
            </a:r>
            <a:endParaRPr lang="en-GB" sz="3200" b="1" dirty="0">
              <a:solidFill>
                <a:schemeClr val="bg1"/>
              </a:solidFill>
              <a:latin typeface="+mj-lt"/>
              <a:ea typeface="+mj-ea"/>
              <a:cs typeface="+mj-cs"/>
            </a:endParaRPr>
          </a:p>
        </p:txBody>
      </p:sp>
      <p:pic>
        <p:nvPicPr>
          <p:cNvPr id="15" name="Picture 1">
            <a:extLst>
              <a:ext uri="{FF2B5EF4-FFF2-40B4-BE49-F238E27FC236}">
                <a16:creationId xmlns:a16="http://schemas.microsoft.com/office/drawing/2014/main" id="{48A54144-4D8A-715B-E382-313A99C98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18" y="2514716"/>
            <a:ext cx="1944216" cy="1944216"/>
          </a:xfrm>
          <a:prstGeom prst="rect">
            <a:avLst/>
          </a:prstGeom>
        </p:spPr>
      </p:pic>
      <p:sp>
        <p:nvSpPr>
          <p:cNvPr id="16" name="Stačiakampis 15">
            <a:extLst>
              <a:ext uri="{FF2B5EF4-FFF2-40B4-BE49-F238E27FC236}">
                <a16:creationId xmlns:a16="http://schemas.microsoft.com/office/drawing/2014/main" id="{2595DC96-8401-E618-E2BB-0D7F36DF2109}"/>
              </a:ext>
            </a:extLst>
          </p:cNvPr>
          <p:cNvSpPr/>
          <p:nvPr/>
        </p:nvSpPr>
        <p:spPr>
          <a:xfrm>
            <a:off x="2156059" y="4610501"/>
            <a:ext cx="1222408" cy="7423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100" dirty="0">
                <a:solidFill>
                  <a:schemeClr val="tx1"/>
                </a:solidFill>
              </a:rPr>
              <a:t>Sistemos funkcinė specifikacija parengta</a:t>
            </a:r>
          </a:p>
        </p:txBody>
      </p:sp>
      <p:sp>
        <p:nvSpPr>
          <p:cNvPr id="17" name="Stačiakampis: suapvalinti kampai 16">
            <a:extLst>
              <a:ext uri="{FF2B5EF4-FFF2-40B4-BE49-F238E27FC236}">
                <a16:creationId xmlns:a16="http://schemas.microsoft.com/office/drawing/2014/main" id="{77E2D231-46EE-8BE9-098D-B9EC2F6E1D57}"/>
              </a:ext>
            </a:extLst>
          </p:cNvPr>
          <p:cNvSpPr/>
          <p:nvPr/>
        </p:nvSpPr>
        <p:spPr>
          <a:xfrm>
            <a:off x="7437409" y="2740276"/>
            <a:ext cx="2752251" cy="37070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21812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ačiakampis 11">
            <a:extLst>
              <a:ext uri="{FF2B5EF4-FFF2-40B4-BE49-F238E27FC236}">
                <a16:creationId xmlns:a16="http://schemas.microsoft.com/office/drawing/2014/main" id="{E0E03549-48CF-1667-58DF-8BCF0140A9EC}"/>
              </a:ext>
            </a:extLst>
          </p:cNvPr>
          <p:cNvSpPr/>
          <p:nvPr/>
        </p:nvSpPr>
        <p:spPr>
          <a:xfrm>
            <a:off x="308008" y="1790299"/>
            <a:ext cx="11319310" cy="1521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Siekiama padėtis</a:t>
            </a:r>
          </a:p>
        </p:txBody>
      </p:sp>
      <p:sp>
        <p:nvSpPr>
          <p:cNvPr id="5" name="TextBox 2">
            <a:extLst>
              <a:ext uri="{FF2B5EF4-FFF2-40B4-BE49-F238E27FC236}">
                <a16:creationId xmlns:a16="http://schemas.microsoft.com/office/drawing/2014/main" id="{4A12CCCB-CEB6-7746-0323-6DF01B1A672C}"/>
              </a:ext>
            </a:extLst>
          </p:cNvPr>
          <p:cNvSpPr txBox="1"/>
          <p:nvPr/>
        </p:nvSpPr>
        <p:spPr>
          <a:xfrm>
            <a:off x="973891" y="243364"/>
            <a:ext cx="9525000" cy="523220"/>
          </a:xfrm>
          <a:prstGeom prst="rect">
            <a:avLst/>
          </a:prstGeom>
          <a:noFill/>
        </p:spPr>
        <p:txBody>
          <a:bodyPr wrap="square" lIns="91440" tIns="45720" rIns="91440" bIns="45720" anchor="t">
            <a:spAutoFit/>
          </a:bodyPr>
          <a:lstStyle>
            <a:defPPr>
              <a:defRPr kern="0"/>
            </a:defPPr>
          </a:lstStyle>
          <a:p>
            <a:pPr algn="l"/>
            <a:r>
              <a:rPr lang="lt-LT" sz="2800" dirty="0">
                <a:effectLst/>
                <a:latin typeface="Times New Roman"/>
                <a:ea typeface="Calibri" panose="020F0502020204030204" pitchFamily="34" charset="0"/>
                <a:cs typeface="Times New Roman"/>
              </a:rPr>
              <a:t>ICS2 sistemos apimtis ir vertė iki ir po 3 versijos diegimo</a:t>
            </a:r>
            <a:r>
              <a:rPr lang="lt-LT" sz="2800" dirty="0">
                <a:latin typeface="Times New Roman"/>
                <a:ea typeface="Calibri" panose="020F0502020204030204" pitchFamily="34" charset="0"/>
                <a:cs typeface="Times New Roman"/>
              </a:rPr>
              <a:t>:</a:t>
            </a:r>
            <a:endParaRPr lang="lt-LT" sz="2400" b="1" dirty="0">
              <a:latin typeface="Times New Roman"/>
              <a:cs typeface="Times New Roman"/>
            </a:endParaRPr>
          </a:p>
        </p:txBody>
      </p:sp>
      <p:sp>
        <p:nvSpPr>
          <p:cNvPr id="4" name="TextBox 3">
            <a:extLst>
              <a:ext uri="{FF2B5EF4-FFF2-40B4-BE49-F238E27FC236}">
                <a16:creationId xmlns:a16="http://schemas.microsoft.com/office/drawing/2014/main" id="{F6EF9136-02EE-5FA4-7BED-D7C6E4585E60}"/>
              </a:ext>
            </a:extLst>
          </p:cNvPr>
          <p:cNvSpPr txBox="1"/>
          <p:nvPr/>
        </p:nvSpPr>
        <p:spPr>
          <a:xfrm>
            <a:off x="490888" y="799917"/>
            <a:ext cx="11521440" cy="1107996"/>
          </a:xfrm>
          <a:prstGeom prst="rect">
            <a:avLst/>
          </a:prstGeom>
          <a:noFill/>
        </p:spPr>
        <p:txBody>
          <a:bodyPr wrap="square">
            <a:spAutoFit/>
          </a:bodyPr>
          <a:lstStyle/>
          <a:p>
            <a:pPr algn="l"/>
            <a:endParaRPr lang="lt-LT" sz="1200" b="0" i="0" u="none" strike="noStrike" baseline="0" dirty="0">
              <a:solidFill>
                <a:srgbClr val="000000"/>
              </a:solidFill>
              <a:latin typeface="Verdana" panose="020B0604030504040204" pitchFamily="34" charset="0"/>
            </a:endParaRPr>
          </a:p>
          <a:p>
            <a:r>
              <a:rPr lang="lt-LT" sz="1800" b="0" i="0" u="none" strike="noStrike" baseline="0" dirty="0">
                <a:solidFill>
                  <a:srgbClr val="000000"/>
                </a:solidFill>
                <a:latin typeface="Verdana" panose="020B0604030504040204" pitchFamily="34" charset="0"/>
              </a:rPr>
              <a:t>3 versija (</a:t>
            </a:r>
            <a:r>
              <a:rPr lang="en-US" sz="1800" b="0" i="0" u="none" strike="noStrike" baseline="0" dirty="0">
                <a:solidFill>
                  <a:srgbClr val="000000"/>
                </a:solidFill>
                <a:latin typeface="Verdana" panose="020B0604030504040204" pitchFamily="34" charset="0"/>
              </a:rPr>
              <a:t>Release 3</a:t>
            </a:r>
            <a:r>
              <a:rPr lang="lt-LT" sz="1800" b="0" i="0" u="none" strike="noStrike" baseline="0" dirty="0">
                <a:solidFill>
                  <a:srgbClr val="000000"/>
                </a:solidFill>
                <a:latin typeface="Verdana" panose="020B0604030504040204" pitchFamily="34" charset="0"/>
              </a:rPr>
              <a:t>) išpildys UCC teisinius reikalavimus </a:t>
            </a:r>
            <a:r>
              <a:rPr lang="en-US" sz="1800" b="0" i="0" u="none" strike="noStrike" baseline="0" dirty="0">
                <a:solidFill>
                  <a:srgbClr val="000000"/>
                </a:solidFill>
                <a:latin typeface="Verdana" panose="020B0604030504040204" pitchFamily="34" charset="0"/>
              </a:rPr>
              <a:t> </a:t>
            </a:r>
            <a:r>
              <a:rPr lang="lt-LT" sz="1800" b="0" i="0" u="none" strike="noStrike" baseline="0" dirty="0">
                <a:solidFill>
                  <a:srgbClr val="000000"/>
                </a:solidFill>
                <a:latin typeface="Verdana" panose="020B0604030504040204" pitchFamily="34" charset="0"/>
              </a:rPr>
              <a:t>jūrų</a:t>
            </a:r>
            <a:r>
              <a:rPr lang="en-US" sz="1800" b="0" i="0" u="none" strike="noStrike" baseline="0" dirty="0">
                <a:solidFill>
                  <a:srgbClr val="000000"/>
                </a:solidFill>
                <a:latin typeface="Verdana" panose="020B0604030504040204" pitchFamily="34" charset="0"/>
              </a:rPr>
              <a:t>, </a:t>
            </a:r>
            <a:r>
              <a:rPr lang="lt-LT" sz="1800" b="0" i="0" u="none" strike="noStrike" baseline="0" dirty="0">
                <a:solidFill>
                  <a:srgbClr val="000000"/>
                </a:solidFill>
                <a:latin typeface="Verdana" panose="020B0604030504040204" pitchFamily="34" charset="0"/>
              </a:rPr>
              <a:t>kelių ir geležinkelio transportui ir panaikins esamos </a:t>
            </a:r>
            <a:r>
              <a:rPr lang="en-US" sz="1800" b="0" i="0" u="none" strike="noStrike" baseline="0" dirty="0">
                <a:solidFill>
                  <a:srgbClr val="000000"/>
                </a:solidFill>
                <a:latin typeface="Verdana" panose="020B0604030504040204" pitchFamily="34" charset="0"/>
              </a:rPr>
              <a:t>ICS</a:t>
            </a:r>
            <a:r>
              <a:rPr lang="lt-LT" sz="1800" b="0" i="0" u="none" strike="noStrike" baseline="0" dirty="0">
                <a:solidFill>
                  <a:srgbClr val="000000"/>
                </a:solidFill>
                <a:latin typeface="Verdana" panose="020B0604030504040204" pitchFamily="34" charset="0"/>
              </a:rPr>
              <a:t>  trūkumus</a:t>
            </a:r>
            <a:r>
              <a:rPr lang="en-US" sz="1800" b="0" i="0" u="none" strike="noStrike" baseline="0" dirty="0">
                <a:solidFill>
                  <a:srgbClr val="000000"/>
                </a:solidFill>
                <a:latin typeface="Verdana" panose="020B0604030504040204" pitchFamily="34" charset="0"/>
              </a:rPr>
              <a:t>. </a:t>
            </a:r>
            <a:r>
              <a:rPr lang="lt-LT" sz="1800" b="0" i="0" u="none" strike="noStrike" baseline="0" dirty="0">
                <a:solidFill>
                  <a:srgbClr val="000000"/>
                </a:solidFill>
                <a:latin typeface="Verdana" panose="020B0604030504040204" pitchFamily="34" charset="0"/>
              </a:rPr>
              <a:t>Jūrų transporto pavyzdžiu:</a:t>
            </a:r>
            <a:endParaRPr lang="en-US" sz="1800" b="0" i="0" u="none" strike="noStrike" baseline="0" dirty="0">
              <a:solidFill>
                <a:srgbClr val="000000"/>
              </a:solidFill>
              <a:latin typeface="Verdana" panose="020B0604030504040204" pitchFamily="34" charset="0"/>
            </a:endParaRPr>
          </a:p>
          <a:p>
            <a:endParaRPr lang="en-US" sz="1800" b="0" i="0" u="none" strike="noStrike" baseline="0" dirty="0">
              <a:solidFill>
                <a:srgbClr val="000000"/>
              </a:solidFill>
              <a:latin typeface="Calibri" panose="020F0502020204030204" pitchFamily="34" charset="0"/>
            </a:endParaRPr>
          </a:p>
        </p:txBody>
      </p:sp>
      <p:pic>
        <p:nvPicPr>
          <p:cNvPr id="8" name="Paveikslėlis 7">
            <a:extLst>
              <a:ext uri="{FF2B5EF4-FFF2-40B4-BE49-F238E27FC236}">
                <a16:creationId xmlns:a16="http://schemas.microsoft.com/office/drawing/2014/main" id="{7D9B12FB-14A7-1B20-829F-154DB96822BB}"/>
              </a:ext>
            </a:extLst>
          </p:cNvPr>
          <p:cNvPicPr>
            <a:picLocks noChangeAspect="1"/>
          </p:cNvPicPr>
          <p:nvPr/>
        </p:nvPicPr>
        <p:blipFill>
          <a:blip r:embed="rId3"/>
          <a:stretch>
            <a:fillRect/>
          </a:stretch>
        </p:blipFill>
        <p:spPr>
          <a:xfrm>
            <a:off x="5028726" y="1980569"/>
            <a:ext cx="4842456" cy="1141379"/>
          </a:xfrm>
          <a:prstGeom prst="rect">
            <a:avLst/>
          </a:prstGeom>
        </p:spPr>
      </p:pic>
      <p:pic>
        <p:nvPicPr>
          <p:cNvPr id="10" name="Paveikslėlis 9">
            <a:extLst>
              <a:ext uri="{FF2B5EF4-FFF2-40B4-BE49-F238E27FC236}">
                <a16:creationId xmlns:a16="http://schemas.microsoft.com/office/drawing/2014/main" id="{0FFF2C69-CD3D-C0FE-7D87-A8BFDC528D96}"/>
              </a:ext>
            </a:extLst>
          </p:cNvPr>
          <p:cNvPicPr>
            <a:picLocks noChangeAspect="1"/>
          </p:cNvPicPr>
          <p:nvPr/>
        </p:nvPicPr>
        <p:blipFill>
          <a:blip r:embed="rId4"/>
          <a:stretch>
            <a:fillRect/>
          </a:stretch>
        </p:blipFill>
        <p:spPr>
          <a:xfrm>
            <a:off x="6562351" y="5358229"/>
            <a:ext cx="4842456" cy="1141379"/>
          </a:xfrm>
          <a:prstGeom prst="rect">
            <a:avLst/>
          </a:prstGeom>
        </p:spPr>
      </p:pic>
      <p:sp>
        <p:nvSpPr>
          <p:cNvPr id="11" name="Stačiakampis 10">
            <a:extLst>
              <a:ext uri="{FF2B5EF4-FFF2-40B4-BE49-F238E27FC236}">
                <a16:creationId xmlns:a16="http://schemas.microsoft.com/office/drawing/2014/main" id="{14D6E5CA-D7F2-CB12-1FC4-155690E18362}"/>
              </a:ext>
            </a:extLst>
          </p:cNvPr>
          <p:cNvSpPr/>
          <p:nvPr/>
        </p:nvSpPr>
        <p:spPr>
          <a:xfrm>
            <a:off x="308007" y="3545781"/>
            <a:ext cx="11319309" cy="2720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800" b="1" i="0" u="none" strike="noStrike" baseline="0" dirty="0">
                <a:solidFill>
                  <a:srgbClr val="000000"/>
                </a:solidFill>
                <a:latin typeface="Calibri" panose="020F0502020204030204" pitchFamily="34" charset="0"/>
              </a:rPr>
              <a:t>Esama padėtis jūrų, kelių ir geležinkelio  transporte: </a:t>
            </a:r>
          </a:p>
          <a:p>
            <a:r>
              <a:rPr lang="en-US" sz="1800" b="0" i="0" u="none" strike="noStrike" baseline="0" dirty="0">
                <a:solidFill>
                  <a:srgbClr val="000000"/>
                </a:solidFill>
                <a:latin typeface="Arial" panose="020B0604020202020204" pitchFamily="34" charset="0"/>
              </a:rPr>
              <a:t>•</a:t>
            </a:r>
            <a:r>
              <a:rPr lang="lt-LT" dirty="0">
                <a:solidFill>
                  <a:srgbClr val="000000"/>
                </a:solidFill>
                <a:latin typeface="Calibri" panose="020F0502020204030204" pitchFamily="34" charset="0"/>
              </a:rPr>
              <a:t>A</a:t>
            </a:r>
            <a:r>
              <a:rPr lang="lt-LT" sz="1800" b="0" i="0" u="none" strike="noStrike" baseline="0" dirty="0">
                <a:solidFill>
                  <a:srgbClr val="000000"/>
                </a:solidFill>
                <a:latin typeface="Calibri" panose="020F0502020204030204" pitchFamily="34" charset="0"/>
              </a:rPr>
              <a:t>pie </a:t>
            </a:r>
            <a:r>
              <a:rPr lang="en-US" sz="1800" b="1" i="0" u="none" strike="noStrike" baseline="0" dirty="0">
                <a:solidFill>
                  <a:srgbClr val="000000"/>
                </a:solidFill>
                <a:latin typeface="Calibri" panose="020F0502020204030204" pitchFamily="34" charset="0"/>
              </a:rPr>
              <a:t>60% of ENS </a:t>
            </a:r>
            <a:r>
              <a:rPr lang="lt-LT" sz="1800" b="0" i="0" u="none" strike="noStrike" baseline="0" dirty="0">
                <a:solidFill>
                  <a:srgbClr val="000000"/>
                </a:solidFill>
                <a:latin typeface="Calibri" panose="020F0502020204030204" pitchFamily="34" charset="0"/>
              </a:rPr>
              <a:t>esamoje </a:t>
            </a:r>
            <a:r>
              <a:rPr lang="en-US" sz="1800" b="0" i="0" u="none" strike="noStrike" baseline="0" dirty="0">
                <a:solidFill>
                  <a:srgbClr val="000000"/>
                </a:solidFill>
                <a:latin typeface="Calibri" panose="020F0502020204030204" pitchFamily="34" charset="0"/>
              </a:rPr>
              <a:t> ICS </a:t>
            </a:r>
            <a:r>
              <a:rPr lang="lt-LT" sz="1800" b="1" i="0" u="none" strike="noStrike" baseline="0" dirty="0">
                <a:solidFill>
                  <a:srgbClr val="000000"/>
                </a:solidFill>
                <a:latin typeface="Calibri" panose="020F0502020204030204" pitchFamily="34" charset="0"/>
              </a:rPr>
              <a:t>turi nepakankamai duomenų </a:t>
            </a:r>
            <a:r>
              <a:rPr lang="en-US" sz="1800" b="1" i="0" u="none" strike="noStrike" baseline="0" dirty="0">
                <a:solidFill>
                  <a:srgbClr val="000000"/>
                </a:solidFill>
                <a:latin typeface="Calibri" panose="020F0502020204030204" pitchFamily="34" charset="0"/>
              </a:rPr>
              <a:t> </a:t>
            </a:r>
            <a:r>
              <a:rPr lang="lt-LT" sz="1800" b="0" i="0" u="none" strike="noStrike" baseline="0" dirty="0">
                <a:solidFill>
                  <a:srgbClr val="000000"/>
                </a:solidFill>
                <a:latin typeface="Calibri" panose="020F0502020204030204" pitchFamily="34" charset="0"/>
              </a:rPr>
              <a:t>tinkamai saugos ir saugumo rizikos analizei</a:t>
            </a:r>
            <a:r>
              <a:rPr lang="en-US" sz="1800" b="0" i="0" u="none" strike="noStrike" baseline="0" dirty="0">
                <a:solidFill>
                  <a:srgbClr val="000000"/>
                </a:solidFill>
                <a:latin typeface="Calibri" panose="020F0502020204030204" pitchFamily="34" charset="0"/>
              </a:rPr>
              <a:t> (</a:t>
            </a:r>
            <a:r>
              <a:rPr lang="lt-LT" sz="1800" b="0" i="0" u="none" strike="noStrike" baseline="0" dirty="0">
                <a:solidFill>
                  <a:srgbClr val="000000"/>
                </a:solidFill>
                <a:latin typeface="Calibri" panose="020F0502020204030204" pitchFamily="34" charset="0"/>
              </a:rPr>
              <a:t>pvz</a:t>
            </a:r>
            <a:r>
              <a:rPr lang="lt-LT" dirty="0">
                <a:solidFill>
                  <a:srgbClr val="000000"/>
                </a:solidFill>
                <a:latin typeface="Calibri" panose="020F0502020204030204" pitchFamily="34" charset="0"/>
              </a:rPr>
              <a:t>.: vidutiniam </a:t>
            </a:r>
            <a:r>
              <a:rPr lang="en-US" sz="1800" b="0" i="0" u="none" strike="noStrike" baseline="0" dirty="0">
                <a:solidFill>
                  <a:srgbClr val="000000"/>
                </a:solidFill>
                <a:latin typeface="Calibri" panose="020F0502020204030204" pitchFamily="34" charset="0"/>
              </a:rPr>
              <a:t> 12.000</a:t>
            </a:r>
            <a:r>
              <a:rPr lang="lt-LT" sz="1800" b="0" i="0" u="none" strike="noStrike" baseline="0" dirty="0">
                <a:solidFill>
                  <a:srgbClr val="000000"/>
                </a:solidFill>
                <a:latin typeface="Calibri" panose="020F0502020204030204" pitchFamily="34" charset="0"/>
              </a:rPr>
              <a:t> konteinerių laivui</a:t>
            </a:r>
            <a:r>
              <a:rPr lang="en-US" sz="1800" b="0" i="0" u="none" strike="noStrike" baseline="0" dirty="0">
                <a:solidFill>
                  <a:srgbClr val="000000"/>
                </a:solidFill>
                <a:latin typeface="Calibri" panose="020F0502020204030204" pitchFamily="34" charset="0"/>
              </a:rPr>
              <a:t>, </a:t>
            </a:r>
            <a:r>
              <a:rPr lang="lt-LT" sz="1800" b="0" i="0" u="none" strike="noStrike" baseline="0" dirty="0">
                <a:solidFill>
                  <a:srgbClr val="000000"/>
                </a:solidFill>
                <a:latin typeface="Calibri" panose="020F0502020204030204" pitchFamily="34" charset="0"/>
              </a:rPr>
              <a:t>ES pirmoji įvežimo muitinė (</a:t>
            </a:r>
            <a:r>
              <a:rPr lang="en-US" sz="1800" b="0" i="0" u="none" strike="noStrike" baseline="0" dirty="0">
                <a:solidFill>
                  <a:srgbClr val="000000"/>
                </a:solidFill>
                <a:latin typeface="Calibri" panose="020F0502020204030204" pitchFamily="34" charset="0"/>
              </a:rPr>
              <a:t>COFE</a:t>
            </a:r>
            <a:r>
              <a:rPr lang="lt-LT" sz="1800" b="0" i="0" u="none" strike="noStrike" baseline="0" dirty="0">
                <a:solidFill>
                  <a:srgbClr val="000000"/>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t>
            </a:r>
            <a:r>
              <a:rPr lang="lt-LT" sz="1800" b="0" i="0" u="none" strike="noStrike" baseline="0" dirty="0">
                <a:solidFill>
                  <a:srgbClr val="000000"/>
                </a:solidFill>
                <a:latin typeface="Calibri" panose="020F0502020204030204" pitchFamily="34" charset="0"/>
              </a:rPr>
              <a:t>negali tinkamai įvertinti saugos ir saugumo rizikos </a:t>
            </a:r>
            <a:r>
              <a:rPr lang="en-US" sz="1800" b="0" i="0" u="none" strike="noStrike" baseline="0" dirty="0">
                <a:solidFill>
                  <a:srgbClr val="000000"/>
                </a:solidFill>
                <a:latin typeface="Calibri" panose="020F0502020204030204" pitchFamily="34" charset="0"/>
              </a:rPr>
              <a:t> 7.200 </a:t>
            </a:r>
            <a:r>
              <a:rPr lang="lt-LT" sz="1800" b="0" i="0" u="none" strike="noStrike" baseline="0" dirty="0">
                <a:solidFill>
                  <a:srgbClr val="000000"/>
                </a:solidFill>
                <a:latin typeface="Calibri" panose="020F0502020204030204" pitchFamily="34" charset="0"/>
              </a:rPr>
              <a:t>konteineriams</a:t>
            </a:r>
            <a:r>
              <a:rPr lang="en-US" sz="1800" b="0" i="0" u="none" strike="noStrike" baseline="0" dirty="0">
                <a:solidFill>
                  <a:srgbClr val="000000"/>
                </a:solidFill>
                <a:latin typeface="Calibri" panose="020F0502020204030204" pitchFamily="34" charset="0"/>
              </a:rPr>
              <a:t>).</a:t>
            </a:r>
          </a:p>
          <a:p>
            <a:r>
              <a:rPr lang="en-US" sz="1800" b="0" i="0" u="none" strike="noStrike" baseline="0" dirty="0">
                <a:solidFill>
                  <a:srgbClr val="000000"/>
                </a:solidFill>
                <a:latin typeface="Arial" panose="020B0604020202020204" pitchFamily="34" charset="0"/>
              </a:rPr>
              <a:t>•</a:t>
            </a:r>
            <a:r>
              <a:rPr lang="lt-LT" sz="1800" b="0" i="0" u="none" strike="noStrike" baseline="0" dirty="0">
                <a:solidFill>
                  <a:srgbClr val="000000"/>
                </a:solidFill>
                <a:latin typeface="Arial" panose="020B0604020202020204" pitchFamily="34" charset="0"/>
              </a:rPr>
              <a:t> </a:t>
            </a:r>
            <a:r>
              <a:rPr lang="lt-LT" sz="1800" b="0" i="0" u="none" strike="noStrike" baseline="0" dirty="0">
                <a:solidFill>
                  <a:srgbClr val="000000"/>
                </a:solidFill>
                <a:latin typeface="Calibri" panose="020F0502020204030204" pitchFamily="34" charset="0"/>
              </a:rPr>
              <a:t>panašios proporcijos išlieka ir Kelių bei geležinkeli transportui.  </a:t>
            </a:r>
            <a:endParaRPr lang="lt-LT" dirty="0"/>
          </a:p>
        </p:txBody>
      </p:sp>
    </p:spTree>
    <p:extLst>
      <p:ext uri="{BB962C8B-B14F-4D97-AF65-F5344CB8AC3E}">
        <p14:creationId xmlns:p14="http://schemas.microsoft.com/office/powerpoint/2010/main" val="65743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A12CCCB-CEB6-7746-0323-6DF01B1A672C}"/>
              </a:ext>
            </a:extLst>
          </p:cNvPr>
          <p:cNvSpPr txBox="1"/>
          <p:nvPr/>
        </p:nvSpPr>
        <p:spPr>
          <a:xfrm>
            <a:off x="973891" y="243364"/>
            <a:ext cx="9525000" cy="523220"/>
          </a:xfrm>
          <a:prstGeom prst="rect">
            <a:avLst/>
          </a:prstGeom>
          <a:noFill/>
        </p:spPr>
        <p:txBody>
          <a:bodyPr wrap="square" lIns="91440" tIns="45720" rIns="91440" bIns="45720" anchor="t">
            <a:spAutoFit/>
          </a:bodyPr>
          <a:lstStyle>
            <a:defPPr>
              <a:defRPr kern="0"/>
            </a:defPPr>
          </a:lstStyle>
          <a:p>
            <a:pPr algn="l"/>
            <a:r>
              <a:rPr lang="lt-LT" sz="2800" dirty="0">
                <a:effectLst/>
                <a:latin typeface="Times New Roman"/>
                <a:ea typeface="Calibri" panose="020F0502020204030204" pitchFamily="34" charset="0"/>
                <a:cs typeface="Times New Roman"/>
              </a:rPr>
              <a:t>ICS2 sistemos schema</a:t>
            </a:r>
            <a:r>
              <a:rPr lang="lt-LT" sz="2800" dirty="0">
                <a:latin typeface="Times New Roman"/>
                <a:ea typeface="Calibri" panose="020F0502020204030204" pitchFamily="34" charset="0"/>
                <a:cs typeface="Times New Roman"/>
              </a:rPr>
              <a:t>:</a:t>
            </a:r>
            <a:endParaRPr lang="lt-LT" sz="2400" b="1" dirty="0">
              <a:latin typeface="Times New Roman"/>
              <a:cs typeface="Times New Roman"/>
            </a:endParaRPr>
          </a:p>
        </p:txBody>
      </p:sp>
      <p:sp>
        <p:nvSpPr>
          <p:cNvPr id="2" name="Rounded Rectangle 40">
            <a:extLst>
              <a:ext uri="{FF2B5EF4-FFF2-40B4-BE49-F238E27FC236}">
                <a16:creationId xmlns:a16="http://schemas.microsoft.com/office/drawing/2014/main" id="{57344617-03C3-4FD5-117C-E7A207EFFE4C}"/>
              </a:ext>
            </a:extLst>
          </p:cNvPr>
          <p:cNvSpPr/>
          <p:nvPr/>
        </p:nvSpPr>
        <p:spPr>
          <a:xfrm>
            <a:off x="3272426" y="1003675"/>
            <a:ext cx="1679354" cy="2108644"/>
          </a:xfrm>
          <a:prstGeom prst="roundRect">
            <a:avLst/>
          </a:prstGeom>
          <a:solidFill>
            <a:srgbClr val="FFC000">
              <a:alpha val="68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1" i="0" u="none" strike="noStrike" kern="0" cap="none" spc="0" normalizeH="0" baseline="0" noProof="0" dirty="0">
                <a:ln>
                  <a:noFill/>
                </a:ln>
                <a:solidFill>
                  <a:schemeClr val="bg1"/>
                </a:solidFill>
                <a:effectLst/>
                <a:uLnTx/>
                <a:uFillTx/>
                <a:latin typeface="Calibri"/>
                <a:ea typeface="+mn-ea"/>
                <a:cs typeface="+mn-cs"/>
              </a:rPr>
              <a:t>National Domain</a:t>
            </a:r>
            <a:endParaRPr kumimoji="0" lang="en-GB"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6" name="Rounded Rectangle 36">
            <a:extLst>
              <a:ext uri="{FF2B5EF4-FFF2-40B4-BE49-F238E27FC236}">
                <a16:creationId xmlns:a16="http://schemas.microsoft.com/office/drawing/2014/main" id="{F1D715EB-AED8-61C9-EE40-2330F1F42C8E}"/>
              </a:ext>
            </a:extLst>
          </p:cNvPr>
          <p:cNvSpPr/>
          <p:nvPr/>
        </p:nvSpPr>
        <p:spPr>
          <a:xfrm>
            <a:off x="7807472" y="1419383"/>
            <a:ext cx="2691419" cy="3633834"/>
          </a:xfrm>
          <a:prstGeom prst="roundRect">
            <a:avLst/>
          </a:prstGeom>
          <a:solidFill>
            <a:srgbClr val="FFC000">
              <a:alpha val="68000"/>
            </a:srgbClr>
          </a:solidFill>
          <a:ln w="25400" cap="flat" cmpd="sng" algn="ctr">
            <a:no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1" i="0" u="none" strike="noStrike" kern="0" cap="none" spc="0" normalizeH="0" baseline="0" noProof="0" dirty="0">
                <a:ln>
                  <a:noFill/>
                </a:ln>
                <a:solidFill>
                  <a:schemeClr val="bg1"/>
                </a:solidFill>
                <a:effectLst/>
                <a:uLnTx/>
                <a:uFillTx/>
                <a:latin typeface="Calibri"/>
                <a:ea typeface="+mn-ea"/>
                <a:cs typeface="+mn-cs"/>
              </a:rPr>
              <a:t>Nacionalinis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1" i="0" u="none" strike="noStrike" kern="0" cap="none" spc="0" normalizeH="0" baseline="0" noProof="0" dirty="0">
                <a:ln>
                  <a:noFill/>
                </a:ln>
                <a:solidFill>
                  <a:schemeClr val="bg1"/>
                </a:solidFill>
                <a:effectLst/>
                <a:uLnTx/>
                <a:uFillTx/>
                <a:latin typeface="Calibri"/>
                <a:ea typeface="+mn-ea"/>
                <a:cs typeface="+mn-cs"/>
              </a:rPr>
              <a:t> (</a:t>
            </a:r>
            <a:r>
              <a:rPr kumimoji="0" lang="fr-BE" sz="1400" b="1" i="0" u="none" strike="noStrike" kern="0" cap="none" spc="0" normalizeH="0" baseline="0" noProof="0" dirty="0">
                <a:ln>
                  <a:noFill/>
                </a:ln>
                <a:solidFill>
                  <a:schemeClr val="bg1"/>
                </a:solidFill>
                <a:effectLst/>
                <a:uLnTx/>
                <a:uFillTx/>
                <a:latin typeface="Calibri"/>
                <a:ea typeface="+mn-ea"/>
                <a:cs typeface="+mn-cs"/>
              </a:rPr>
              <a:t>National Domain</a:t>
            </a:r>
            <a:r>
              <a:rPr kumimoji="0" lang="lt-LT" sz="1400" b="1" i="0" u="none" strike="noStrike" kern="0" cap="none" spc="0" normalizeH="0" baseline="0" noProof="0" dirty="0">
                <a:ln>
                  <a:noFill/>
                </a:ln>
                <a:solidFill>
                  <a:schemeClr val="bg1"/>
                </a:solidFill>
                <a:effectLst/>
                <a:uLnTx/>
                <a:uFillTx/>
                <a:latin typeface="Calibri"/>
                <a:ea typeface="+mn-ea"/>
                <a:cs typeface="+mn-cs"/>
              </a:rPr>
              <a:t>) </a:t>
            </a:r>
            <a:r>
              <a:rPr kumimoji="0" lang="lt-LT" sz="1400" b="1" i="0" u="none" strike="noStrike" kern="0" cap="none" spc="0" normalizeH="0" baseline="0" noProof="0" dirty="0">
                <a:ln>
                  <a:noFill/>
                </a:ln>
                <a:solidFill>
                  <a:srgbClr val="FF0000"/>
                </a:solidFill>
                <a:effectLst/>
                <a:uLnTx/>
                <a:uFillTx/>
                <a:latin typeface="Calibri"/>
                <a:ea typeface="+mn-ea"/>
                <a:cs typeface="+mn-cs"/>
              </a:rPr>
              <a:t>LT</a:t>
            </a:r>
            <a:endParaRPr kumimoji="0" lang="en-GB" sz="1400" b="1" i="0" u="none" strike="noStrike" kern="0" cap="none" spc="0" normalizeH="0" baseline="0" noProof="0" dirty="0">
              <a:ln>
                <a:noFill/>
              </a:ln>
              <a:solidFill>
                <a:srgbClr val="FF0000"/>
              </a:solidFill>
              <a:effectLst/>
              <a:uLnTx/>
              <a:uFillTx/>
              <a:latin typeface="Calibri"/>
              <a:ea typeface="+mn-ea"/>
              <a:cs typeface="+mn-cs"/>
            </a:endParaRPr>
          </a:p>
        </p:txBody>
      </p:sp>
      <p:sp>
        <p:nvSpPr>
          <p:cNvPr id="21" name="Rounded Rectangle 6">
            <a:extLst>
              <a:ext uri="{FF2B5EF4-FFF2-40B4-BE49-F238E27FC236}">
                <a16:creationId xmlns:a16="http://schemas.microsoft.com/office/drawing/2014/main" id="{95F3D85D-013C-D8F0-36DB-1D149FC412F1}"/>
              </a:ext>
            </a:extLst>
          </p:cNvPr>
          <p:cNvSpPr/>
          <p:nvPr/>
        </p:nvSpPr>
        <p:spPr>
          <a:xfrm>
            <a:off x="976243" y="970006"/>
            <a:ext cx="2291104" cy="4647276"/>
          </a:xfrm>
          <a:prstGeom prst="roundRect">
            <a:avLst/>
          </a:prstGeom>
          <a:solidFill>
            <a:srgbClr val="996633">
              <a:alpha val="65000"/>
            </a:srgbClr>
          </a:solidFill>
          <a:ln w="25400" cap="flat" cmpd="sng" algn="ctr">
            <a:no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1" i="0" u="none" strike="noStrike" kern="0" cap="none" spc="0" normalizeH="0" baseline="0" noProof="0" dirty="0">
                <a:ln>
                  <a:noFill/>
                </a:ln>
                <a:solidFill>
                  <a:schemeClr val="bg1"/>
                </a:solidFill>
                <a:effectLst/>
                <a:uLnTx/>
                <a:uFillTx/>
                <a:latin typeface="Calibri"/>
                <a:ea typeface="+mn-ea"/>
                <a:cs typeface="+mn-cs"/>
              </a:rPr>
              <a:t>Išorinis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1" i="0" u="none" strike="noStrike" kern="0" cap="none" spc="0" normalizeH="0" baseline="0" noProof="0" dirty="0">
                <a:ln>
                  <a:noFill/>
                </a:ln>
                <a:solidFill>
                  <a:schemeClr val="bg1"/>
                </a:solidFill>
                <a:effectLst/>
                <a:uLnTx/>
                <a:uFillTx/>
                <a:latin typeface="Calibri"/>
                <a:ea typeface="+mn-ea"/>
                <a:cs typeface="+mn-cs"/>
              </a:rPr>
              <a:t>(</a:t>
            </a:r>
            <a:r>
              <a:rPr kumimoji="0" lang="fr-BE" sz="1400" b="1" i="0" u="none" strike="noStrike" kern="0" cap="none" spc="0" normalizeH="0" baseline="0" noProof="0" dirty="0" err="1">
                <a:ln>
                  <a:noFill/>
                </a:ln>
                <a:solidFill>
                  <a:schemeClr val="bg1"/>
                </a:solidFill>
                <a:effectLst/>
                <a:uLnTx/>
                <a:uFillTx/>
                <a:latin typeface="Calibri"/>
                <a:ea typeface="+mn-ea"/>
                <a:cs typeface="+mn-cs"/>
              </a:rPr>
              <a:t>External</a:t>
            </a:r>
            <a:r>
              <a:rPr kumimoji="0" lang="fr-BE" sz="1400" b="1" i="0" u="none" strike="noStrike" kern="0" cap="none" spc="0" normalizeH="0" baseline="0" noProof="0" dirty="0">
                <a:ln>
                  <a:noFill/>
                </a:ln>
                <a:solidFill>
                  <a:schemeClr val="bg1"/>
                </a:solidFill>
                <a:effectLst/>
                <a:uLnTx/>
                <a:uFillTx/>
                <a:latin typeface="Calibri"/>
                <a:ea typeface="+mn-ea"/>
                <a:cs typeface="+mn-cs"/>
              </a:rPr>
              <a:t> Domain</a:t>
            </a:r>
            <a:r>
              <a:rPr kumimoji="0" lang="lt-LT" sz="1400" b="1" i="0" u="none" strike="noStrike" kern="0" cap="none" spc="0" normalizeH="0" baseline="0" noProof="0" dirty="0">
                <a:ln>
                  <a:noFill/>
                </a:ln>
                <a:solidFill>
                  <a:schemeClr val="bg1"/>
                </a:solidFill>
                <a:effectLst/>
                <a:uLnTx/>
                <a:uFillTx/>
                <a:latin typeface="Calibri"/>
                <a:ea typeface="+mn-ea"/>
                <a:cs typeface="+mn-cs"/>
              </a:rPr>
              <a:t>)</a:t>
            </a:r>
            <a:endParaRPr kumimoji="0" lang="en-GB" sz="1400" b="1" i="0" u="none" strike="noStrike" kern="0" cap="none" spc="0" normalizeH="0" baseline="0" noProof="0" dirty="0">
              <a:ln>
                <a:noFill/>
              </a:ln>
              <a:solidFill>
                <a:schemeClr val="bg1"/>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1BA3F329-0F37-544F-F82C-C7DC9E1FD77F}"/>
              </a:ext>
            </a:extLst>
          </p:cNvPr>
          <p:cNvSpPr/>
          <p:nvPr/>
        </p:nvSpPr>
        <p:spPr>
          <a:xfrm>
            <a:off x="5055256" y="968335"/>
            <a:ext cx="2754689" cy="4647277"/>
          </a:xfrm>
          <a:prstGeom prst="roundRect">
            <a:avLst/>
          </a:prstGeom>
          <a:solidFill>
            <a:schemeClr val="accent1">
              <a:lumMod val="50000"/>
              <a:alpha val="52000"/>
            </a:schemeClr>
          </a:solidFill>
          <a:ln w="25400" cap="flat" cmpd="sng" algn="ctr">
            <a:noFill/>
            <a:prstDash val="solid"/>
          </a:ln>
          <a:effectLst/>
        </p:spPr>
        <p:txBody>
          <a:bodyPr rtlCol="0" anchor="b"/>
          <a:lstStyle/>
          <a:p>
            <a:pPr algn="ctr" fontAlgn="auto">
              <a:spcBef>
                <a:spcPts val="0"/>
              </a:spcBef>
              <a:spcAft>
                <a:spcPts val="0"/>
              </a:spcAft>
            </a:pPr>
            <a:r>
              <a:rPr lang="lt-LT" sz="1400" b="1" kern="0" dirty="0">
                <a:solidFill>
                  <a:prstClr val="white"/>
                </a:solidFill>
                <a:latin typeface="Calibri"/>
              </a:rPr>
              <a:t>Bendrasis (</a:t>
            </a:r>
            <a:r>
              <a:rPr lang="fr-BE" sz="1400" b="1" kern="0" dirty="0">
                <a:solidFill>
                  <a:prstClr val="white"/>
                </a:solidFill>
                <a:latin typeface="Calibri"/>
              </a:rPr>
              <a:t>Common Domain</a:t>
            </a:r>
            <a:r>
              <a:rPr lang="lt-LT" sz="1400" b="1" kern="0" dirty="0">
                <a:solidFill>
                  <a:prstClr val="white"/>
                </a:solidFill>
                <a:latin typeface="Calibri"/>
              </a:rPr>
              <a:t>)</a:t>
            </a:r>
            <a:endParaRPr lang="en-GB" sz="1400" b="1" kern="0" dirty="0">
              <a:solidFill>
                <a:prstClr val="white"/>
              </a:solidFill>
              <a:latin typeface="Calibri"/>
            </a:endParaRPr>
          </a:p>
        </p:txBody>
      </p:sp>
      <p:sp>
        <p:nvSpPr>
          <p:cNvPr id="23" name="Rounded Rectangle 8">
            <a:extLst>
              <a:ext uri="{FF2B5EF4-FFF2-40B4-BE49-F238E27FC236}">
                <a16:creationId xmlns:a16="http://schemas.microsoft.com/office/drawing/2014/main" id="{D0FFF470-21D8-1801-0919-8B8D8EE29AE9}"/>
              </a:ext>
            </a:extLst>
          </p:cNvPr>
          <p:cNvSpPr/>
          <p:nvPr/>
        </p:nvSpPr>
        <p:spPr>
          <a:xfrm>
            <a:off x="3272426" y="3134852"/>
            <a:ext cx="1761559" cy="2455588"/>
          </a:xfrm>
          <a:prstGeom prst="roundRect">
            <a:avLst/>
          </a:prstGeom>
          <a:solidFill>
            <a:schemeClr val="accent1">
              <a:lumMod val="50000"/>
              <a:alpha val="52000"/>
            </a:schemeClr>
          </a:solidFill>
          <a:ln w="25400" cap="flat" cmpd="sng" algn="ctr">
            <a:noFill/>
            <a:prstDash val="solid"/>
          </a:ln>
          <a:effectLst/>
        </p:spPr>
        <p:txBody>
          <a:bodyPr rtlCol="0" anchor="b"/>
          <a:lstStyle/>
          <a:p>
            <a:pPr algn="ctr" fontAlgn="auto">
              <a:spcBef>
                <a:spcPts val="0"/>
              </a:spcBef>
              <a:spcAft>
                <a:spcPts val="0"/>
              </a:spcAft>
            </a:pPr>
            <a:r>
              <a:rPr lang="lt-LT" sz="1400" b="1" kern="0" dirty="0">
                <a:solidFill>
                  <a:prstClr val="white"/>
                </a:solidFill>
                <a:latin typeface="Calibri"/>
              </a:rPr>
              <a:t>Bendrasis (</a:t>
            </a:r>
            <a:r>
              <a:rPr lang="fr-BE" sz="1400" b="1" kern="0" dirty="0">
                <a:solidFill>
                  <a:prstClr val="white"/>
                </a:solidFill>
                <a:latin typeface="Calibri"/>
              </a:rPr>
              <a:t>Common Domain</a:t>
            </a:r>
            <a:r>
              <a:rPr lang="lt-LT" sz="1400" b="1" kern="0" dirty="0">
                <a:solidFill>
                  <a:prstClr val="white"/>
                </a:solidFill>
                <a:latin typeface="Calibri"/>
              </a:rPr>
              <a:t>)</a:t>
            </a:r>
            <a:endParaRPr lang="en-GB" sz="1400" b="1" kern="0" dirty="0">
              <a:solidFill>
                <a:prstClr val="white"/>
              </a:solidFill>
              <a:latin typeface="Calibri"/>
            </a:endParaRPr>
          </a:p>
        </p:txBody>
      </p:sp>
      <p:sp>
        <p:nvSpPr>
          <p:cNvPr id="24" name="Rounded Rectangle 9">
            <a:extLst>
              <a:ext uri="{FF2B5EF4-FFF2-40B4-BE49-F238E27FC236}">
                <a16:creationId xmlns:a16="http://schemas.microsoft.com/office/drawing/2014/main" id="{526C8B4B-739B-2C7F-800A-D4310B277493}"/>
              </a:ext>
            </a:extLst>
          </p:cNvPr>
          <p:cNvSpPr/>
          <p:nvPr/>
        </p:nvSpPr>
        <p:spPr>
          <a:xfrm>
            <a:off x="5269495" y="2614359"/>
            <a:ext cx="2303783" cy="1180262"/>
          </a:xfrm>
          <a:prstGeom prst="roundRect">
            <a:avLst/>
          </a:prstGeom>
          <a:solidFill>
            <a:srgbClr val="F79646">
              <a:lumMod val="7500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dirty="0">
                <a:solidFill>
                  <a:prstClr val="white"/>
                </a:solidFill>
                <a:latin typeface="Calibri"/>
              </a:rPr>
              <a:t>Sąveikumas (</a:t>
            </a:r>
            <a:r>
              <a:rPr kumimoji="0" lang="fr-BE" sz="1400" b="0" i="0" u="none" strike="noStrike" kern="0" cap="none" spc="0" normalizeH="0" baseline="0" noProof="0" dirty="0" err="1">
                <a:ln>
                  <a:noFill/>
                </a:ln>
                <a:solidFill>
                  <a:prstClr val="white"/>
                </a:solidFill>
                <a:effectLst/>
                <a:uLnTx/>
                <a:uFillTx/>
                <a:latin typeface="Calibri"/>
                <a:ea typeface="+mn-ea"/>
                <a:cs typeface="+mn-cs"/>
              </a:rPr>
              <a:t>Interoperability</a:t>
            </a:r>
            <a:r>
              <a:rPr lang="lt-LT" sz="1400" kern="0" dirty="0">
                <a:solidFill>
                  <a:prstClr val="white"/>
                </a:solidFill>
                <a:latin typeface="Calibri"/>
              </a:rPr>
              <a:t>)</a:t>
            </a:r>
            <a:endParaRPr kumimoji="0" lang="fr-BE"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white"/>
                </a:solidFill>
                <a:effectLst/>
                <a:uLnTx/>
                <a:uFillTx/>
                <a:latin typeface="Calibri"/>
                <a:ea typeface="+mn-ea"/>
                <a:cs typeface="+mn-cs"/>
              </a:rPr>
              <a:t>(CCN2</a:t>
            </a:r>
            <a:r>
              <a:rPr kumimoji="0" lang="lt-LT" sz="1400" b="0" i="0" u="none" strike="noStrike" kern="0" cap="none" spc="0" normalizeH="0" baseline="0" noProof="0" dirty="0">
                <a:ln>
                  <a:noFill/>
                </a:ln>
                <a:solidFill>
                  <a:prstClr val="white"/>
                </a:solidFill>
                <a:effectLst/>
                <a:uLnTx/>
                <a:uFillTx/>
                <a:latin typeface="Calibri"/>
                <a:ea typeface="+mn-ea"/>
                <a:cs typeface="+mn-cs"/>
              </a:rPr>
              <a:t> pagrindu</a:t>
            </a:r>
            <a:r>
              <a:rPr kumimoji="0" lang="fr-BE" sz="1400" b="0" i="0" u="none" strike="noStrike" kern="0" cap="none" spc="0" normalizeH="0" baseline="0" noProof="0" dirty="0">
                <a:ln>
                  <a:noFill/>
                </a:ln>
                <a:solidFill>
                  <a:prstClr val="white"/>
                </a:solidFill>
                <a:effectLst/>
                <a:uLnTx/>
                <a:uFillTx/>
                <a:latin typeface="Calibri"/>
                <a:ea typeface="+mn-ea"/>
                <a:cs typeface="+mn-cs"/>
              </a:rPr>
              <a:t>)</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ounded Rectangle 10">
            <a:extLst>
              <a:ext uri="{FF2B5EF4-FFF2-40B4-BE49-F238E27FC236}">
                <a16:creationId xmlns:a16="http://schemas.microsoft.com/office/drawing/2014/main" id="{AB462AB3-C19B-BE76-EB52-09A3A79F3F67}"/>
              </a:ext>
            </a:extLst>
          </p:cNvPr>
          <p:cNvSpPr/>
          <p:nvPr/>
        </p:nvSpPr>
        <p:spPr>
          <a:xfrm>
            <a:off x="1840339" y="1541377"/>
            <a:ext cx="657642" cy="3382291"/>
          </a:xfrm>
          <a:prstGeom prst="roundRect">
            <a:avLst/>
          </a:prstGeom>
          <a:solidFill>
            <a:schemeClr val="accent2">
              <a:lumMod val="50000"/>
            </a:schemeClr>
          </a:solidFill>
          <a:ln w="25400" cap="flat" cmpd="sng" algn="ctr">
            <a:solidFill>
              <a:sysClr val="window" lastClr="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1" i="0" u="none" strike="noStrike" kern="0" cap="none" spc="0" normalizeH="0" baseline="0" noProof="0" dirty="0">
                <a:ln>
                  <a:noFill/>
                </a:ln>
                <a:solidFill>
                  <a:prstClr val="white"/>
                </a:solidFill>
                <a:effectLst/>
                <a:uLnTx/>
                <a:uFillTx/>
                <a:latin typeface="Calibri"/>
                <a:ea typeface="+mn-ea"/>
                <a:cs typeface="+mn-cs"/>
              </a:rPr>
              <a:t>Verslo deklaravimo sistemos </a:t>
            </a:r>
            <a:endParaRPr kumimoji="0" lang="fr-BE" sz="1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i="0" u="none" strike="noStrike" kern="0" cap="none" spc="0" normalizeH="0" baseline="0" noProof="0" dirty="0">
                <a:ln>
                  <a:noFill/>
                </a:ln>
                <a:solidFill>
                  <a:prstClr val="white"/>
                </a:solidFill>
                <a:effectLst/>
                <a:uLnTx/>
                <a:uFillTx/>
                <a:latin typeface="Calibri"/>
                <a:ea typeface="+mn-ea"/>
                <a:cs typeface="+mn-cs"/>
              </a:rPr>
              <a:t>(</a:t>
            </a:r>
            <a:r>
              <a:rPr kumimoji="0" lang="fr-BE" sz="1400" i="0" u="none" strike="noStrike" kern="0" cap="none" spc="0" normalizeH="0" baseline="0" noProof="0" dirty="0" err="1">
                <a:ln>
                  <a:noFill/>
                </a:ln>
                <a:solidFill>
                  <a:prstClr val="white"/>
                </a:solidFill>
                <a:effectLst/>
                <a:uLnTx/>
                <a:uFillTx/>
                <a:latin typeface="Calibri"/>
                <a:ea typeface="+mn-ea"/>
                <a:cs typeface="+mn-cs"/>
              </a:rPr>
              <a:t>operator</a:t>
            </a:r>
            <a:r>
              <a:rPr kumimoji="0" lang="lt-LT" sz="1400" i="0" u="none" strike="noStrike" kern="0" cap="none" spc="0" normalizeH="0" baseline="0" noProof="0" dirty="0" err="1">
                <a:ln>
                  <a:noFill/>
                </a:ln>
                <a:solidFill>
                  <a:prstClr val="white"/>
                </a:solidFill>
                <a:effectLst/>
                <a:uLnTx/>
                <a:uFillTx/>
                <a:latin typeface="Calibri"/>
                <a:ea typeface="+mn-ea"/>
                <a:cs typeface="+mn-cs"/>
              </a:rPr>
              <a:t>iai</a:t>
            </a:r>
            <a:r>
              <a:rPr kumimoji="0" lang="fr-BE" sz="1400" i="0" u="none" strike="noStrike" kern="0" cap="none" spc="0" normalizeH="0" baseline="0" noProof="0" dirty="0">
                <a:ln>
                  <a:noFill/>
                </a:ln>
                <a:solidFill>
                  <a:prstClr val="white"/>
                </a:solidFill>
                <a:effectLst/>
                <a:uLnTx/>
                <a:uFillTx/>
                <a:latin typeface="Calibri"/>
                <a:ea typeface="+mn-ea"/>
                <a:cs typeface="+mn-cs"/>
              </a:rPr>
              <a:t>/</a:t>
            </a:r>
            <a:r>
              <a:rPr kumimoji="0" lang="lt-LT" sz="1400" i="0" u="none" strike="noStrike" kern="0" cap="none" spc="0" normalizeH="0" baseline="0" noProof="0" dirty="0">
                <a:ln>
                  <a:noFill/>
                </a:ln>
                <a:solidFill>
                  <a:prstClr val="white"/>
                </a:solidFill>
                <a:effectLst/>
                <a:uLnTx/>
                <a:uFillTx/>
                <a:latin typeface="Calibri"/>
                <a:ea typeface="+mn-ea"/>
                <a:cs typeface="+mn-cs"/>
              </a:rPr>
              <a:t>paslaugų teikėjai </a:t>
            </a:r>
            <a:r>
              <a:rPr kumimoji="0" lang="fr-BE" sz="1400" i="0" u="none" strike="noStrike" kern="0" cap="none" spc="0" normalizeH="0" baseline="0" noProof="0" dirty="0">
                <a:ln>
                  <a:noFill/>
                </a:ln>
                <a:solidFill>
                  <a:prstClr val="white"/>
                </a:solidFill>
                <a:effectLst/>
                <a:uLnTx/>
                <a:uFillTx/>
                <a:latin typeface="Calibri"/>
                <a:ea typeface="+mn-ea"/>
                <a:cs typeface="+mn-cs"/>
              </a:rPr>
              <a:t>)</a:t>
            </a:r>
            <a:endParaRPr kumimoji="0" lang="en-GB" sz="1400" i="0" u="none" strike="noStrike" kern="0" cap="none" spc="0" normalizeH="0" baseline="0" noProof="0" dirty="0">
              <a:ln>
                <a:noFill/>
              </a:ln>
              <a:solidFill>
                <a:prstClr val="white"/>
              </a:solidFill>
              <a:effectLst/>
              <a:uLnTx/>
              <a:uFillTx/>
              <a:latin typeface="Calibri"/>
              <a:ea typeface="+mn-ea"/>
              <a:cs typeface="+mn-cs"/>
            </a:endParaRPr>
          </a:p>
        </p:txBody>
      </p:sp>
      <p:sp>
        <p:nvSpPr>
          <p:cNvPr id="26" name="Rounded Rectangle 12">
            <a:extLst>
              <a:ext uri="{FF2B5EF4-FFF2-40B4-BE49-F238E27FC236}">
                <a16:creationId xmlns:a16="http://schemas.microsoft.com/office/drawing/2014/main" id="{4DFE865C-F3E0-B8E2-DEDA-924862B07D50}"/>
              </a:ext>
            </a:extLst>
          </p:cNvPr>
          <p:cNvSpPr/>
          <p:nvPr/>
        </p:nvSpPr>
        <p:spPr>
          <a:xfrm>
            <a:off x="5415297" y="4054885"/>
            <a:ext cx="2055129" cy="1144542"/>
          </a:xfrm>
          <a:prstGeom prst="roundRect">
            <a:avLst/>
          </a:prstGeom>
          <a:solidFill>
            <a:srgbClr val="4BACC6">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400" b="0" i="0" u="none" strike="noStrike" kern="0" cap="none" spc="0" normalizeH="0" baseline="0" noProof="0" dirty="0">
                <a:ln>
                  <a:noFill/>
                </a:ln>
                <a:solidFill>
                  <a:prstClr val="white"/>
                </a:solidFill>
                <a:effectLst/>
                <a:uLnTx/>
                <a:uFillTx/>
                <a:latin typeface="Calibri"/>
                <a:ea typeface="+mn-ea"/>
                <a:cs typeface="+mn-cs"/>
              </a:rPr>
              <a:t>Bendrasis </a:t>
            </a:r>
            <a:r>
              <a:rPr kumimoji="0" lang="lt-LT" sz="1400" b="0" i="0" u="none" strike="noStrike" kern="0" cap="none" spc="0" normalizeH="0" baseline="0" noProof="0" dirty="0" err="1">
                <a:ln>
                  <a:noFill/>
                </a:ln>
                <a:solidFill>
                  <a:prstClr val="white"/>
                </a:solidFill>
                <a:effectLst/>
                <a:uLnTx/>
                <a:uFillTx/>
                <a:latin typeface="Calibri"/>
                <a:ea typeface="+mn-ea"/>
                <a:cs typeface="+mn-cs"/>
              </a:rPr>
              <a:t>repozitorius</a:t>
            </a:r>
            <a:endParaRPr kumimoji="0" lang="lt-LT"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dirty="0">
                <a:solidFill>
                  <a:prstClr val="white"/>
                </a:solidFill>
                <a:latin typeface="Calibri"/>
              </a:rPr>
              <a:t>(</a:t>
            </a:r>
            <a:r>
              <a:rPr kumimoji="0" lang="fr-BE" sz="1400" b="0" i="0" u="none" strike="noStrike" kern="0" cap="none" spc="0" normalizeH="0" baseline="0" noProof="0" dirty="0">
                <a:ln>
                  <a:noFill/>
                </a:ln>
                <a:solidFill>
                  <a:prstClr val="white"/>
                </a:solidFill>
                <a:effectLst/>
                <a:uLnTx/>
                <a:uFillTx/>
                <a:latin typeface="Calibri"/>
                <a:ea typeface="+mn-ea"/>
                <a:cs typeface="+mn-cs"/>
              </a:rPr>
              <a:t>Common Repository</a:t>
            </a:r>
            <a:r>
              <a:rPr kumimoji="0" lang="lt-LT" sz="1400" b="0" i="0" u="none" strike="noStrike" kern="0" cap="none" spc="0" normalizeH="0" baseline="0" noProof="0" dirty="0">
                <a:ln>
                  <a:noFill/>
                </a:ln>
                <a:solidFill>
                  <a:prstClr val="white"/>
                </a:solidFill>
                <a:effectLst/>
                <a:uLnTx/>
                <a:uFillTx/>
                <a:latin typeface="Calibri"/>
                <a:ea typeface="+mn-ea"/>
                <a:cs typeface="+mn-cs"/>
              </a:rPr>
              <a:t>)</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ounded Rectangle 13">
            <a:extLst>
              <a:ext uri="{FF2B5EF4-FFF2-40B4-BE49-F238E27FC236}">
                <a16:creationId xmlns:a16="http://schemas.microsoft.com/office/drawing/2014/main" id="{D8402A2E-46DB-1C52-DC8E-72E42ACB98E1}"/>
              </a:ext>
            </a:extLst>
          </p:cNvPr>
          <p:cNvSpPr/>
          <p:nvPr/>
        </p:nvSpPr>
        <p:spPr>
          <a:xfrm>
            <a:off x="3519327" y="1668600"/>
            <a:ext cx="1110924" cy="1401560"/>
          </a:xfrm>
          <a:prstGeom prst="roundRect">
            <a:avLst/>
          </a:prstGeom>
          <a:solidFill>
            <a:srgbClr val="4F81BD">
              <a:lumMod val="75000"/>
              <a:alpha val="41000"/>
            </a:srgbClr>
          </a:solidFill>
          <a:ln w="25400" cap="flat" cmpd="sng" algn="ctr">
            <a:solidFill>
              <a:sysClr val="window" lastClr="FFFFFF"/>
            </a:solidFill>
            <a:prstDash val="sysDash"/>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white"/>
                </a:solidFill>
                <a:effectLst/>
                <a:uLnTx/>
                <a:uFillTx/>
                <a:latin typeface="Calibri"/>
                <a:ea typeface="+mn-ea"/>
                <a:cs typeface="+mn-cs"/>
              </a:rPr>
              <a:t>National </a:t>
            </a:r>
            <a:r>
              <a:rPr lang="fr-BE" sz="1400" kern="0" dirty="0">
                <a:solidFill>
                  <a:prstClr val="white"/>
                </a:solidFill>
                <a:latin typeface="Calibri"/>
              </a:rPr>
              <a:t>Entry</a:t>
            </a:r>
            <a:r>
              <a:rPr kumimoji="0" lang="fr-BE" sz="1400" b="0" i="0" u="none" strike="noStrike" kern="0" cap="none" spc="0" normalizeH="0" noProof="0" dirty="0">
                <a:ln>
                  <a:noFill/>
                </a:ln>
                <a:solidFill>
                  <a:prstClr val="white"/>
                </a:solidFill>
                <a:effectLst/>
                <a:uLnTx/>
                <a:uFillTx/>
                <a:latin typeface="Calibri"/>
                <a:ea typeface="+mn-ea"/>
                <a:cs typeface="+mn-cs"/>
              </a:rPr>
              <a:t> </a:t>
            </a:r>
            <a:r>
              <a:rPr kumimoji="0" lang="fr-BE" sz="1400" b="0" i="0" u="none" strike="noStrike" kern="0" cap="none" spc="0" normalizeH="0" noProof="0" dirty="0" err="1">
                <a:ln>
                  <a:noFill/>
                </a:ln>
                <a:solidFill>
                  <a:prstClr val="white"/>
                </a:solidFill>
                <a:effectLst/>
                <a:uLnTx/>
                <a:uFillTx/>
                <a:latin typeface="Calibri"/>
                <a:ea typeface="+mn-ea"/>
                <a:cs typeface="+mn-cs"/>
              </a:rPr>
              <a:t>Systems</a:t>
            </a:r>
            <a:endParaRPr kumimoji="0" lang="lt-LT" sz="1400" b="0" i="0" u="none" strike="noStrike" kern="0" cap="none" spc="0" normalizeH="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baseline="0" dirty="0">
                <a:solidFill>
                  <a:srgbClr val="FF0000"/>
                </a:solidFill>
                <a:latin typeface="Calibri"/>
              </a:rPr>
              <a:t>PPMKS </a:t>
            </a:r>
            <a:endParaRPr kumimoji="0" lang="en-GB" sz="1400" b="0" i="0" u="none" strike="noStrike" kern="0" cap="none" spc="0" normalizeH="0" baseline="0" noProof="0" dirty="0">
              <a:ln>
                <a:noFill/>
              </a:ln>
              <a:solidFill>
                <a:srgbClr val="FF0000"/>
              </a:solidFill>
              <a:effectLst/>
              <a:uLnTx/>
              <a:uFillTx/>
              <a:latin typeface="Calibri"/>
              <a:ea typeface="+mn-ea"/>
              <a:cs typeface="+mn-cs"/>
            </a:endParaRPr>
          </a:p>
        </p:txBody>
      </p:sp>
      <p:cxnSp>
        <p:nvCxnSpPr>
          <p:cNvPr id="28" name="Elbow Connector 14">
            <a:extLst>
              <a:ext uri="{FF2B5EF4-FFF2-40B4-BE49-F238E27FC236}">
                <a16:creationId xmlns:a16="http://schemas.microsoft.com/office/drawing/2014/main" id="{AC8264DD-8EE7-71EE-AE69-24B0AF6F40F2}"/>
              </a:ext>
            </a:extLst>
          </p:cNvPr>
          <p:cNvCxnSpPr>
            <a:cxnSpLocks/>
            <a:stCxn id="36" idx="1"/>
            <a:endCxn id="24" idx="3"/>
          </p:cNvCxnSpPr>
          <p:nvPr/>
        </p:nvCxnSpPr>
        <p:spPr>
          <a:xfrm rot="10800000">
            <a:off x="7573279" y="3204491"/>
            <a:ext cx="595123" cy="346317"/>
          </a:xfrm>
          <a:prstGeom prst="bentConnector3">
            <a:avLst>
              <a:gd name="adj1" fmla="val 50000"/>
            </a:avLst>
          </a:prstGeom>
          <a:noFill/>
          <a:ln w="25400" cap="flat" cmpd="sng" algn="ctr">
            <a:solidFill>
              <a:sysClr val="window" lastClr="FFFFFF"/>
            </a:solidFill>
            <a:prstDash val="solid"/>
            <a:headEnd type="arrow"/>
            <a:tailEnd type="arrow"/>
          </a:ln>
          <a:effectLst/>
        </p:spPr>
      </p:cxnSp>
      <p:cxnSp>
        <p:nvCxnSpPr>
          <p:cNvPr id="29" name="Straight Arrow Connector 15">
            <a:extLst>
              <a:ext uri="{FF2B5EF4-FFF2-40B4-BE49-F238E27FC236}">
                <a16:creationId xmlns:a16="http://schemas.microsoft.com/office/drawing/2014/main" id="{FF5BE0A3-9A05-2C2D-AD24-AD5F9DFB0EEB}"/>
              </a:ext>
            </a:extLst>
          </p:cNvPr>
          <p:cNvCxnSpPr/>
          <p:nvPr/>
        </p:nvCxnSpPr>
        <p:spPr>
          <a:xfrm flipH="1">
            <a:off x="6135378" y="3787600"/>
            <a:ext cx="253" cy="294567"/>
          </a:xfrm>
          <a:prstGeom prst="straightConnector1">
            <a:avLst/>
          </a:prstGeom>
          <a:noFill/>
          <a:ln w="25400" cap="flat" cmpd="sng" algn="ctr">
            <a:solidFill>
              <a:sysClr val="window" lastClr="FFFFFF"/>
            </a:solidFill>
            <a:prstDash val="solid"/>
            <a:headEnd type="arrow"/>
            <a:tailEnd type="arrow"/>
          </a:ln>
          <a:effectLst/>
        </p:spPr>
      </p:cxnSp>
      <p:cxnSp>
        <p:nvCxnSpPr>
          <p:cNvPr id="30" name="Straight Arrow Connector 18">
            <a:extLst>
              <a:ext uri="{FF2B5EF4-FFF2-40B4-BE49-F238E27FC236}">
                <a16:creationId xmlns:a16="http://schemas.microsoft.com/office/drawing/2014/main" id="{78E99C1C-43C0-53E8-5671-AC101AD08A0A}"/>
              </a:ext>
            </a:extLst>
          </p:cNvPr>
          <p:cNvCxnSpPr/>
          <p:nvPr/>
        </p:nvCxnSpPr>
        <p:spPr>
          <a:xfrm flipH="1">
            <a:off x="6287778" y="3775017"/>
            <a:ext cx="253" cy="294567"/>
          </a:xfrm>
          <a:prstGeom prst="straightConnector1">
            <a:avLst/>
          </a:prstGeom>
          <a:noFill/>
          <a:ln w="25400" cap="flat" cmpd="sng" algn="ctr">
            <a:solidFill>
              <a:sysClr val="window" lastClr="FFFFFF"/>
            </a:solidFill>
            <a:prstDash val="solid"/>
            <a:headEnd type="arrow"/>
            <a:tailEnd type="arrow"/>
          </a:ln>
          <a:effectLst/>
        </p:spPr>
      </p:cxnSp>
      <p:cxnSp>
        <p:nvCxnSpPr>
          <p:cNvPr id="31" name="Straight Arrow Connector 19">
            <a:extLst>
              <a:ext uri="{FF2B5EF4-FFF2-40B4-BE49-F238E27FC236}">
                <a16:creationId xmlns:a16="http://schemas.microsoft.com/office/drawing/2014/main" id="{9F0DA9A9-DB4F-0F6B-FD14-D64BDFCD968C}"/>
              </a:ext>
            </a:extLst>
          </p:cNvPr>
          <p:cNvCxnSpPr/>
          <p:nvPr/>
        </p:nvCxnSpPr>
        <p:spPr>
          <a:xfrm flipH="1">
            <a:off x="6441963" y="3787600"/>
            <a:ext cx="253" cy="294567"/>
          </a:xfrm>
          <a:prstGeom prst="straightConnector1">
            <a:avLst/>
          </a:prstGeom>
          <a:noFill/>
          <a:ln w="25400" cap="flat" cmpd="sng" algn="ctr">
            <a:solidFill>
              <a:sysClr val="window" lastClr="FFFFFF"/>
            </a:solidFill>
            <a:prstDash val="solid"/>
            <a:headEnd type="arrow"/>
            <a:tailEnd type="arrow"/>
          </a:ln>
          <a:effectLst/>
        </p:spPr>
      </p:cxnSp>
      <p:cxnSp>
        <p:nvCxnSpPr>
          <p:cNvPr id="32" name="Straight Arrow Connector 20">
            <a:extLst>
              <a:ext uri="{FF2B5EF4-FFF2-40B4-BE49-F238E27FC236}">
                <a16:creationId xmlns:a16="http://schemas.microsoft.com/office/drawing/2014/main" id="{9C5CACF4-25C6-DDF3-E5A0-BEBCFE58507B}"/>
              </a:ext>
            </a:extLst>
          </p:cNvPr>
          <p:cNvCxnSpPr/>
          <p:nvPr/>
        </p:nvCxnSpPr>
        <p:spPr>
          <a:xfrm>
            <a:off x="5991362" y="3775017"/>
            <a:ext cx="0" cy="294567"/>
          </a:xfrm>
          <a:prstGeom prst="straightConnector1">
            <a:avLst/>
          </a:prstGeom>
          <a:noFill/>
          <a:ln w="25400" cap="flat" cmpd="sng" algn="ctr">
            <a:solidFill>
              <a:sysClr val="window" lastClr="FFFFFF"/>
            </a:solidFill>
            <a:prstDash val="solid"/>
            <a:headEnd type="arrow"/>
            <a:tailEnd type="arrow"/>
          </a:ln>
          <a:effectLst/>
        </p:spPr>
      </p:cxnSp>
      <p:sp>
        <p:nvSpPr>
          <p:cNvPr id="33" name="Rounded Rectangle 21">
            <a:extLst>
              <a:ext uri="{FF2B5EF4-FFF2-40B4-BE49-F238E27FC236}">
                <a16:creationId xmlns:a16="http://schemas.microsoft.com/office/drawing/2014/main" id="{3CFE4519-9933-A30D-C47F-7215C13BAEA0}"/>
              </a:ext>
            </a:extLst>
          </p:cNvPr>
          <p:cNvSpPr/>
          <p:nvPr/>
        </p:nvSpPr>
        <p:spPr>
          <a:xfrm>
            <a:off x="8848049" y="2557788"/>
            <a:ext cx="1361441" cy="1327794"/>
          </a:xfrm>
          <a:prstGeom prst="roundRect">
            <a:avLst/>
          </a:prstGeom>
          <a:solidFill>
            <a:srgbClr val="8064A2"/>
          </a:solidFill>
          <a:ln w="25400" cap="flat" cmpd="sng" algn="ctr">
            <a:solidFill>
              <a:sysClr val="window" lastClr="FFFFFF"/>
            </a:solidFill>
            <a:prstDash val="solid"/>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white"/>
                </a:solidFill>
                <a:effectLst/>
                <a:uLnTx/>
                <a:uFillTx/>
                <a:latin typeface="Calibri"/>
                <a:ea typeface="+mn-ea"/>
                <a:cs typeface="+mn-cs"/>
              </a:rPr>
              <a:t>National Risk </a:t>
            </a:r>
            <a:r>
              <a:rPr kumimoji="0" lang="fr-BE" sz="1400" b="0" i="0" u="none" strike="noStrike" kern="0" cap="none" spc="0" normalizeH="0" baseline="0" noProof="0" dirty="0" err="1">
                <a:ln>
                  <a:noFill/>
                </a:ln>
                <a:solidFill>
                  <a:prstClr val="white"/>
                </a:solidFill>
                <a:effectLst/>
                <a:uLnTx/>
                <a:uFillTx/>
                <a:latin typeface="Calibri"/>
                <a:ea typeface="+mn-ea"/>
                <a:cs typeface="+mn-cs"/>
              </a:rPr>
              <a:t>Managment</a:t>
            </a:r>
            <a:r>
              <a:rPr kumimoji="0" lang="fr-BE" sz="1400" b="0" i="0" u="none" strike="noStrike" kern="0" cap="none" spc="0" normalizeH="0" baseline="0" noProof="0" dirty="0">
                <a:ln>
                  <a:noFill/>
                </a:ln>
                <a:solidFill>
                  <a:prstClr val="white"/>
                </a:solidFill>
                <a:effectLst/>
                <a:uLnTx/>
                <a:uFillTx/>
                <a:latin typeface="Calibri"/>
                <a:ea typeface="+mn-ea"/>
                <a:cs typeface="+mn-cs"/>
              </a:rPr>
              <a:t> </a:t>
            </a:r>
            <a:r>
              <a:rPr kumimoji="0" lang="fr-BE" sz="1400" b="0" i="0" u="none" strike="noStrike" kern="0" cap="none" spc="0" normalizeH="0" baseline="0" noProof="0" dirty="0" err="1">
                <a:ln>
                  <a:noFill/>
                </a:ln>
                <a:solidFill>
                  <a:prstClr val="white"/>
                </a:solidFill>
                <a:effectLst/>
                <a:uLnTx/>
                <a:uFillTx/>
                <a:latin typeface="Calibri"/>
                <a:ea typeface="+mn-ea"/>
                <a:cs typeface="+mn-cs"/>
              </a:rPr>
              <a:t>systems</a:t>
            </a:r>
            <a:r>
              <a:rPr kumimoji="0" lang="fr-BE" sz="1400" b="0" i="0" u="none" strike="noStrike" kern="0" cap="none" spc="0" normalizeH="0" baseline="0" noProof="0" dirty="0">
                <a:ln>
                  <a:noFill/>
                </a:ln>
                <a:solidFill>
                  <a:prstClr val="white"/>
                </a:solidFill>
                <a:effectLst/>
                <a:uLnTx/>
                <a:uFillTx/>
                <a:latin typeface="Calibri"/>
                <a:ea typeface="+mn-ea"/>
                <a:cs typeface="+mn-cs"/>
              </a:rPr>
              <a:t> interface</a:t>
            </a:r>
            <a:endParaRPr kumimoji="0" lang="lt-LT"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dirty="0">
                <a:solidFill>
                  <a:srgbClr val="FF0000"/>
                </a:solidFill>
                <a:latin typeface="Calibri"/>
              </a:rPr>
              <a:t>(RIKS)</a:t>
            </a:r>
            <a:endParaRPr kumimoji="0" lang="en-GB" sz="1400" b="0" i="0" u="none" strike="noStrike" kern="0" cap="none" spc="0" normalizeH="0" baseline="0" noProof="0" dirty="0">
              <a:ln>
                <a:noFill/>
              </a:ln>
              <a:solidFill>
                <a:srgbClr val="FF0000"/>
              </a:solidFill>
              <a:effectLst/>
              <a:uLnTx/>
              <a:uFillTx/>
              <a:latin typeface="Calibri"/>
              <a:ea typeface="+mn-ea"/>
              <a:cs typeface="+mn-cs"/>
            </a:endParaRPr>
          </a:p>
        </p:txBody>
      </p:sp>
      <p:sp>
        <p:nvSpPr>
          <p:cNvPr id="34" name="Rounded Rectangle 22">
            <a:extLst>
              <a:ext uri="{FF2B5EF4-FFF2-40B4-BE49-F238E27FC236}">
                <a16:creationId xmlns:a16="http://schemas.microsoft.com/office/drawing/2014/main" id="{2B2516FF-7669-D630-B7BE-CDBF721F93CB}"/>
              </a:ext>
            </a:extLst>
          </p:cNvPr>
          <p:cNvSpPr/>
          <p:nvPr/>
        </p:nvSpPr>
        <p:spPr>
          <a:xfrm>
            <a:off x="8050147" y="1904989"/>
            <a:ext cx="1558630" cy="977893"/>
          </a:xfrm>
          <a:prstGeom prst="roundRect">
            <a:avLst/>
          </a:prstGeom>
          <a:solidFill>
            <a:srgbClr val="666699">
              <a:alpha val="58000"/>
            </a:srgbClr>
          </a:solidFill>
          <a:ln w="25400" cap="flat" cmpd="sng" algn="ctr">
            <a:solidFill>
              <a:srgbClr val="EEECE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white"/>
                </a:solidFill>
                <a:effectLst/>
                <a:uLnTx/>
                <a:uFillTx/>
                <a:latin typeface="Calibri"/>
                <a:ea typeface="+mn-ea"/>
                <a:cs typeface="+mn-cs"/>
              </a:rPr>
              <a:t>Control </a:t>
            </a:r>
            <a:r>
              <a:rPr kumimoji="0" lang="fr-BE" sz="1400" b="0" i="0" u="none" strike="noStrike" kern="0" cap="none" spc="0" normalizeH="0" baseline="0" noProof="0" dirty="0" err="1">
                <a:ln>
                  <a:noFill/>
                </a:ln>
                <a:solidFill>
                  <a:prstClr val="white"/>
                </a:solidFill>
                <a:effectLst/>
                <a:uLnTx/>
                <a:uFillTx/>
                <a:latin typeface="Calibri"/>
                <a:ea typeface="+mn-ea"/>
                <a:cs typeface="+mn-cs"/>
              </a:rPr>
              <a:t>systems</a:t>
            </a:r>
            <a:endParaRPr kumimoji="0" lang="lt-LT"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dirty="0">
                <a:solidFill>
                  <a:srgbClr val="FF0000"/>
                </a:solidFill>
                <a:latin typeface="Calibri"/>
              </a:rPr>
              <a:t>(KOMANDORAS)</a:t>
            </a:r>
            <a:endParaRPr kumimoji="0" lang="en-GB" sz="1400" b="0" i="0" u="none" strike="noStrike" kern="0" cap="none" spc="0" normalizeH="0" baseline="0" noProof="0" dirty="0">
              <a:ln>
                <a:noFill/>
              </a:ln>
              <a:solidFill>
                <a:srgbClr val="FF0000"/>
              </a:solidFill>
              <a:effectLst/>
              <a:uLnTx/>
              <a:uFillTx/>
              <a:latin typeface="Calibri"/>
              <a:ea typeface="+mn-ea"/>
              <a:cs typeface="+mn-cs"/>
            </a:endParaRPr>
          </a:p>
        </p:txBody>
      </p:sp>
      <p:sp>
        <p:nvSpPr>
          <p:cNvPr id="35" name="Rounded Rectangle 24">
            <a:extLst>
              <a:ext uri="{FF2B5EF4-FFF2-40B4-BE49-F238E27FC236}">
                <a16:creationId xmlns:a16="http://schemas.microsoft.com/office/drawing/2014/main" id="{62104103-756A-9DAD-C06A-35449DE33AC7}"/>
              </a:ext>
            </a:extLst>
          </p:cNvPr>
          <p:cNvSpPr/>
          <p:nvPr/>
        </p:nvSpPr>
        <p:spPr>
          <a:xfrm>
            <a:off x="2751093" y="3427360"/>
            <a:ext cx="1097608" cy="1384576"/>
          </a:xfrm>
          <a:prstGeom prst="roundRect">
            <a:avLst/>
          </a:prstGeom>
          <a:solidFill>
            <a:srgbClr val="4F81BD">
              <a:lumMod val="75000"/>
            </a:srgbClr>
          </a:solidFill>
          <a:ln w="25400" cap="flat" cmpd="sng" algn="ctr">
            <a:solidFill>
              <a:sysClr val="window" lastClr="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err="1">
                <a:ln>
                  <a:noFill/>
                </a:ln>
                <a:solidFill>
                  <a:prstClr val="white"/>
                </a:solidFill>
                <a:effectLst/>
                <a:uLnTx/>
                <a:uFillTx/>
                <a:latin typeface="Calibri"/>
                <a:ea typeface="+mn-ea"/>
                <a:cs typeface="+mn-cs"/>
              </a:rPr>
              <a:t>Shared</a:t>
            </a:r>
            <a:r>
              <a:rPr kumimoji="0" lang="fr-BE" sz="1400" b="0" i="0" u="none" strike="noStrike" kern="0" cap="none" spc="0" normalizeH="0" baseline="0" noProof="0" dirty="0">
                <a:ln>
                  <a:noFill/>
                </a:ln>
                <a:solidFill>
                  <a:prstClr val="white"/>
                </a:solidFill>
                <a:effectLst/>
                <a:uLnTx/>
                <a:uFillTx/>
                <a:latin typeface="Calibri"/>
                <a:ea typeface="+mn-ea"/>
                <a:cs typeface="+mn-cs"/>
              </a:rPr>
              <a:t> Trader Interface</a:t>
            </a:r>
            <a:endParaRPr kumimoji="0" lang="lt-LT" sz="14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sz="1400" kern="0" dirty="0">
                <a:solidFill>
                  <a:prstClr val="white"/>
                </a:solidFill>
                <a:latin typeface="Calibri"/>
              </a:rPr>
              <a:t>(STI)</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Rounded Rectangle 26">
            <a:extLst>
              <a:ext uri="{FF2B5EF4-FFF2-40B4-BE49-F238E27FC236}">
                <a16:creationId xmlns:a16="http://schemas.microsoft.com/office/drawing/2014/main" id="{875C3769-2DA6-1000-C4F3-1DB483227EBE}"/>
              </a:ext>
            </a:extLst>
          </p:cNvPr>
          <p:cNvSpPr/>
          <p:nvPr/>
        </p:nvSpPr>
        <p:spPr>
          <a:xfrm>
            <a:off x="8168401" y="2981348"/>
            <a:ext cx="881891" cy="1138917"/>
          </a:xfrm>
          <a:prstGeom prst="roundRect">
            <a:avLst/>
          </a:prstGeom>
          <a:solidFill>
            <a:srgbClr val="4F81BD">
              <a:lumMod val="75000"/>
              <a:alpha val="41000"/>
            </a:srgbClr>
          </a:solidFill>
          <a:ln w="25400" cap="flat" cmpd="sng" algn="ctr">
            <a:solidFill>
              <a:sysClr val="window" lastClr="FFFFFF"/>
            </a:solidFill>
            <a:prstDash val="sysDash"/>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200" b="0" i="0" u="none" strike="noStrike" kern="0" cap="none" spc="0" normalizeH="0" baseline="0" noProof="0" dirty="0">
                <a:ln>
                  <a:noFill/>
                </a:ln>
                <a:solidFill>
                  <a:srgbClr val="FF0000"/>
                </a:solidFill>
                <a:effectLst/>
                <a:uLnTx/>
                <a:uFillTx/>
                <a:latin typeface="Calibri"/>
                <a:ea typeface="+mn-ea"/>
                <a:cs typeface="+mn-cs"/>
              </a:rPr>
              <a:t>PPMKS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200" b="0" i="0" u="none" strike="noStrike" kern="0" cap="none" spc="0" normalizeH="0" baseline="0" noProof="0" dirty="0">
                <a:ln>
                  <a:noFill/>
                </a:ln>
                <a:solidFill>
                  <a:prstClr val="white"/>
                </a:solidFill>
                <a:effectLst/>
                <a:uLnTx/>
                <a:uFillTx/>
                <a:latin typeface="Calibri"/>
                <a:ea typeface="+mn-ea"/>
                <a:cs typeface="+mn-cs"/>
              </a:rPr>
              <a:t>National  Entry </a:t>
            </a:r>
            <a:r>
              <a:rPr kumimoji="0" lang="fr-BE" sz="1200" b="0" i="0" u="none" strike="noStrike" kern="0" cap="none" spc="0" normalizeH="0" baseline="0" noProof="0" dirty="0" err="1">
                <a:ln>
                  <a:noFill/>
                </a:ln>
                <a:solidFill>
                  <a:prstClr val="white"/>
                </a:solidFill>
                <a:effectLst/>
                <a:uLnTx/>
                <a:uFillTx/>
                <a:latin typeface="Calibri"/>
                <a:ea typeface="+mn-ea"/>
                <a:cs typeface="+mn-cs"/>
              </a:rPr>
              <a:t>Systems</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7" name="Elbow Connector 27">
            <a:extLst>
              <a:ext uri="{FF2B5EF4-FFF2-40B4-BE49-F238E27FC236}">
                <a16:creationId xmlns:a16="http://schemas.microsoft.com/office/drawing/2014/main" id="{1078CB75-F43E-1EE3-767D-827F1C6040EA}"/>
              </a:ext>
            </a:extLst>
          </p:cNvPr>
          <p:cNvCxnSpPr>
            <a:cxnSpLocks/>
            <a:stCxn id="24" idx="0"/>
            <a:endCxn id="34" idx="1"/>
          </p:cNvCxnSpPr>
          <p:nvPr/>
        </p:nvCxnSpPr>
        <p:spPr>
          <a:xfrm rot="5400000" flipH="1" flipV="1">
            <a:off x="7125556" y="1689768"/>
            <a:ext cx="220423" cy="1628760"/>
          </a:xfrm>
          <a:prstGeom prst="bentConnector2">
            <a:avLst/>
          </a:prstGeom>
          <a:noFill/>
          <a:ln w="25400" cap="flat" cmpd="sng" algn="ctr">
            <a:solidFill>
              <a:sysClr val="window" lastClr="FFFFFF"/>
            </a:solidFill>
            <a:prstDash val="solid"/>
            <a:headEnd type="arrow"/>
            <a:tailEnd type="arrow"/>
          </a:ln>
          <a:effectLst/>
        </p:spPr>
      </p:cxnSp>
      <p:cxnSp>
        <p:nvCxnSpPr>
          <p:cNvPr id="38" name="Elbow Connector 28">
            <a:extLst>
              <a:ext uri="{FF2B5EF4-FFF2-40B4-BE49-F238E27FC236}">
                <a16:creationId xmlns:a16="http://schemas.microsoft.com/office/drawing/2014/main" id="{EFE23E40-0DF9-8DAB-357F-4F6D87BE1ECE}"/>
              </a:ext>
            </a:extLst>
          </p:cNvPr>
          <p:cNvCxnSpPr>
            <a:cxnSpLocks/>
            <a:stCxn id="35" idx="3"/>
            <a:endCxn id="24" idx="1"/>
          </p:cNvCxnSpPr>
          <p:nvPr/>
        </p:nvCxnSpPr>
        <p:spPr>
          <a:xfrm flipV="1">
            <a:off x="3848701" y="3204490"/>
            <a:ext cx="1420794" cy="915158"/>
          </a:xfrm>
          <a:prstGeom prst="bentConnector3">
            <a:avLst>
              <a:gd name="adj1" fmla="val 50000"/>
            </a:avLst>
          </a:prstGeom>
          <a:noFill/>
          <a:ln w="25400" cap="flat" cmpd="sng" algn="ctr">
            <a:solidFill>
              <a:sysClr val="window" lastClr="FFFFFF"/>
            </a:solidFill>
            <a:prstDash val="solid"/>
            <a:headEnd type="arrow"/>
            <a:tailEnd type="arrow"/>
          </a:ln>
          <a:effectLst/>
        </p:spPr>
      </p:cxnSp>
      <p:pic>
        <p:nvPicPr>
          <p:cNvPr id="39" name="Picture 29">
            <a:extLst>
              <a:ext uri="{FF2B5EF4-FFF2-40B4-BE49-F238E27FC236}">
                <a16:creationId xmlns:a16="http://schemas.microsoft.com/office/drawing/2014/main" id="{76D1DB09-E193-FD7C-CC15-5C45BC2D7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62" y="1675724"/>
            <a:ext cx="826271" cy="845216"/>
          </a:xfrm>
          <a:prstGeom prst="rect">
            <a:avLst/>
          </a:prstGeom>
        </p:spPr>
      </p:pic>
      <p:pic>
        <p:nvPicPr>
          <p:cNvPr id="40" name="Picture 30">
            <a:extLst>
              <a:ext uri="{FF2B5EF4-FFF2-40B4-BE49-F238E27FC236}">
                <a16:creationId xmlns:a16="http://schemas.microsoft.com/office/drawing/2014/main" id="{EB8BF318-4FC7-FFE0-0BD6-E7C57EC55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426" y="2426635"/>
            <a:ext cx="655342" cy="670368"/>
          </a:xfrm>
          <a:prstGeom prst="rect">
            <a:avLst/>
          </a:prstGeom>
        </p:spPr>
      </p:pic>
      <p:pic>
        <p:nvPicPr>
          <p:cNvPr id="41" name="Picture 31">
            <a:extLst>
              <a:ext uri="{FF2B5EF4-FFF2-40B4-BE49-F238E27FC236}">
                <a16:creationId xmlns:a16="http://schemas.microsoft.com/office/drawing/2014/main" id="{506DD6F6-6639-9CE7-8754-A906E938C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880" y="3034609"/>
            <a:ext cx="816417" cy="835136"/>
          </a:xfrm>
          <a:prstGeom prst="rect">
            <a:avLst/>
          </a:prstGeom>
        </p:spPr>
      </p:pic>
      <p:pic>
        <p:nvPicPr>
          <p:cNvPr id="42" name="Picture 32">
            <a:extLst>
              <a:ext uri="{FF2B5EF4-FFF2-40B4-BE49-F238E27FC236}">
                <a16:creationId xmlns:a16="http://schemas.microsoft.com/office/drawing/2014/main" id="{0746F9EA-F725-9322-662D-42009FC004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426" y="3948534"/>
            <a:ext cx="575435" cy="588629"/>
          </a:xfrm>
          <a:prstGeom prst="rect">
            <a:avLst/>
          </a:prstGeom>
        </p:spPr>
      </p:pic>
      <p:pic>
        <p:nvPicPr>
          <p:cNvPr id="43" name="Picture 33">
            <a:extLst>
              <a:ext uri="{FF2B5EF4-FFF2-40B4-BE49-F238E27FC236}">
                <a16:creationId xmlns:a16="http://schemas.microsoft.com/office/drawing/2014/main" id="{13C70413-C108-9AB4-A565-EDD0F86F7D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034" y="4542462"/>
            <a:ext cx="628366" cy="642773"/>
          </a:xfrm>
          <a:prstGeom prst="rect">
            <a:avLst/>
          </a:prstGeom>
        </p:spPr>
      </p:pic>
      <p:pic>
        <p:nvPicPr>
          <p:cNvPr id="44" name="Picture 34">
            <a:extLst>
              <a:ext uri="{FF2B5EF4-FFF2-40B4-BE49-F238E27FC236}">
                <a16:creationId xmlns:a16="http://schemas.microsoft.com/office/drawing/2014/main" id="{35BF95D6-EF75-6B45-DA7E-E3DF974427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415" y="989006"/>
            <a:ext cx="739846" cy="739846"/>
          </a:xfrm>
          <a:prstGeom prst="rect">
            <a:avLst/>
          </a:prstGeom>
        </p:spPr>
      </p:pic>
      <p:sp>
        <p:nvSpPr>
          <p:cNvPr id="45" name="Cloud 35">
            <a:extLst>
              <a:ext uri="{FF2B5EF4-FFF2-40B4-BE49-F238E27FC236}">
                <a16:creationId xmlns:a16="http://schemas.microsoft.com/office/drawing/2014/main" id="{3AC2994B-11AA-A32D-A2CB-E9AAB5BD43CE}"/>
              </a:ext>
            </a:extLst>
          </p:cNvPr>
          <p:cNvSpPr/>
          <p:nvPr/>
        </p:nvSpPr>
        <p:spPr bwMode="auto">
          <a:xfrm rot="17023230">
            <a:off x="2096123" y="3016927"/>
            <a:ext cx="1020623" cy="715834"/>
          </a:xfrm>
          <a:prstGeom prst="clou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cxnSp>
        <p:nvCxnSpPr>
          <p:cNvPr id="46" name="Elbow Connector 65">
            <a:extLst>
              <a:ext uri="{FF2B5EF4-FFF2-40B4-BE49-F238E27FC236}">
                <a16:creationId xmlns:a16="http://schemas.microsoft.com/office/drawing/2014/main" id="{98637443-2F7B-6C9E-C73F-78B2EFDA76A2}"/>
              </a:ext>
            </a:extLst>
          </p:cNvPr>
          <p:cNvCxnSpPr>
            <a:stCxn id="27" idx="3"/>
          </p:cNvCxnSpPr>
          <p:nvPr/>
        </p:nvCxnSpPr>
        <p:spPr bwMode="auto">
          <a:xfrm>
            <a:off x="4630251" y="2369380"/>
            <a:ext cx="1094237" cy="416078"/>
          </a:xfrm>
          <a:prstGeom prst="bentConnector3">
            <a:avLst>
              <a:gd name="adj1" fmla="val 50000"/>
            </a:avLst>
          </a:prstGeom>
          <a:noFill/>
          <a:ln>
            <a:noFill/>
            <a:headEnd type="arrow"/>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67">
            <a:extLst>
              <a:ext uri="{FF2B5EF4-FFF2-40B4-BE49-F238E27FC236}">
                <a16:creationId xmlns:a16="http://schemas.microsoft.com/office/drawing/2014/main" id="{4418846D-EE81-0875-D8A7-467C320012DB}"/>
              </a:ext>
            </a:extLst>
          </p:cNvPr>
          <p:cNvCxnSpPr>
            <a:stCxn id="27" idx="3"/>
            <a:endCxn id="24" idx="0"/>
          </p:cNvCxnSpPr>
          <p:nvPr/>
        </p:nvCxnSpPr>
        <p:spPr bwMode="auto">
          <a:xfrm>
            <a:off x="4630251" y="2369380"/>
            <a:ext cx="1791136" cy="244979"/>
          </a:xfrm>
          <a:prstGeom prst="bentConnector2">
            <a:avLst/>
          </a:prstGeom>
          <a:noFill/>
          <a:ln w="25400" cap="flat" cmpd="sng" algn="ctr">
            <a:solidFill>
              <a:sysClr val="window" lastClr="FFFFFF"/>
            </a:solidFill>
            <a:prstDash val="sysDash"/>
            <a:headEnd type="arrow"/>
            <a:tailEnd type="arrow"/>
          </a:ln>
          <a:effectLst/>
        </p:spPr>
      </p:cxnSp>
      <p:cxnSp>
        <p:nvCxnSpPr>
          <p:cNvPr id="48" name="Elbow Connector 62">
            <a:extLst>
              <a:ext uri="{FF2B5EF4-FFF2-40B4-BE49-F238E27FC236}">
                <a16:creationId xmlns:a16="http://schemas.microsoft.com/office/drawing/2014/main" id="{9358BEFE-28F9-EB95-9342-6541959A4764}"/>
              </a:ext>
            </a:extLst>
          </p:cNvPr>
          <p:cNvCxnSpPr>
            <a:stCxn id="25" idx="3"/>
            <a:endCxn id="35" idx="1"/>
          </p:cNvCxnSpPr>
          <p:nvPr/>
        </p:nvCxnSpPr>
        <p:spPr>
          <a:xfrm>
            <a:off x="2497981" y="3232523"/>
            <a:ext cx="253112" cy="887125"/>
          </a:xfrm>
          <a:prstGeom prst="bentConnector3">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64">
            <a:extLst>
              <a:ext uri="{FF2B5EF4-FFF2-40B4-BE49-F238E27FC236}">
                <a16:creationId xmlns:a16="http://schemas.microsoft.com/office/drawing/2014/main" id="{A119E25C-EA8C-ED83-34CD-C594BDA9C466}"/>
              </a:ext>
            </a:extLst>
          </p:cNvPr>
          <p:cNvCxnSpPr>
            <a:endCxn id="27" idx="1"/>
          </p:cNvCxnSpPr>
          <p:nvPr/>
        </p:nvCxnSpPr>
        <p:spPr>
          <a:xfrm flipV="1">
            <a:off x="2583223" y="2369380"/>
            <a:ext cx="936104" cy="876610"/>
          </a:xfrm>
          <a:prstGeom prst="bentConnector3">
            <a:avLst>
              <a:gd name="adj1" fmla="val 50000"/>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89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Rounded Rectangle 42">
            <a:extLst>
              <a:ext uri="{FF2B5EF4-FFF2-40B4-BE49-F238E27FC236}">
                <a16:creationId xmlns:a16="http://schemas.microsoft.com/office/drawing/2014/main" id="{427ED87E-BCBD-C1D8-C04D-19AAB46AD27A}"/>
              </a:ext>
            </a:extLst>
          </p:cNvPr>
          <p:cNvSpPr/>
          <p:nvPr/>
        </p:nvSpPr>
        <p:spPr>
          <a:xfrm>
            <a:off x="7220675" y="4419877"/>
            <a:ext cx="3100169" cy="2016224"/>
          </a:xfrm>
          <a:prstGeom prst="roundRect">
            <a:avLst/>
          </a:prstGeom>
          <a:solidFill>
            <a:srgbClr val="7B9355"/>
          </a:solidFill>
          <a:ln>
            <a:solidFill>
              <a:srgbClr val="43502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EO </a:t>
            </a:r>
            <a:r>
              <a:rPr lang="fr-BE" dirty="0" err="1"/>
              <a:t>Projects</a:t>
            </a:r>
            <a:endParaRPr lang="en-GB" dirty="0"/>
          </a:p>
        </p:txBody>
      </p:sp>
      <p:sp>
        <p:nvSpPr>
          <p:cNvPr id="5" name="Rounded Rectangle 43">
            <a:extLst>
              <a:ext uri="{FF2B5EF4-FFF2-40B4-BE49-F238E27FC236}">
                <a16:creationId xmlns:a16="http://schemas.microsoft.com/office/drawing/2014/main" id="{A5BC6BAC-2D3D-AD49-0972-35C2331587B5}"/>
              </a:ext>
            </a:extLst>
          </p:cNvPr>
          <p:cNvSpPr/>
          <p:nvPr/>
        </p:nvSpPr>
        <p:spPr>
          <a:xfrm>
            <a:off x="7148667" y="4347869"/>
            <a:ext cx="3100169" cy="2016224"/>
          </a:xfrm>
          <a:prstGeom prst="roundRect">
            <a:avLst/>
          </a:prstGeom>
          <a:solidFill>
            <a:srgbClr val="7B9355"/>
          </a:solidFill>
          <a:ln>
            <a:solidFill>
              <a:srgbClr val="43502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EO </a:t>
            </a:r>
            <a:r>
              <a:rPr lang="fr-BE" dirty="0" err="1"/>
              <a:t>Projects</a:t>
            </a:r>
            <a:endParaRPr lang="en-GB" dirty="0"/>
          </a:p>
        </p:txBody>
      </p:sp>
      <p:sp>
        <p:nvSpPr>
          <p:cNvPr id="6" name="Rounded Rectangle 41">
            <a:extLst>
              <a:ext uri="{FF2B5EF4-FFF2-40B4-BE49-F238E27FC236}">
                <a16:creationId xmlns:a16="http://schemas.microsoft.com/office/drawing/2014/main" id="{32975DA3-F4D6-FE57-5F0F-25176B1348E4}"/>
              </a:ext>
            </a:extLst>
          </p:cNvPr>
          <p:cNvSpPr/>
          <p:nvPr/>
        </p:nvSpPr>
        <p:spPr>
          <a:xfrm>
            <a:off x="7076659" y="4275861"/>
            <a:ext cx="3100169" cy="2016224"/>
          </a:xfrm>
          <a:prstGeom prst="roundRect">
            <a:avLst/>
          </a:prstGeom>
          <a:solidFill>
            <a:srgbClr val="7B9355"/>
          </a:solidFill>
          <a:ln>
            <a:solidFill>
              <a:srgbClr val="43502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EO </a:t>
            </a:r>
            <a:r>
              <a:rPr lang="fr-BE" dirty="0" err="1"/>
              <a:t>Projects</a:t>
            </a:r>
            <a:endParaRPr lang="en-GB" dirty="0"/>
          </a:p>
        </p:txBody>
      </p:sp>
      <p:sp>
        <p:nvSpPr>
          <p:cNvPr id="9" name="Rounded Rectangle 40">
            <a:extLst>
              <a:ext uri="{FF2B5EF4-FFF2-40B4-BE49-F238E27FC236}">
                <a16:creationId xmlns:a16="http://schemas.microsoft.com/office/drawing/2014/main" id="{B9DF69FA-477B-5232-B3B2-C3084F873F8C}"/>
              </a:ext>
            </a:extLst>
          </p:cNvPr>
          <p:cNvSpPr/>
          <p:nvPr/>
        </p:nvSpPr>
        <p:spPr>
          <a:xfrm>
            <a:off x="1964091" y="4419877"/>
            <a:ext cx="3179507" cy="2177112"/>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National ICS2 </a:t>
            </a:r>
            <a:r>
              <a:rPr lang="fr-BE" dirty="0" err="1"/>
              <a:t>Projects</a:t>
            </a:r>
            <a:endParaRPr lang="en-GB" dirty="0"/>
          </a:p>
        </p:txBody>
      </p:sp>
      <p:sp>
        <p:nvSpPr>
          <p:cNvPr id="10" name="Rounded Rectangle 39">
            <a:extLst>
              <a:ext uri="{FF2B5EF4-FFF2-40B4-BE49-F238E27FC236}">
                <a16:creationId xmlns:a16="http://schemas.microsoft.com/office/drawing/2014/main" id="{B10C2762-6C35-C3A6-1854-81F9BFF21676}"/>
              </a:ext>
            </a:extLst>
          </p:cNvPr>
          <p:cNvSpPr/>
          <p:nvPr/>
        </p:nvSpPr>
        <p:spPr>
          <a:xfrm>
            <a:off x="1892083" y="4347869"/>
            <a:ext cx="3179507" cy="2177112"/>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National ICS2 </a:t>
            </a:r>
            <a:r>
              <a:rPr lang="fr-BE" dirty="0" err="1"/>
              <a:t>Projects</a:t>
            </a:r>
            <a:endParaRPr lang="en-GB" dirty="0"/>
          </a:p>
        </p:txBody>
      </p:sp>
      <p:sp>
        <p:nvSpPr>
          <p:cNvPr id="11" name="Rounded Rectangle 38">
            <a:extLst>
              <a:ext uri="{FF2B5EF4-FFF2-40B4-BE49-F238E27FC236}">
                <a16:creationId xmlns:a16="http://schemas.microsoft.com/office/drawing/2014/main" id="{D6838FB8-0120-1204-BA33-FE5D156AA6E5}"/>
              </a:ext>
            </a:extLst>
          </p:cNvPr>
          <p:cNvSpPr/>
          <p:nvPr/>
        </p:nvSpPr>
        <p:spPr>
          <a:xfrm>
            <a:off x="1820075" y="4275861"/>
            <a:ext cx="3179507" cy="2177112"/>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National ICS2 </a:t>
            </a:r>
            <a:r>
              <a:rPr lang="fr-BE" dirty="0" err="1"/>
              <a:t>Projects</a:t>
            </a:r>
            <a:endParaRPr lang="en-GB" dirty="0"/>
          </a:p>
        </p:txBody>
      </p:sp>
      <p:sp>
        <p:nvSpPr>
          <p:cNvPr id="12" name="Rounded Rectangle 1">
            <a:extLst>
              <a:ext uri="{FF2B5EF4-FFF2-40B4-BE49-F238E27FC236}">
                <a16:creationId xmlns:a16="http://schemas.microsoft.com/office/drawing/2014/main" id="{EAAF1E66-7685-301E-0768-5F1BCD9D1772}"/>
              </a:ext>
            </a:extLst>
          </p:cNvPr>
          <p:cNvSpPr/>
          <p:nvPr/>
        </p:nvSpPr>
        <p:spPr>
          <a:xfrm>
            <a:off x="1748067" y="747469"/>
            <a:ext cx="2851989" cy="278312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fr-BE" dirty="0"/>
          </a:p>
          <a:p>
            <a:pPr algn="ctr"/>
            <a:endParaRPr lang="fr-BE" dirty="0"/>
          </a:p>
          <a:p>
            <a:pPr algn="ctr"/>
            <a:r>
              <a:rPr lang="fr-BE" dirty="0"/>
              <a:t>ICS2 Project team DG TAXUD</a:t>
            </a:r>
            <a:endParaRPr lang="en-GB" dirty="0"/>
          </a:p>
        </p:txBody>
      </p:sp>
      <p:sp>
        <p:nvSpPr>
          <p:cNvPr id="13" name="Rounded Rectangle 4">
            <a:extLst>
              <a:ext uri="{FF2B5EF4-FFF2-40B4-BE49-F238E27FC236}">
                <a16:creationId xmlns:a16="http://schemas.microsoft.com/office/drawing/2014/main" id="{ACE6519F-7781-EF71-EBEC-E68AF3335A4A}"/>
              </a:ext>
            </a:extLst>
          </p:cNvPr>
          <p:cNvSpPr/>
          <p:nvPr/>
        </p:nvSpPr>
        <p:spPr>
          <a:xfrm>
            <a:off x="1748067" y="221361"/>
            <a:ext cx="2851989" cy="432049"/>
          </a:xfrm>
          <a:prstGeom prst="roundRect">
            <a:avLst/>
          </a:prstGeom>
          <a:solidFill>
            <a:schemeClr val="bg1">
              <a:lumMod val="65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TAXUD Policy &amp; </a:t>
            </a:r>
            <a:r>
              <a:rPr lang="fr-BE" dirty="0" err="1"/>
              <a:t>Legal</a:t>
            </a:r>
            <a:endParaRPr lang="en-GB" dirty="0"/>
          </a:p>
        </p:txBody>
      </p:sp>
      <p:sp>
        <p:nvSpPr>
          <p:cNvPr id="18" name="Rounded Rectangle 5">
            <a:extLst>
              <a:ext uri="{FF2B5EF4-FFF2-40B4-BE49-F238E27FC236}">
                <a16:creationId xmlns:a16="http://schemas.microsoft.com/office/drawing/2014/main" id="{B5F86879-BFFB-9318-67D8-0347314B0FB1}"/>
              </a:ext>
            </a:extLst>
          </p:cNvPr>
          <p:cNvSpPr/>
          <p:nvPr/>
        </p:nvSpPr>
        <p:spPr>
          <a:xfrm>
            <a:off x="4878986" y="2288103"/>
            <a:ext cx="5380975" cy="155317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IT Operations and service Support (ITSM)</a:t>
            </a:r>
            <a:endParaRPr lang="en-GB" dirty="0"/>
          </a:p>
        </p:txBody>
      </p:sp>
      <p:sp>
        <p:nvSpPr>
          <p:cNvPr id="19" name="Rounded Rectangle 6">
            <a:extLst>
              <a:ext uri="{FF2B5EF4-FFF2-40B4-BE49-F238E27FC236}">
                <a16:creationId xmlns:a16="http://schemas.microsoft.com/office/drawing/2014/main" id="{071105FE-CF64-80AD-63F4-4234BF736228}"/>
              </a:ext>
            </a:extLst>
          </p:cNvPr>
          <p:cNvSpPr/>
          <p:nvPr/>
        </p:nvSpPr>
        <p:spPr>
          <a:xfrm>
            <a:off x="2823660" y="2812671"/>
            <a:ext cx="1588703" cy="1247166"/>
          </a:xfrm>
          <a:prstGeom prst="roundRect">
            <a:avLst/>
          </a:prstGeom>
          <a:solidFill>
            <a:srgbClr val="00B05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t>DEV TEAM CUSTDEV3</a:t>
            </a:r>
            <a:endParaRPr lang="en-GB" dirty="0"/>
          </a:p>
        </p:txBody>
      </p:sp>
      <p:sp>
        <p:nvSpPr>
          <p:cNvPr id="20" name="Rounded Rectangle 7">
            <a:extLst>
              <a:ext uri="{FF2B5EF4-FFF2-40B4-BE49-F238E27FC236}">
                <a16:creationId xmlns:a16="http://schemas.microsoft.com/office/drawing/2014/main" id="{FA5BDB58-08AD-D35C-F4CB-EC6568446370}"/>
              </a:ext>
            </a:extLst>
          </p:cNvPr>
          <p:cNvSpPr/>
          <p:nvPr/>
        </p:nvSpPr>
        <p:spPr>
          <a:xfrm>
            <a:off x="3113956" y="3530593"/>
            <a:ext cx="1008112" cy="432048"/>
          </a:xfrm>
          <a:prstGeom prst="roundRect">
            <a:avLst/>
          </a:prstGeom>
          <a:solidFill>
            <a:schemeClr val="accent5">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R1 DEV</a:t>
            </a:r>
            <a:endParaRPr lang="en-GB" dirty="0"/>
          </a:p>
        </p:txBody>
      </p:sp>
      <p:sp>
        <p:nvSpPr>
          <p:cNvPr id="21" name="Rounded Rectangle 8">
            <a:extLst>
              <a:ext uri="{FF2B5EF4-FFF2-40B4-BE49-F238E27FC236}">
                <a16:creationId xmlns:a16="http://schemas.microsoft.com/office/drawing/2014/main" id="{32244D5B-43D3-FEBE-7F24-7F8915234D03}"/>
              </a:ext>
            </a:extLst>
          </p:cNvPr>
          <p:cNvSpPr/>
          <p:nvPr/>
        </p:nvSpPr>
        <p:spPr>
          <a:xfrm>
            <a:off x="5096092" y="2816040"/>
            <a:ext cx="1615375" cy="955765"/>
          </a:xfrm>
          <a:prstGeom prst="roundRect">
            <a:avLst/>
          </a:prstGeom>
          <a:solidFill>
            <a:srgbClr val="006666">
              <a:alpha val="4470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t>Central Service desk</a:t>
            </a:r>
            <a:endParaRPr lang="en-GB" sz="1600" dirty="0"/>
          </a:p>
        </p:txBody>
      </p:sp>
      <p:sp>
        <p:nvSpPr>
          <p:cNvPr id="22" name="Rounded Rectangle 9">
            <a:extLst>
              <a:ext uri="{FF2B5EF4-FFF2-40B4-BE49-F238E27FC236}">
                <a16:creationId xmlns:a16="http://schemas.microsoft.com/office/drawing/2014/main" id="{A4F5A6C5-12D5-873A-7A20-6480306CBDFE}"/>
              </a:ext>
            </a:extLst>
          </p:cNvPr>
          <p:cNvSpPr/>
          <p:nvPr/>
        </p:nvSpPr>
        <p:spPr>
          <a:xfrm>
            <a:off x="6850413" y="2856427"/>
            <a:ext cx="1659834" cy="915378"/>
          </a:xfrm>
          <a:prstGeom prst="roundRect">
            <a:avLst/>
          </a:prstGeom>
          <a:solidFill>
            <a:schemeClr val="bg1">
              <a:lumMod val="7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t>Central Operations</a:t>
            </a:r>
          </a:p>
          <a:p>
            <a:pPr algn="ctr"/>
            <a:r>
              <a:rPr lang="fr-BE" sz="1400" dirty="0"/>
              <a:t>&amp; Service Monitoring</a:t>
            </a:r>
            <a:endParaRPr lang="en-GB" sz="1400" dirty="0"/>
          </a:p>
        </p:txBody>
      </p:sp>
      <p:sp>
        <p:nvSpPr>
          <p:cNvPr id="23" name="Rounded Rectangle 11">
            <a:extLst>
              <a:ext uri="{FF2B5EF4-FFF2-40B4-BE49-F238E27FC236}">
                <a16:creationId xmlns:a16="http://schemas.microsoft.com/office/drawing/2014/main" id="{18AC6594-5B12-5C17-321F-62E1DE770A85}"/>
              </a:ext>
            </a:extLst>
          </p:cNvPr>
          <p:cNvSpPr/>
          <p:nvPr/>
        </p:nvSpPr>
        <p:spPr>
          <a:xfrm>
            <a:off x="8596302" y="2816040"/>
            <a:ext cx="1508518" cy="955765"/>
          </a:xfrm>
          <a:prstGeom prst="roundRect">
            <a:avLst/>
          </a:prstGeom>
          <a:solidFill>
            <a:schemeClr val="bg1">
              <a:lumMod val="7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t>TES Monitoring &amp; </a:t>
            </a:r>
            <a:r>
              <a:rPr lang="fr-BE" sz="1400" dirty="0" err="1"/>
              <a:t>other</a:t>
            </a:r>
            <a:r>
              <a:rPr lang="fr-BE" sz="1400" dirty="0"/>
              <a:t> services</a:t>
            </a:r>
            <a:endParaRPr lang="en-GB" sz="1400" dirty="0"/>
          </a:p>
        </p:txBody>
      </p:sp>
      <p:sp>
        <p:nvSpPr>
          <p:cNvPr id="24" name="Rounded Rectangle 12">
            <a:extLst>
              <a:ext uri="{FF2B5EF4-FFF2-40B4-BE49-F238E27FC236}">
                <a16:creationId xmlns:a16="http://schemas.microsoft.com/office/drawing/2014/main" id="{CC5A89AC-5AE5-C31A-6402-FBD44E057CEC}"/>
              </a:ext>
            </a:extLst>
          </p:cNvPr>
          <p:cNvSpPr/>
          <p:nvPr/>
        </p:nvSpPr>
        <p:spPr>
          <a:xfrm>
            <a:off x="3766555" y="747469"/>
            <a:ext cx="6493407" cy="432048"/>
          </a:xfrm>
          <a:prstGeom prst="roundRect">
            <a:avLst/>
          </a:prstGeom>
          <a:solidFill>
            <a:schemeClr val="accent2"/>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Veiklos vadovai - </a:t>
            </a:r>
            <a:r>
              <a:rPr lang="fr-BE" dirty="0"/>
              <a:t>Business Guidances for MS &amp; EO</a:t>
            </a:r>
            <a:endParaRPr lang="en-GB" dirty="0"/>
          </a:p>
        </p:txBody>
      </p:sp>
      <p:sp>
        <p:nvSpPr>
          <p:cNvPr id="25" name="Rounded Rectangle 13">
            <a:extLst>
              <a:ext uri="{FF2B5EF4-FFF2-40B4-BE49-F238E27FC236}">
                <a16:creationId xmlns:a16="http://schemas.microsoft.com/office/drawing/2014/main" id="{0DDA59C0-DEDA-D552-FBB8-EB1A599C98A0}"/>
              </a:ext>
            </a:extLst>
          </p:cNvPr>
          <p:cNvSpPr/>
          <p:nvPr/>
        </p:nvSpPr>
        <p:spPr>
          <a:xfrm>
            <a:off x="1748067" y="4207979"/>
            <a:ext cx="3179507" cy="2177112"/>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dirty="0">
                <a:solidFill>
                  <a:srgbClr val="003366"/>
                </a:solidFill>
              </a:rPr>
              <a:t>National ICS2 </a:t>
            </a:r>
            <a:r>
              <a:rPr lang="fr-BE" dirty="0" err="1">
                <a:solidFill>
                  <a:srgbClr val="003366"/>
                </a:solidFill>
              </a:rPr>
              <a:t>Projects</a:t>
            </a:r>
            <a:endParaRPr lang="en-GB" dirty="0">
              <a:solidFill>
                <a:srgbClr val="003366"/>
              </a:solidFill>
            </a:endParaRPr>
          </a:p>
        </p:txBody>
      </p:sp>
      <p:sp>
        <p:nvSpPr>
          <p:cNvPr id="26" name="Rounded Rectangle 14">
            <a:extLst>
              <a:ext uri="{FF2B5EF4-FFF2-40B4-BE49-F238E27FC236}">
                <a16:creationId xmlns:a16="http://schemas.microsoft.com/office/drawing/2014/main" id="{FE036384-614D-CCC1-07A8-751A69C44AAF}"/>
              </a:ext>
            </a:extLst>
          </p:cNvPr>
          <p:cNvSpPr/>
          <p:nvPr/>
        </p:nvSpPr>
        <p:spPr>
          <a:xfrm>
            <a:off x="2019670" y="4780062"/>
            <a:ext cx="2188572" cy="359895"/>
          </a:xfrm>
          <a:prstGeom prst="roundRect">
            <a:avLst/>
          </a:prstGeom>
          <a:solidFill>
            <a:srgbClr val="CC9900">
              <a:alpha val="49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LT projekto komanda </a:t>
            </a:r>
            <a:endParaRPr lang="en-GB" sz="1600" dirty="0"/>
          </a:p>
        </p:txBody>
      </p:sp>
      <p:sp>
        <p:nvSpPr>
          <p:cNvPr id="27" name="Rounded Rectangle 15">
            <a:extLst>
              <a:ext uri="{FF2B5EF4-FFF2-40B4-BE49-F238E27FC236}">
                <a16:creationId xmlns:a16="http://schemas.microsoft.com/office/drawing/2014/main" id="{8FC5B90A-F9AE-B25F-9C47-8BED1D694323}"/>
              </a:ext>
            </a:extLst>
          </p:cNvPr>
          <p:cNvSpPr/>
          <p:nvPr/>
        </p:nvSpPr>
        <p:spPr>
          <a:xfrm>
            <a:off x="4136328" y="5272243"/>
            <a:ext cx="2436275" cy="631285"/>
          </a:xfrm>
          <a:prstGeom prst="roundRect">
            <a:avLst/>
          </a:prstGeom>
          <a:solidFill>
            <a:srgbClr val="FF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t-LT" dirty="0">
                <a:solidFill>
                  <a:srgbClr val="003366"/>
                </a:solidFill>
              </a:rPr>
              <a:t>Muitinės ITPC pagalba</a:t>
            </a:r>
            <a:endParaRPr lang="en-GB" dirty="0">
              <a:solidFill>
                <a:srgbClr val="003366"/>
              </a:solidFill>
            </a:endParaRPr>
          </a:p>
        </p:txBody>
      </p:sp>
      <p:sp>
        <p:nvSpPr>
          <p:cNvPr id="28" name="Rounded Rectangle 16">
            <a:extLst>
              <a:ext uri="{FF2B5EF4-FFF2-40B4-BE49-F238E27FC236}">
                <a16:creationId xmlns:a16="http://schemas.microsoft.com/office/drawing/2014/main" id="{6CA3B90F-4B42-CE8A-6A81-7EB440712938}"/>
              </a:ext>
            </a:extLst>
          </p:cNvPr>
          <p:cNvSpPr/>
          <p:nvPr/>
        </p:nvSpPr>
        <p:spPr>
          <a:xfrm>
            <a:off x="6994229" y="4200155"/>
            <a:ext cx="3100169" cy="2016224"/>
          </a:xfrm>
          <a:prstGeom prst="roundRect">
            <a:avLst/>
          </a:prstGeom>
          <a:solidFill>
            <a:srgbClr val="7B9355"/>
          </a:solidFill>
          <a:ln>
            <a:solidFill>
              <a:srgbClr val="43502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dirty="0"/>
              <a:t>Ūkio subjekto (</a:t>
            </a:r>
            <a:r>
              <a:rPr lang="fr-BE" dirty="0"/>
              <a:t>EO</a:t>
            </a:r>
            <a:r>
              <a:rPr lang="lt-LT" dirty="0"/>
              <a:t>)</a:t>
            </a:r>
            <a:r>
              <a:rPr lang="fr-BE" dirty="0"/>
              <a:t> </a:t>
            </a:r>
            <a:endParaRPr lang="lt-LT" dirty="0"/>
          </a:p>
          <a:p>
            <a:pPr algn="ctr"/>
            <a:r>
              <a:rPr lang="fr-BE" dirty="0" err="1"/>
              <a:t>Proje</a:t>
            </a:r>
            <a:r>
              <a:rPr lang="lt-LT" dirty="0"/>
              <a:t>k</a:t>
            </a:r>
            <a:r>
              <a:rPr lang="fr-BE" dirty="0"/>
              <a:t>t</a:t>
            </a:r>
            <a:r>
              <a:rPr lang="lt-LT" dirty="0"/>
              <a:t>ai</a:t>
            </a:r>
            <a:endParaRPr lang="en-GB" dirty="0"/>
          </a:p>
        </p:txBody>
      </p:sp>
      <p:sp>
        <p:nvSpPr>
          <p:cNvPr id="29" name="Rounded Rectangle 17">
            <a:extLst>
              <a:ext uri="{FF2B5EF4-FFF2-40B4-BE49-F238E27FC236}">
                <a16:creationId xmlns:a16="http://schemas.microsoft.com/office/drawing/2014/main" id="{E58242C8-18D2-6CE1-2B53-A779C86A931F}"/>
              </a:ext>
            </a:extLst>
          </p:cNvPr>
          <p:cNvSpPr/>
          <p:nvPr/>
        </p:nvSpPr>
        <p:spPr>
          <a:xfrm>
            <a:off x="4757453" y="221362"/>
            <a:ext cx="5502510" cy="432048"/>
          </a:xfrm>
          <a:prstGeom prst="roundRect">
            <a:avLst/>
          </a:prstGeom>
          <a:pattFill prst="wdUpDiag">
            <a:fgClr>
              <a:schemeClr val="accent2"/>
            </a:fgClr>
            <a:bgClr>
              <a:schemeClr val="bg1">
                <a:lumMod val="5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t>Amendments</a:t>
            </a:r>
            <a:r>
              <a:rPr lang="fr-BE" sz="1600" dirty="0"/>
              <a:t> of the </a:t>
            </a:r>
            <a:r>
              <a:rPr lang="fr-BE" sz="1600" dirty="0" err="1"/>
              <a:t>legal</a:t>
            </a:r>
            <a:r>
              <a:rPr lang="fr-BE" sz="1600" dirty="0"/>
              <a:t> </a:t>
            </a:r>
            <a:r>
              <a:rPr lang="fr-BE" sz="1600" dirty="0" err="1"/>
              <a:t>acts</a:t>
            </a:r>
            <a:r>
              <a:rPr lang="fr-BE" sz="1600" dirty="0"/>
              <a:t> (IA/DA/WP/IA </a:t>
            </a:r>
            <a:r>
              <a:rPr lang="fr-BE" sz="1600" dirty="0" err="1"/>
              <a:t>Electronic</a:t>
            </a:r>
            <a:r>
              <a:rPr lang="fr-BE" sz="1600" dirty="0"/>
              <a:t> </a:t>
            </a:r>
            <a:r>
              <a:rPr lang="fr-BE" sz="1600" dirty="0" err="1"/>
              <a:t>Syst</a:t>
            </a:r>
            <a:r>
              <a:rPr lang="fr-BE" sz="1600" dirty="0"/>
              <a:t>.)</a:t>
            </a:r>
            <a:endParaRPr lang="en-GB" sz="1600" dirty="0"/>
          </a:p>
        </p:txBody>
      </p:sp>
      <p:sp>
        <p:nvSpPr>
          <p:cNvPr id="30" name="Rounded Rectangle 18">
            <a:extLst>
              <a:ext uri="{FF2B5EF4-FFF2-40B4-BE49-F238E27FC236}">
                <a16:creationId xmlns:a16="http://schemas.microsoft.com/office/drawing/2014/main" id="{B6CD27D6-BA30-3D3B-7069-B3D4A83A365E}"/>
              </a:ext>
            </a:extLst>
          </p:cNvPr>
          <p:cNvSpPr/>
          <p:nvPr/>
        </p:nvSpPr>
        <p:spPr>
          <a:xfrm>
            <a:off x="3766555" y="1247381"/>
            <a:ext cx="6507307" cy="432048"/>
          </a:xfrm>
          <a:prstGeom prst="roundRect">
            <a:avLst/>
          </a:prstGeom>
          <a:solidFill>
            <a:schemeClr val="accent2"/>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Preparation</a:t>
            </a:r>
            <a:r>
              <a:rPr lang="fr-BE" dirty="0"/>
              <a:t> of EU RA for Operations</a:t>
            </a:r>
            <a:endParaRPr lang="en-GB" dirty="0"/>
          </a:p>
        </p:txBody>
      </p:sp>
      <p:sp>
        <p:nvSpPr>
          <p:cNvPr id="31" name="Down Arrow 2">
            <a:extLst>
              <a:ext uri="{FF2B5EF4-FFF2-40B4-BE49-F238E27FC236}">
                <a16:creationId xmlns:a16="http://schemas.microsoft.com/office/drawing/2014/main" id="{2D5BA574-53E9-D2D6-8358-5C64FC87D21B}"/>
              </a:ext>
            </a:extLst>
          </p:cNvPr>
          <p:cNvSpPr/>
          <p:nvPr/>
        </p:nvSpPr>
        <p:spPr>
          <a:xfrm>
            <a:off x="2958037" y="2288103"/>
            <a:ext cx="576064" cy="576064"/>
          </a:xfrm>
          <a:prstGeom prst="downArrow">
            <a:avLst/>
          </a:prstGeom>
          <a:solidFill>
            <a:srgbClr val="00B05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20">
            <a:extLst>
              <a:ext uri="{FF2B5EF4-FFF2-40B4-BE49-F238E27FC236}">
                <a16:creationId xmlns:a16="http://schemas.microsoft.com/office/drawing/2014/main" id="{9341B298-6399-DD59-AC5F-908D47BD260D}"/>
              </a:ext>
            </a:extLst>
          </p:cNvPr>
          <p:cNvSpPr/>
          <p:nvPr/>
        </p:nvSpPr>
        <p:spPr>
          <a:xfrm>
            <a:off x="3766555" y="1763347"/>
            <a:ext cx="6507307" cy="432048"/>
          </a:xfrm>
          <a:prstGeom prst="roundRect">
            <a:avLst/>
          </a:prstGeom>
          <a:solidFill>
            <a:srgbClr val="FFC00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Change Management</a:t>
            </a:r>
            <a:endParaRPr lang="en-GB" dirty="0"/>
          </a:p>
        </p:txBody>
      </p:sp>
      <p:sp>
        <p:nvSpPr>
          <p:cNvPr id="33" name="Rounded Rectangle 21">
            <a:extLst>
              <a:ext uri="{FF2B5EF4-FFF2-40B4-BE49-F238E27FC236}">
                <a16:creationId xmlns:a16="http://schemas.microsoft.com/office/drawing/2014/main" id="{DDDDC305-84F2-477D-BD53-A69F457FD74F}"/>
              </a:ext>
            </a:extLst>
          </p:cNvPr>
          <p:cNvSpPr/>
          <p:nvPr/>
        </p:nvSpPr>
        <p:spPr>
          <a:xfrm>
            <a:off x="1911871" y="5352351"/>
            <a:ext cx="1021183" cy="895946"/>
          </a:xfrm>
          <a:prstGeom prst="roundRect">
            <a:avLst/>
          </a:prstGeom>
          <a:solidFill>
            <a:srgbClr val="CC9900">
              <a:alpha val="49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lt-LT" sz="1600" dirty="0"/>
              <a:t>PPMKS </a:t>
            </a:r>
          </a:p>
          <a:p>
            <a:pPr algn="ctr"/>
            <a:r>
              <a:rPr lang="lt-LT" sz="1600" dirty="0"/>
              <a:t>RIKS </a:t>
            </a:r>
          </a:p>
          <a:p>
            <a:pPr algn="ctr"/>
            <a:r>
              <a:rPr lang="lt-LT" sz="1600" dirty="0"/>
              <a:t>LT sistemos </a:t>
            </a:r>
            <a:endParaRPr lang="en-GB" sz="1600" dirty="0"/>
          </a:p>
        </p:txBody>
      </p:sp>
      <p:sp>
        <p:nvSpPr>
          <p:cNvPr id="34" name="Rounded Rectangle 22">
            <a:extLst>
              <a:ext uri="{FF2B5EF4-FFF2-40B4-BE49-F238E27FC236}">
                <a16:creationId xmlns:a16="http://schemas.microsoft.com/office/drawing/2014/main" id="{FE8B878D-073B-9521-5406-6862F8A0C473}"/>
              </a:ext>
            </a:extLst>
          </p:cNvPr>
          <p:cNvSpPr/>
          <p:nvPr/>
        </p:nvSpPr>
        <p:spPr>
          <a:xfrm>
            <a:off x="3044211" y="5379638"/>
            <a:ext cx="1297935" cy="841373"/>
          </a:xfrm>
          <a:prstGeom prst="roundRect">
            <a:avLst/>
          </a:prstGeom>
          <a:solidFill>
            <a:srgbClr val="CC9900">
              <a:alpha val="49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lt-LT" sz="1600" dirty="0"/>
              <a:t>LT </a:t>
            </a:r>
            <a:r>
              <a:rPr lang="fr-BE" sz="1600" dirty="0"/>
              <a:t> </a:t>
            </a:r>
            <a:r>
              <a:rPr lang="lt-LT" sz="1600" dirty="0"/>
              <a:t>Funkcijos</a:t>
            </a:r>
            <a:endParaRPr lang="en-GB" sz="1600" dirty="0"/>
          </a:p>
        </p:txBody>
      </p:sp>
      <p:sp>
        <p:nvSpPr>
          <p:cNvPr id="35" name="Rounded Rectangle 23">
            <a:extLst>
              <a:ext uri="{FF2B5EF4-FFF2-40B4-BE49-F238E27FC236}">
                <a16:creationId xmlns:a16="http://schemas.microsoft.com/office/drawing/2014/main" id="{8E9D7674-6B41-5AB3-11B2-84AA6BBA07F6}"/>
              </a:ext>
            </a:extLst>
          </p:cNvPr>
          <p:cNvSpPr/>
          <p:nvPr/>
        </p:nvSpPr>
        <p:spPr>
          <a:xfrm>
            <a:off x="7372166" y="4912348"/>
            <a:ext cx="2448272" cy="359895"/>
          </a:xfrm>
          <a:prstGeom prst="roundRect">
            <a:avLst/>
          </a:prstGeom>
          <a:solidFill>
            <a:srgbClr val="43502E">
              <a:alpha val="48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t>EO</a:t>
            </a:r>
            <a:r>
              <a:rPr lang="lt-LT" sz="1600" dirty="0"/>
              <a:t> projekto komanda</a:t>
            </a:r>
            <a:endParaRPr lang="en-GB" sz="1600" dirty="0"/>
          </a:p>
        </p:txBody>
      </p:sp>
      <p:sp>
        <p:nvSpPr>
          <p:cNvPr id="36" name="Rounded Rectangle 24">
            <a:extLst>
              <a:ext uri="{FF2B5EF4-FFF2-40B4-BE49-F238E27FC236}">
                <a16:creationId xmlns:a16="http://schemas.microsoft.com/office/drawing/2014/main" id="{4FB31529-4BD5-9556-9869-958CF3F117AC}"/>
              </a:ext>
            </a:extLst>
          </p:cNvPr>
          <p:cNvSpPr/>
          <p:nvPr/>
        </p:nvSpPr>
        <p:spPr>
          <a:xfrm>
            <a:off x="7372166" y="5403267"/>
            <a:ext cx="1172148" cy="672794"/>
          </a:xfrm>
          <a:prstGeom prst="roundRect">
            <a:avLst/>
          </a:prstGeom>
          <a:solidFill>
            <a:srgbClr val="43502E">
              <a:alpha val="48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BE" sz="1600" dirty="0"/>
              <a:t>EO </a:t>
            </a:r>
            <a:r>
              <a:rPr lang="lt-LT" sz="1600" dirty="0" err="1"/>
              <a:t>transacijos</a:t>
            </a:r>
            <a:endParaRPr lang="en-GB" sz="1600" dirty="0"/>
          </a:p>
        </p:txBody>
      </p:sp>
      <p:sp>
        <p:nvSpPr>
          <p:cNvPr id="37" name="Rounded Rectangle 25">
            <a:extLst>
              <a:ext uri="{FF2B5EF4-FFF2-40B4-BE49-F238E27FC236}">
                <a16:creationId xmlns:a16="http://schemas.microsoft.com/office/drawing/2014/main" id="{3C8C6AB7-C77D-2DE0-AE4F-AE54B0AFA858}"/>
              </a:ext>
            </a:extLst>
          </p:cNvPr>
          <p:cNvSpPr/>
          <p:nvPr/>
        </p:nvSpPr>
        <p:spPr>
          <a:xfrm>
            <a:off x="8664485" y="5403266"/>
            <a:ext cx="1249536" cy="672795"/>
          </a:xfrm>
          <a:prstGeom prst="roundRect">
            <a:avLst/>
          </a:prstGeom>
          <a:solidFill>
            <a:srgbClr val="43502E">
              <a:alpha val="48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BE" sz="1600" dirty="0"/>
              <a:t>E</a:t>
            </a:r>
            <a:r>
              <a:rPr lang="lt-LT" sz="1600" dirty="0"/>
              <a:t>O</a:t>
            </a:r>
          </a:p>
          <a:p>
            <a:pPr algn="ctr"/>
            <a:r>
              <a:rPr lang="lt-LT" sz="1600" dirty="0"/>
              <a:t>Deklaravimo sistema</a:t>
            </a:r>
            <a:endParaRPr lang="en-GB" sz="1600" dirty="0"/>
          </a:p>
        </p:txBody>
      </p:sp>
      <p:sp>
        <p:nvSpPr>
          <p:cNvPr id="38" name="Oval 26">
            <a:extLst>
              <a:ext uri="{FF2B5EF4-FFF2-40B4-BE49-F238E27FC236}">
                <a16:creationId xmlns:a16="http://schemas.microsoft.com/office/drawing/2014/main" id="{0A606AFC-B6E2-CF8D-8F4A-3053684A089C}"/>
              </a:ext>
            </a:extLst>
          </p:cNvPr>
          <p:cNvSpPr/>
          <p:nvPr/>
        </p:nvSpPr>
        <p:spPr>
          <a:xfrm>
            <a:off x="6184385" y="4055695"/>
            <a:ext cx="1537259" cy="644889"/>
          </a:xfrm>
          <a:prstGeom prst="ellipse">
            <a:avLst/>
          </a:prstGeom>
          <a:solidFill>
            <a:schemeClr val="accent3"/>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EO vartotojai</a:t>
            </a:r>
            <a:endParaRPr lang="en-GB" dirty="0"/>
          </a:p>
        </p:txBody>
      </p:sp>
      <p:sp>
        <p:nvSpPr>
          <p:cNvPr id="39" name="Oval 27">
            <a:extLst>
              <a:ext uri="{FF2B5EF4-FFF2-40B4-BE49-F238E27FC236}">
                <a16:creationId xmlns:a16="http://schemas.microsoft.com/office/drawing/2014/main" id="{B268A537-8978-5D3A-D0AD-CC752831EA91}"/>
              </a:ext>
            </a:extLst>
          </p:cNvPr>
          <p:cNvSpPr/>
          <p:nvPr/>
        </p:nvSpPr>
        <p:spPr>
          <a:xfrm>
            <a:off x="4340354" y="4248174"/>
            <a:ext cx="1634378" cy="743164"/>
          </a:xfrm>
          <a:prstGeom prst="ellipse">
            <a:avLst/>
          </a:prstGeom>
          <a:solidFill>
            <a:srgbClr val="CC990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LT </a:t>
            </a:r>
            <a:r>
              <a:rPr lang="fr-BE" dirty="0"/>
              <a:t> </a:t>
            </a:r>
            <a:r>
              <a:rPr lang="lt-LT" dirty="0"/>
              <a:t>Muitinės</a:t>
            </a:r>
          </a:p>
          <a:p>
            <a:pPr algn="ctr"/>
            <a:r>
              <a:rPr lang="lt-LT" dirty="0"/>
              <a:t>Pareigūnai </a:t>
            </a:r>
            <a:endParaRPr lang="en-GB" dirty="0"/>
          </a:p>
        </p:txBody>
      </p:sp>
      <p:sp>
        <p:nvSpPr>
          <p:cNvPr id="40" name="Up-Down Arrow 32">
            <a:extLst>
              <a:ext uri="{FF2B5EF4-FFF2-40B4-BE49-F238E27FC236}">
                <a16:creationId xmlns:a16="http://schemas.microsoft.com/office/drawing/2014/main" id="{C0A922C0-E2C8-D34D-9534-4694F33EBC64}"/>
              </a:ext>
            </a:extLst>
          </p:cNvPr>
          <p:cNvSpPr/>
          <p:nvPr/>
        </p:nvSpPr>
        <p:spPr>
          <a:xfrm>
            <a:off x="5902724" y="3658323"/>
            <a:ext cx="328321" cy="1744943"/>
          </a:xfrm>
          <a:prstGeom prst="upDown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10">
            <a:extLst>
              <a:ext uri="{FF2B5EF4-FFF2-40B4-BE49-F238E27FC236}">
                <a16:creationId xmlns:a16="http://schemas.microsoft.com/office/drawing/2014/main" id="{F294A3DE-10DF-5410-94C6-0CF986B2C373}"/>
              </a:ext>
            </a:extLst>
          </p:cNvPr>
          <p:cNvSpPr/>
          <p:nvPr/>
        </p:nvSpPr>
        <p:spPr>
          <a:xfrm>
            <a:off x="3912207" y="2030995"/>
            <a:ext cx="1157142" cy="833172"/>
          </a:xfrm>
          <a:prstGeom prst="roundRect">
            <a:avLst/>
          </a:prstGeom>
          <a:solidFill>
            <a:schemeClr val="accent4">
              <a:lumMod val="7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QA</a:t>
            </a:r>
            <a:endParaRPr lang="en-GB" dirty="0"/>
          </a:p>
        </p:txBody>
      </p:sp>
      <p:sp>
        <p:nvSpPr>
          <p:cNvPr id="42" name="Down Arrow 33">
            <a:extLst>
              <a:ext uri="{FF2B5EF4-FFF2-40B4-BE49-F238E27FC236}">
                <a16:creationId xmlns:a16="http://schemas.microsoft.com/office/drawing/2014/main" id="{53130FED-7384-F73C-3A11-D1B414F0E94F}"/>
              </a:ext>
            </a:extLst>
          </p:cNvPr>
          <p:cNvSpPr/>
          <p:nvPr/>
        </p:nvSpPr>
        <p:spPr>
          <a:xfrm rot="10800000">
            <a:off x="2974467" y="603451"/>
            <a:ext cx="576064" cy="576064"/>
          </a:xfrm>
          <a:prstGeom prst="downArrow">
            <a:avLst/>
          </a:prstGeom>
          <a:solidFill>
            <a:schemeClr val="bg1">
              <a:lumMod val="6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Down Arrow 34">
            <a:extLst>
              <a:ext uri="{FF2B5EF4-FFF2-40B4-BE49-F238E27FC236}">
                <a16:creationId xmlns:a16="http://schemas.microsoft.com/office/drawing/2014/main" id="{3DA46732-3436-73FB-087E-3B68874B9748}"/>
              </a:ext>
            </a:extLst>
          </p:cNvPr>
          <p:cNvSpPr/>
          <p:nvPr/>
        </p:nvSpPr>
        <p:spPr>
          <a:xfrm rot="2809417">
            <a:off x="6576567" y="4570530"/>
            <a:ext cx="328321" cy="946551"/>
          </a:xfrm>
          <a:prstGeom prst="upDown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Up-Down Arrow 35">
            <a:extLst>
              <a:ext uri="{FF2B5EF4-FFF2-40B4-BE49-F238E27FC236}">
                <a16:creationId xmlns:a16="http://schemas.microsoft.com/office/drawing/2014/main" id="{25FD938F-D1E0-677B-1FE3-4C1221F45DC3}"/>
              </a:ext>
            </a:extLst>
          </p:cNvPr>
          <p:cNvSpPr/>
          <p:nvPr/>
        </p:nvSpPr>
        <p:spPr>
          <a:xfrm rot="20664332">
            <a:off x="4537889" y="4741125"/>
            <a:ext cx="328321" cy="715266"/>
          </a:xfrm>
          <a:prstGeom prst="upDown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Up-Down Arrow 36">
            <a:extLst>
              <a:ext uri="{FF2B5EF4-FFF2-40B4-BE49-F238E27FC236}">
                <a16:creationId xmlns:a16="http://schemas.microsoft.com/office/drawing/2014/main" id="{68A66185-D3D6-4366-6A83-765F579C5895}"/>
              </a:ext>
            </a:extLst>
          </p:cNvPr>
          <p:cNvSpPr/>
          <p:nvPr/>
        </p:nvSpPr>
        <p:spPr>
          <a:xfrm rot="12396309">
            <a:off x="5041072" y="3548458"/>
            <a:ext cx="336681" cy="838959"/>
          </a:xfrm>
          <a:prstGeom prst="upDown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lide Number Placeholder 28">
            <a:extLst>
              <a:ext uri="{FF2B5EF4-FFF2-40B4-BE49-F238E27FC236}">
                <a16:creationId xmlns:a16="http://schemas.microsoft.com/office/drawing/2014/main" id="{370AEA38-5FE1-D121-B22C-74CF77CE9178}"/>
              </a:ext>
            </a:extLst>
          </p:cNvPr>
          <p:cNvSpPr>
            <a:spLocks noGrp="1"/>
          </p:cNvSpPr>
          <p:nvPr>
            <p:ph type="sldNum" sz="quarter" idx="12"/>
          </p:nvPr>
        </p:nvSpPr>
        <p:spPr>
          <a:xfrm>
            <a:off x="7977739" y="6211971"/>
            <a:ext cx="2133600" cy="365125"/>
          </a:xfrm>
        </p:spPr>
        <p:txBody>
          <a:bodyPr/>
          <a:lstStyle/>
          <a:p>
            <a:fld id="{C67FB771-D64B-46B6-94A1-B77087BED60F}" type="slidenum">
              <a:rPr lang="en-US" smtClean="0"/>
              <a:t>18</a:t>
            </a:fld>
            <a:endParaRPr lang="en-US"/>
          </a:p>
        </p:txBody>
      </p:sp>
      <p:sp>
        <p:nvSpPr>
          <p:cNvPr id="49" name="Stačiakampis 48">
            <a:extLst>
              <a:ext uri="{FF2B5EF4-FFF2-40B4-BE49-F238E27FC236}">
                <a16:creationId xmlns:a16="http://schemas.microsoft.com/office/drawing/2014/main" id="{DA5D1214-0A1A-352A-5549-5258E33259A6}"/>
              </a:ext>
            </a:extLst>
          </p:cNvPr>
          <p:cNvSpPr/>
          <p:nvPr/>
        </p:nvSpPr>
        <p:spPr>
          <a:xfrm>
            <a:off x="192505" y="221361"/>
            <a:ext cx="1186158" cy="637562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dirty="0"/>
              <a:t>Projekto vykdymo struktūra</a:t>
            </a:r>
          </a:p>
        </p:txBody>
      </p:sp>
    </p:spTree>
    <p:extLst>
      <p:ext uri="{BB962C8B-B14F-4D97-AF65-F5344CB8AC3E}">
        <p14:creationId xmlns:p14="http://schemas.microsoft.com/office/powerpoint/2010/main" val="283202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1401725" y="195677"/>
            <a:ext cx="9388549" cy="5878532"/>
          </a:xfrm>
          <a:prstGeom prst="rect">
            <a:avLst/>
          </a:prstGeom>
          <a:noFill/>
        </p:spPr>
        <p:txBody>
          <a:bodyPr wrap="square">
            <a:spAutoFit/>
          </a:bodyPr>
          <a:lstStyle/>
          <a:p>
            <a:pPr indent="450215"/>
            <a:r>
              <a:rPr lang="lt-LT" sz="2400" dirty="0">
                <a:solidFill>
                  <a:schemeClr val="bg1"/>
                </a:solidFill>
                <a:effectLst/>
                <a:latin typeface="Times New Roman" panose="02020603050405020304" pitchFamily="18" charset="0"/>
                <a:ea typeface="Calibri" panose="020F0502020204030204" pitchFamily="34" charset="0"/>
              </a:rPr>
              <a:t>- EVV  privalo pateikti  ENS duomenų rinkinius pagal ICS2 R2  specifikacijas visoms prekėms gabenamoms oro transportu</a:t>
            </a:r>
            <a:r>
              <a:rPr lang="lt-LT" sz="2400" dirty="0">
                <a:solidFill>
                  <a:schemeClr val="bg1"/>
                </a:solidFill>
                <a:latin typeface="Times New Roman" panose="02020603050405020304" pitchFamily="18" charset="0"/>
                <a:ea typeface="Calibri" panose="020F0502020204030204" pitchFamily="34" charset="0"/>
              </a:rPr>
              <a:t>, o nuo </a:t>
            </a:r>
            <a:r>
              <a:rPr lang="lt-LT" sz="2400" dirty="0">
                <a:solidFill>
                  <a:srgbClr val="FF0000"/>
                </a:solidFill>
                <a:latin typeface="Times New Roman" panose="02020603050405020304" pitchFamily="18" charset="0"/>
                <a:ea typeface="Calibri" panose="020F0502020204030204" pitchFamily="34" charset="0"/>
              </a:rPr>
              <a:t>2024-03-01</a:t>
            </a:r>
            <a:r>
              <a:rPr lang="lt-LT" sz="2400" dirty="0">
                <a:solidFill>
                  <a:schemeClr val="bg1"/>
                </a:solidFill>
                <a:latin typeface="Times New Roman" panose="02020603050405020304" pitchFamily="18" charset="0"/>
                <a:ea typeface="Calibri" panose="020F0502020204030204" pitchFamily="34" charset="0"/>
              </a:rPr>
              <a:t> pagal ICS2 R3 reikalavimus  ir </a:t>
            </a:r>
            <a:r>
              <a:rPr lang="lt-LT" sz="2400" dirty="0">
                <a:solidFill>
                  <a:schemeClr val="bg1"/>
                </a:solidFill>
                <a:effectLst/>
                <a:latin typeface="Times New Roman" panose="02020603050405020304" pitchFamily="18" charset="0"/>
                <a:ea typeface="Calibri" panose="020F0502020204030204" pitchFamily="34" charset="0"/>
              </a:rPr>
              <a:t> visoms kitoms transporto rūšimis gabenamoms komercinėms siuntomis.  </a:t>
            </a:r>
            <a:r>
              <a:rPr lang="lt-LT" sz="2400" dirty="0">
                <a:solidFill>
                  <a:schemeClr val="bg1"/>
                </a:solidFill>
                <a:latin typeface="Times New Roman" panose="02020603050405020304" pitchFamily="18" charset="0"/>
                <a:ea typeface="Calibri" panose="020F0502020204030204" pitchFamily="34" charset="0"/>
              </a:rPr>
              <a:t>B</a:t>
            </a:r>
            <a:r>
              <a:rPr lang="lt-LT" sz="2400" dirty="0">
                <a:solidFill>
                  <a:schemeClr val="bg1"/>
                </a:solidFill>
                <a:effectLst/>
                <a:latin typeface="Times New Roman" panose="02020603050405020304" pitchFamily="18" charset="0"/>
                <a:ea typeface="Calibri" panose="020F0502020204030204" pitchFamily="34" charset="0"/>
              </a:rPr>
              <a:t>us privaloma papildomai pateikti informaciją prieš prekių pakrovimą ir jų gabenimo metu, kad įvykdyti  išankstinių  ENS duomenų pateikimo reikalavimus.</a:t>
            </a:r>
          </a:p>
          <a:p>
            <a:pPr indent="450215"/>
            <a:endParaRPr lang="lt-LT" sz="1600" dirty="0">
              <a:solidFill>
                <a:schemeClr val="bg1"/>
              </a:solidFill>
              <a:effectLst/>
              <a:latin typeface="Times New Roman" panose="02020603050405020304" pitchFamily="18" charset="0"/>
              <a:ea typeface="Calibri" panose="020F0502020204030204" pitchFamily="34" charset="0"/>
            </a:endParaRPr>
          </a:p>
          <a:p>
            <a:pPr indent="450215"/>
            <a:r>
              <a:rPr lang="lt-LT" sz="2400" dirty="0">
                <a:solidFill>
                  <a:schemeClr val="bg1"/>
                </a:solidFill>
                <a:effectLst/>
                <a:latin typeface="Times New Roman" panose="02020603050405020304" pitchFamily="18" charset="0"/>
                <a:ea typeface="Calibri" panose="020F0502020204030204" pitchFamily="34" charset="0"/>
              </a:rPr>
              <a:t>Pirmoji ICS2 sistemos versija yra įdiegta ir pradėta naudoti 2021-03-15</a:t>
            </a:r>
          </a:p>
          <a:p>
            <a:pPr indent="450215"/>
            <a:endParaRPr lang="lt-LT" sz="2400" dirty="0">
              <a:solidFill>
                <a:schemeClr val="bg1"/>
              </a:solidFill>
              <a:effectLst/>
              <a:latin typeface="Times New Roman" panose="02020603050405020304" pitchFamily="18" charset="0"/>
              <a:ea typeface="Calibri" panose="020F0502020204030204" pitchFamily="34" charset="0"/>
            </a:endParaRPr>
          </a:p>
          <a:p>
            <a:pPr indent="450215"/>
            <a:r>
              <a:rPr lang="lt-LT" sz="2400" dirty="0">
                <a:solidFill>
                  <a:schemeClr val="bg1"/>
                </a:solidFill>
                <a:effectLst/>
                <a:latin typeface="Times New Roman" panose="02020603050405020304" pitchFamily="18" charset="0"/>
                <a:ea typeface="Calibri" panose="020F0502020204030204" pitchFamily="34" charset="0"/>
              </a:rPr>
              <a:t>Antroji ICS2 sistemos versija  pradėta naudoti nuo 2023 m. kovo 1 d. </a:t>
            </a:r>
          </a:p>
          <a:p>
            <a:pPr indent="450215"/>
            <a:endParaRPr lang="lt-LT" sz="2400" dirty="0">
              <a:solidFill>
                <a:schemeClr val="bg1"/>
              </a:solidFill>
              <a:latin typeface="Times New Roman" panose="02020603050405020304" pitchFamily="18" charset="0"/>
              <a:ea typeface="Calibri" panose="020F0502020204030204" pitchFamily="34" charset="0"/>
            </a:endParaRPr>
          </a:p>
          <a:p>
            <a:pPr indent="450215"/>
            <a:r>
              <a:rPr lang="lt-LT" sz="2400" dirty="0">
                <a:solidFill>
                  <a:schemeClr val="bg1"/>
                </a:solidFill>
                <a:latin typeface="Times New Roman" panose="02020603050405020304" pitchFamily="18" charset="0"/>
                <a:ea typeface="Calibri" panose="020F0502020204030204" pitchFamily="34" charset="0"/>
              </a:rPr>
              <a:t>Trečioji </a:t>
            </a:r>
            <a:r>
              <a:rPr lang="fi-FI" sz="2400" dirty="0">
                <a:solidFill>
                  <a:schemeClr val="bg1"/>
                </a:solidFill>
                <a:latin typeface="Times New Roman" panose="02020603050405020304" pitchFamily="18" charset="0"/>
                <a:ea typeface="Calibri" panose="020F0502020204030204" pitchFamily="34" charset="0"/>
              </a:rPr>
              <a:t>ICS2 sistemos versija </a:t>
            </a:r>
            <a:r>
              <a:rPr lang="lt-LT" sz="2400" dirty="0">
                <a:solidFill>
                  <a:schemeClr val="bg1"/>
                </a:solidFill>
                <a:latin typeface="Times New Roman" panose="02020603050405020304" pitchFamily="18" charset="0"/>
                <a:ea typeface="Calibri" panose="020F0502020204030204" pitchFamily="34" charset="0"/>
              </a:rPr>
              <a:t>bus </a:t>
            </a:r>
            <a:r>
              <a:rPr lang="fi-FI" sz="2400" dirty="0">
                <a:solidFill>
                  <a:schemeClr val="bg1"/>
                </a:solidFill>
                <a:latin typeface="Times New Roman" panose="02020603050405020304" pitchFamily="18" charset="0"/>
                <a:ea typeface="Calibri" panose="020F0502020204030204" pitchFamily="34" charset="0"/>
              </a:rPr>
              <a:t> pradėta naudoti nuo </a:t>
            </a:r>
            <a:r>
              <a:rPr lang="fi-FI" sz="2400" dirty="0">
                <a:solidFill>
                  <a:srgbClr val="FF0000"/>
                </a:solidFill>
                <a:latin typeface="Times New Roman" panose="02020603050405020304" pitchFamily="18" charset="0"/>
                <a:ea typeface="Calibri" panose="020F0502020204030204" pitchFamily="34" charset="0"/>
              </a:rPr>
              <a:t>202</a:t>
            </a:r>
            <a:r>
              <a:rPr lang="lt-LT" sz="2400" dirty="0">
                <a:solidFill>
                  <a:srgbClr val="FF0000"/>
                </a:solidFill>
                <a:latin typeface="Times New Roman" panose="02020603050405020304" pitchFamily="18" charset="0"/>
                <a:ea typeface="Calibri" panose="020F0502020204030204" pitchFamily="34" charset="0"/>
              </a:rPr>
              <a:t>4</a:t>
            </a:r>
            <a:r>
              <a:rPr lang="fi-FI" sz="2400" dirty="0">
                <a:solidFill>
                  <a:srgbClr val="FF0000"/>
                </a:solidFill>
                <a:latin typeface="Times New Roman" panose="02020603050405020304" pitchFamily="18" charset="0"/>
                <a:ea typeface="Calibri" panose="020F0502020204030204" pitchFamily="34" charset="0"/>
              </a:rPr>
              <a:t> m. kovo 1 d. </a:t>
            </a:r>
            <a:endParaRPr lang="lt-LT" sz="1600" dirty="0">
              <a:solidFill>
                <a:srgbClr val="FF0000"/>
              </a:solidFill>
              <a:effectLst/>
              <a:latin typeface="Times New Roman" panose="02020603050405020304" pitchFamily="18" charset="0"/>
              <a:ea typeface="Calibri" panose="020F0502020204030204" pitchFamily="34" charset="0"/>
            </a:endParaRPr>
          </a:p>
          <a:p>
            <a:pPr indent="450215" algn="just"/>
            <a:endParaRPr lang="lt-LT" sz="2400" dirty="0">
              <a:solidFill>
                <a:schemeClr val="bg1"/>
              </a:solidFill>
              <a:effectLst/>
              <a:latin typeface="Times New Roman" panose="02020603050405020304" pitchFamily="18" charset="0"/>
              <a:ea typeface="Calibri" panose="020F0502020204030204" pitchFamily="34" charset="0"/>
            </a:endParaRPr>
          </a:p>
          <a:p>
            <a:pPr indent="450215" algn="just"/>
            <a:r>
              <a:rPr lang="lt-LT" sz="2400" dirty="0">
                <a:solidFill>
                  <a:schemeClr val="bg1"/>
                </a:solidFill>
                <a:effectLst/>
                <a:latin typeface="Times New Roman" panose="02020603050405020304" pitchFamily="18" charset="0"/>
                <a:ea typeface="Calibri" panose="020F0502020204030204" pitchFamily="34" charset="0"/>
              </a:rPr>
              <a:t>Detali  ICS2  informacija ir dokumentaciją pateikiama nuorodoje </a:t>
            </a:r>
            <a:r>
              <a:rPr lang="lt-LT" sz="2400" u="sng" dirty="0">
                <a:solidFill>
                  <a:schemeClr val="bg1"/>
                </a:solidFill>
                <a:effectLst/>
                <a:latin typeface="Times New Roman" panose="02020603050405020304" pitchFamily="18" charset="0"/>
                <a:ea typeface="Calibri" panose="020F0502020204030204" pitchFamily="34" charset="0"/>
              </a:rPr>
              <a:t>http://ec.europa.eu/ICS2 </a:t>
            </a:r>
            <a:r>
              <a:rPr lang="lt-LT" sz="1800" dirty="0">
                <a:effectLst/>
                <a:latin typeface="Times New Roman" panose="02020603050405020304" pitchFamily="18" charset="0"/>
                <a:ea typeface="Calibri" panose="020F0502020204030204" pitchFamily="34" charset="0"/>
              </a:rPr>
              <a:t> </a:t>
            </a:r>
            <a:endParaRPr lang="lt-LT"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2037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a:extLst>
              <a:ext uri="{FF2B5EF4-FFF2-40B4-BE49-F238E27FC236}">
                <a16:creationId xmlns:a16="http://schemas.microsoft.com/office/drawing/2014/main" id="{9AEB8E61-1BC1-BCEA-B9A2-E1D578BD7E25}"/>
              </a:ext>
            </a:extLst>
          </p:cNvPr>
          <p:cNvSpPr txBox="1"/>
          <p:nvPr/>
        </p:nvSpPr>
        <p:spPr>
          <a:xfrm>
            <a:off x="-1795" y="1873250"/>
            <a:ext cx="12193795" cy="1258037"/>
          </a:xfrm>
          <a:prstGeom prst="rect">
            <a:avLst/>
          </a:prstGeom>
        </p:spPr>
        <p:txBody>
          <a:bodyPr vert="horz" wrap="square" lIns="0" tIns="13970" rIns="0" bIns="0" rtlCol="0">
            <a:spAutoFit/>
          </a:bodyPr>
          <a:lstStyle/>
          <a:p>
            <a:pPr marL="12700" algn="ctr">
              <a:spcBef>
                <a:spcPts val="110"/>
              </a:spcBef>
            </a:pPr>
            <a:r>
              <a:rPr lang="pt-BR" sz="4000" dirty="0">
                <a:solidFill>
                  <a:srgbClr val="2B2A29"/>
                </a:solidFill>
                <a:latin typeface="Arial"/>
                <a:cs typeface="Arial"/>
              </a:rPr>
              <a:t>„</a:t>
            </a:r>
            <a:r>
              <a:rPr lang="lt-LT" sz="4000" dirty="0">
                <a:solidFill>
                  <a:srgbClr val="2B2A29"/>
                </a:solidFill>
                <a:latin typeface="Arial"/>
                <a:cs typeface="Arial"/>
              </a:rPr>
              <a:t>IMPORTO KONTROLĖS SISTEMA 2</a:t>
            </a:r>
            <a:r>
              <a:rPr lang="pt-BR" sz="4000" dirty="0">
                <a:solidFill>
                  <a:srgbClr val="2B2A29"/>
                </a:solidFill>
                <a:latin typeface="Arial"/>
                <a:cs typeface="Arial"/>
              </a:rPr>
              <a:t>“</a:t>
            </a:r>
            <a:endParaRPr lang="lt-LT" sz="4000" dirty="0">
              <a:solidFill>
                <a:srgbClr val="2B2A29"/>
              </a:solidFill>
              <a:latin typeface="Arial"/>
              <a:cs typeface="Arial"/>
            </a:endParaRPr>
          </a:p>
          <a:p>
            <a:pPr marL="12700" algn="ctr">
              <a:spcBef>
                <a:spcPts val="110"/>
              </a:spcBef>
            </a:pPr>
            <a:r>
              <a:rPr lang="lt-LT" sz="4000" dirty="0">
                <a:solidFill>
                  <a:srgbClr val="2B2A29"/>
                </a:solidFill>
                <a:latin typeface="Arial"/>
                <a:cs typeface="Arial"/>
              </a:rPr>
              <a:t>ICS2 </a:t>
            </a:r>
          </a:p>
        </p:txBody>
      </p:sp>
      <p:sp>
        <p:nvSpPr>
          <p:cNvPr id="4" name="object 13">
            <a:extLst>
              <a:ext uri="{FF2B5EF4-FFF2-40B4-BE49-F238E27FC236}">
                <a16:creationId xmlns:a16="http://schemas.microsoft.com/office/drawing/2014/main" id="{B3C8FCE2-8AEE-F29D-1B8B-A1A10ABB33E4}"/>
              </a:ext>
            </a:extLst>
          </p:cNvPr>
          <p:cNvSpPr txBox="1"/>
          <p:nvPr/>
        </p:nvSpPr>
        <p:spPr>
          <a:xfrm>
            <a:off x="-2534" y="3826553"/>
            <a:ext cx="12193795" cy="506549"/>
          </a:xfrm>
          <a:prstGeom prst="rect">
            <a:avLst/>
          </a:prstGeom>
        </p:spPr>
        <p:txBody>
          <a:bodyPr vert="horz" wrap="square" lIns="0" tIns="13970" rIns="0" bIns="0" rtlCol="0">
            <a:spAutoFit/>
          </a:bodyPr>
          <a:lstStyle/>
          <a:p>
            <a:pPr marL="12700" algn="ctr">
              <a:spcBef>
                <a:spcPts val="110"/>
              </a:spcBef>
            </a:pPr>
            <a:endParaRPr lang="lt-LT" sz="3200" dirty="0">
              <a:solidFill>
                <a:srgbClr val="2B2A29"/>
              </a:solidFill>
              <a:latin typeface="Arial"/>
              <a:cs typeface="Arial"/>
            </a:endParaRPr>
          </a:p>
        </p:txBody>
      </p:sp>
      <p:sp>
        <p:nvSpPr>
          <p:cNvPr id="5" name="object 13">
            <a:extLst>
              <a:ext uri="{FF2B5EF4-FFF2-40B4-BE49-F238E27FC236}">
                <a16:creationId xmlns:a16="http://schemas.microsoft.com/office/drawing/2014/main" id="{1B22C98D-B981-7093-ED6B-F6486F5E8926}"/>
              </a:ext>
            </a:extLst>
          </p:cNvPr>
          <p:cNvSpPr txBox="1"/>
          <p:nvPr/>
        </p:nvSpPr>
        <p:spPr>
          <a:xfrm>
            <a:off x="6350" y="5633901"/>
            <a:ext cx="12184912" cy="506549"/>
          </a:xfrm>
          <a:prstGeom prst="rect">
            <a:avLst/>
          </a:prstGeom>
        </p:spPr>
        <p:txBody>
          <a:bodyPr vert="horz" wrap="square" lIns="0" tIns="13970" rIns="0" bIns="0" rtlCol="0">
            <a:spAutoFit/>
          </a:bodyPr>
          <a:lstStyle/>
          <a:p>
            <a:pPr marL="12700" algn="ctr">
              <a:spcBef>
                <a:spcPts val="110"/>
              </a:spcBef>
            </a:pPr>
            <a:r>
              <a:rPr lang="lt-LT" sz="3200" dirty="0">
                <a:solidFill>
                  <a:srgbClr val="2B2A29"/>
                </a:solidFill>
                <a:latin typeface="Arial"/>
                <a:cs typeface="Arial"/>
              </a:rPr>
              <a:t>2023-04-13</a:t>
            </a:r>
          </a:p>
        </p:txBody>
      </p:sp>
      <p:pic>
        <p:nvPicPr>
          <p:cNvPr id="9" name="Picture 8">
            <a:extLst>
              <a:ext uri="{FF2B5EF4-FFF2-40B4-BE49-F238E27FC236}">
                <a16:creationId xmlns:a16="http://schemas.microsoft.com/office/drawing/2014/main" id="{C2990A21-3FA7-B3DE-9330-42017C528488}"/>
              </a:ext>
            </a:extLst>
          </p:cNvPr>
          <p:cNvPicPr>
            <a:picLocks noChangeAspect="1"/>
          </p:cNvPicPr>
          <p:nvPr/>
        </p:nvPicPr>
        <p:blipFill>
          <a:blip r:embed="rId3"/>
          <a:stretch>
            <a:fillRect/>
          </a:stretch>
        </p:blipFill>
        <p:spPr>
          <a:xfrm>
            <a:off x="0" y="3532"/>
            <a:ext cx="12191262" cy="133158"/>
          </a:xfrm>
          <a:prstGeom prst="rect">
            <a:avLst/>
          </a:prstGeom>
        </p:spPr>
      </p:pic>
      <p:pic>
        <p:nvPicPr>
          <p:cNvPr id="10" name="Picture 9" descr="Logo&#10;&#10;Description automatically generated">
            <a:extLst>
              <a:ext uri="{FF2B5EF4-FFF2-40B4-BE49-F238E27FC236}">
                <a16:creationId xmlns:a16="http://schemas.microsoft.com/office/drawing/2014/main" id="{CC789228-D23F-8223-4C75-F543DE843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424" y="106144"/>
            <a:ext cx="1757880" cy="1767106"/>
          </a:xfrm>
          <a:prstGeom prst="rect">
            <a:avLst/>
          </a:prstGeom>
        </p:spPr>
      </p:pic>
      <p:sp>
        <p:nvSpPr>
          <p:cNvPr id="6" name="TextBox 5">
            <a:extLst>
              <a:ext uri="{FF2B5EF4-FFF2-40B4-BE49-F238E27FC236}">
                <a16:creationId xmlns:a16="http://schemas.microsoft.com/office/drawing/2014/main" id="{560D3D45-279A-49B6-8DF0-73784A18A505}"/>
              </a:ext>
            </a:extLst>
          </p:cNvPr>
          <p:cNvSpPr txBox="1"/>
          <p:nvPr/>
        </p:nvSpPr>
        <p:spPr>
          <a:xfrm>
            <a:off x="3011873" y="4564869"/>
            <a:ext cx="6164980" cy="584775"/>
          </a:xfrm>
          <a:prstGeom prst="rect">
            <a:avLst/>
          </a:prstGeom>
          <a:noFill/>
        </p:spPr>
        <p:txBody>
          <a:bodyPr wrap="square">
            <a:spAutoFit/>
          </a:bodyPr>
          <a:lstStyle/>
          <a:p>
            <a:pPr marL="12700" algn="ctr">
              <a:spcBef>
                <a:spcPts val="110"/>
              </a:spcBef>
            </a:pPr>
            <a:r>
              <a:rPr lang="lt-LT" sz="3200" dirty="0">
                <a:solidFill>
                  <a:srgbClr val="2B2A29"/>
                </a:solidFill>
                <a:latin typeface="Arial"/>
                <a:cs typeface="Arial"/>
              </a:rPr>
              <a:t>Vitalis VAREIKIS</a:t>
            </a:r>
          </a:p>
        </p:txBody>
      </p:sp>
    </p:spTree>
    <p:extLst>
      <p:ext uri="{BB962C8B-B14F-4D97-AF65-F5344CB8AC3E}">
        <p14:creationId xmlns:p14="http://schemas.microsoft.com/office/powerpoint/2010/main" val="378787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765544" y="418968"/>
            <a:ext cx="10536865" cy="1077218"/>
          </a:xfrm>
          <a:prstGeom prst="rect">
            <a:avLst/>
          </a:prstGeom>
          <a:noFill/>
        </p:spPr>
        <p:txBody>
          <a:bodyPr wrap="square">
            <a:spAutoFit/>
          </a:bodyPr>
          <a:lstStyle/>
          <a:p>
            <a:pPr indent="450215" algn="just"/>
            <a:r>
              <a:rPr lang="lt-LT" sz="2800" dirty="0">
                <a:solidFill>
                  <a:schemeClr val="bg1"/>
                </a:solidFill>
                <a:effectLst/>
                <a:latin typeface="Times New Roman" panose="02020603050405020304" pitchFamily="18" charset="0"/>
                <a:ea typeface="Calibri" panose="020F0502020204030204" pitchFamily="34" charset="0"/>
              </a:rPr>
              <a:t>ICS2 2 versijai  ENS tekti privalo:  </a:t>
            </a:r>
            <a:endParaRPr lang="lt-LT" dirty="0">
              <a:solidFill>
                <a:schemeClr val="bg1"/>
              </a:solidFill>
              <a:effectLst/>
              <a:latin typeface="Times New Roman" panose="02020603050405020304" pitchFamily="18" charset="0"/>
              <a:ea typeface="Calibri" panose="020F0502020204030204" pitchFamily="34" charset="0"/>
            </a:endParaRPr>
          </a:p>
          <a:p>
            <a:pPr indent="450215"/>
            <a:endParaRPr lang="lt-LT" dirty="0">
              <a:solidFill>
                <a:schemeClr val="bg1"/>
              </a:solidFill>
              <a:effectLst/>
              <a:latin typeface="Times New Roman" panose="02020603050405020304" pitchFamily="18" charset="0"/>
              <a:ea typeface="Calibri" panose="020F0502020204030204" pitchFamily="34" charset="0"/>
            </a:endParaRPr>
          </a:p>
          <a:p>
            <a:pPr indent="450215" algn="just"/>
            <a:endParaRPr lang="lt-LT" sz="1800" i="1" dirty="0">
              <a:effectLst/>
              <a:latin typeface="Times New Roman" panose="02020603050405020304" pitchFamily="18" charset="0"/>
              <a:ea typeface="Calibri" panose="020F0502020204030204" pitchFamily="34" charset="0"/>
            </a:endParaRPr>
          </a:p>
        </p:txBody>
      </p:sp>
      <p:pic>
        <p:nvPicPr>
          <p:cNvPr id="2050" name="Picture 2" descr="ICS2 Release 2">
            <a:extLst>
              <a:ext uri="{FF2B5EF4-FFF2-40B4-BE49-F238E27FC236}">
                <a16:creationId xmlns:a16="http://schemas.microsoft.com/office/drawing/2014/main" id="{92D4D8AD-FF48-6834-181E-7157D5B62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440" y="2446927"/>
            <a:ext cx="8004462" cy="3698691"/>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a:extLst>
              <a:ext uri="{FF2B5EF4-FFF2-40B4-BE49-F238E27FC236}">
                <a16:creationId xmlns:a16="http://schemas.microsoft.com/office/drawing/2014/main" id="{7E775164-6DD6-8297-484E-08680BF5B783}"/>
              </a:ext>
            </a:extLst>
          </p:cNvPr>
          <p:cNvSpPr/>
          <p:nvPr/>
        </p:nvSpPr>
        <p:spPr>
          <a:xfrm>
            <a:off x="1148080" y="1076960"/>
            <a:ext cx="7355840" cy="128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Symbol" panose="05050102010706020507" pitchFamily="18" charset="2"/>
              <a:buChar char=""/>
            </a:pPr>
            <a:r>
              <a:rPr lang="lt-LT"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Oro transporto – visoms siuntoms;</a:t>
            </a:r>
          </a:p>
        </p:txBody>
      </p:sp>
    </p:spTree>
    <p:extLst>
      <p:ext uri="{BB962C8B-B14F-4D97-AF65-F5344CB8AC3E}">
        <p14:creationId xmlns:p14="http://schemas.microsoft.com/office/powerpoint/2010/main" val="385739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765544" y="418968"/>
            <a:ext cx="10536865" cy="2369880"/>
          </a:xfrm>
          <a:prstGeom prst="rect">
            <a:avLst/>
          </a:prstGeom>
          <a:noFill/>
        </p:spPr>
        <p:txBody>
          <a:bodyPr wrap="square">
            <a:spAutoFit/>
          </a:bodyPr>
          <a:lstStyle/>
          <a:p>
            <a:pPr indent="450215" algn="just"/>
            <a:r>
              <a:rPr lang="lt-LT" sz="2800" dirty="0">
                <a:solidFill>
                  <a:schemeClr val="bg1"/>
                </a:solidFill>
                <a:effectLst/>
                <a:latin typeface="Times New Roman" panose="02020603050405020304" pitchFamily="18" charset="0"/>
                <a:ea typeface="Calibri" panose="020F0502020204030204" pitchFamily="34" charset="0"/>
              </a:rPr>
              <a:t>ICS2 3 versijai  ENS tekti privalo:  </a:t>
            </a:r>
            <a:endParaRPr lang="lt-LT" dirty="0">
              <a:solidFill>
                <a:schemeClr val="bg1"/>
              </a:solidFill>
              <a:effectLst/>
              <a:latin typeface="Times New Roman" panose="02020603050405020304" pitchFamily="18" charset="0"/>
              <a:ea typeface="Calibri" panose="020F0502020204030204" pitchFamily="34" charset="0"/>
            </a:endParaRPr>
          </a:p>
          <a:p>
            <a:pPr indent="450215"/>
            <a:endParaRPr lang="lt-LT" dirty="0">
              <a:solidFill>
                <a:schemeClr val="bg1"/>
              </a:solidFill>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lt-LT"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Jūrų ir vandenų transporto – visoms siuntoms;</a:t>
            </a:r>
            <a:endPar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lt-LT"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Geležinkelio transporto – visoms siuntoms;</a:t>
            </a:r>
            <a:endPar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lt-LT"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Automobilių kelių transportui – visoms siuntoms;</a:t>
            </a:r>
            <a:endPar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endParaRPr lang="lt-LT" sz="1800" i="1" dirty="0">
              <a:effectLst/>
              <a:latin typeface="Times New Roman" panose="02020603050405020304" pitchFamily="18" charset="0"/>
              <a:ea typeface="Calibri" panose="020F0502020204030204" pitchFamily="34" charset="0"/>
            </a:endParaRPr>
          </a:p>
        </p:txBody>
      </p:sp>
      <p:pic>
        <p:nvPicPr>
          <p:cNvPr id="1026" name="Picture 2" descr="ICS2 Release 3">
            <a:extLst>
              <a:ext uri="{FF2B5EF4-FFF2-40B4-BE49-F238E27FC236}">
                <a16:creationId xmlns:a16="http://schemas.microsoft.com/office/drawing/2014/main" id="{F4D74F6B-C9F3-198B-ABC9-9390755D3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09" y="2637911"/>
            <a:ext cx="8226135" cy="380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6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A12CCCB-CEB6-7746-0323-6DF01B1A672C}"/>
              </a:ext>
            </a:extLst>
          </p:cNvPr>
          <p:cNvSpPr txBox="1"/>
          <p:nvPr/>
        </p:nvSpPr>
        <p:spPr>
          <a:xfrm>
            <a:off x="973891" y="243364"/>
            <a:ext cx="9525000" cy="523220"/>
          </a:xfrm>
          <a:prstGeom prst="rect">
            <a:avLst/>
          </a:prstGeom>
          <a:noFill/>
        </p:spPr>
        <p:txBody>
          <a:bodyPr wrap="square" lIns="91440" tIns="45720" rIns="91440" bIns="45720" anchor="t">
            <a:spAutoFit/>
          </a:bodyPr>
          <a:lstStyle>
            <a:defPPr>
              <a:defRPr kern="0"/>
            </a:defPPr>
          </a:lstStyle>
          <a:p>
            <a:pPr algn="l"/>
            <a:r>
              <a:rPr lang="lt-LT" sz="2800" dirty="0">
                <a:effectLst/>
                <a:latin typeface="Times New Roman"/>
                <a:ea typeface="Calibri" panose="020F0502020204030204" pitchFamily="34" charset="0"/>
                <a:cs typeface="Times New Roman"/>
              </a:rPr>
              <a:t>ICS2 sistemos 3 versijų apimtis </a:t>
            </a:r>
            <a:r>
              <a:rPr lang="lt-LT" sz="2800" dirty="0">
                <a:latin typeface="Times New Roman"/>
                <a:ea typeface="Calibri" panose="020F0502020204030204" pitchFamily="34" charset="0"/>
                <a:cs typeface="Times New Roman"/>
              </a:rPr>
              <a:t>:</a:t>
            </a:r>
            <a:endParaRPr lang="lt-LT" sz="2400" b="1" dirty="0">
              <a:latin typeface="Times New Roman"/>
              <a:cs typeface="Times New Roman"/>
            </a:endParaRPr>
          </a:p>
        </p:txBody>
      </p:sp>
      <p:sp>
        <p:nvSpPr>
          <p:cNvPr id="3" name="TextBox 2">
            <a:extLst>
              <a:ext uri="{FF2B5EF4-FFF2-40B4-BE49-F238E27FC236}">
                <a16:creationId xmlns:a16="http://schemas.microsoft.com/office/drawing/2014/main" id="{43540CE4-305C-8C93-BFD6-13A28A269C30}"/>
              </a:ext>
            </a:extLst>
          </p:cNvPr>
          <p:cNvSpPr txBox="1"/>
          <p:nvPr/>
        </p:nvSpPr>
        <p:spPr>
          <a:xfrm>
            <a:off x="606055" y="1028343"/>
            <a:ext cx="11079125" cy="3970318"/>
          </a:xfrm>
          <a:prstGeom prst="rect">
            <a:avLst/>
          </a:prstGeom>
          <a:noFill/>
        </p:spPr>
        <p:txBody>
          <a:bodyPr wrap="square">
            <a:spAutoFit/>
          </a:bodyPr>
          <a:lstStyle/>
          <a:p>
            <a:r>
              <a:rPr lang="lt-LT" dirty="0"/>
              <a:t>Versija </a:t>
            </a:r>
            <a:r>
              <a:rPr lang="en-US" dirty="0"/>
              <a:t> 1:</a:t>
            </a:r>
          </a:p>
          <a:p>
            <a:r>
              <a:rPr lang="lt-LT" dirty="0"/>
              <a:t>Minimalaus ENS duomenų rinkinio </a:t>
            </a:r>
            <a:r>
              <a:rPr lang="en-US" dirty="0"/>
              <a:t> (PLACI) </a:t>
            </a:r>
            <a:r>
              <a:rPr lang="lt-LT" dirty="0"/>
              <a:t>pateikimas prieš pakrovimą (skubioms oro siuntoms ir paštui)</a:t>
            </a:r>
            <a:r>
              <a:rPr lang="en-US" dirty="0"/>
              <a:t>;</a:t>
            </a:r>
          </a:p>
          <a:p>
            <a:r>
              <a:rPr lang="lt-LT" dirty="0"/>
              <a:t>Prekių pateikimo pranešimas (PN)  - skubioms oro siuntoms ir paštui</a:t>
            </a:r>
            <a:r>
              <a:rPr lang="en-US" dirty="0"/>
              <a:t>.</a:t>
            </a:r>
          </a:p>
          <a:p>
            <a:endParaRPr lang="lt-LT" dirty="0"/>
          </a:p>
          <a:p>
            <a:r>
              <a:rPr lang="lt-LT" dirty="0"/>
              <a:t>Versija</a:t>
            </a:r>
            <a:r>
              <a:rPr lang="en-US" dirty="0"/>
              <a:t> 2:</a:t>
            </a:r>
          </a:p>
          <a:p>
            <a:r>
              <a:rPr lang="lt-LT" dirty="0"/>
              <a:t>Pilno </a:t>
            </a:r>
            <a:r>
              <a:rPr lang="en-US" dirty="0"/>
              <a:t>ENS</a:t>
            </a:r>
            <a:r>
              <a:rPr lang="lt-LT" dirty="0"/>
              <a:t> duomenų rinkinio pateikimas visoms oro transportu gabenamoms prekėms</a:t>
            </a:r>
            <a:r>
              <a:rPr lang="en-US" dirty="0"/>
              <a:t>;</a:t>
            </a:r>
          </a:p>
          <a:p>
            <a:r>
              <a:rPr lang="lt-LT" dirty="0"/>
              <a:t>Pranešimo apie orlaivio atvykimą (AN) pateikimas visoms oro transportu gabenamoms prekėms</a:t>
            </a:r>
            <a:r>
              <a:rPr lang="en-US" dirty="0"/>
              <a:t>;</a:t>
            </a:r>
          </a:p>
          <a:p>
            <a:r>
              <a:rPr lang="lt-LT" dirty="0"/>
              <a:t>Prekių pateikimo pranešimo (PN) pateikimas (visoms oru gabenamoms prekėms)</a:t>
            </a:r>
            <a:r>
              <a:rPr lang="en-US" dirty="0"/>
              <a:t>.</a:t>
            </a:r>
          </a:p>
          <a:p>
            <a:endParaRPr lang="lt-LT" dirty="0"/>
          </a:p>
          <a:p>
            <a:r>
              <a:rPr lang="lt-LT" dirty="0"/>
              <a:t>Versija</a:t>
            </a:r>
            <a:r>
              <a:rPr lang="en-US" dirty="0"/>
              <a:t> 3:</a:t>
            </a:r>
          </a:p>
          <a:p>
            <a:r>
              <a:rPr lang="lt-LT" dirty="0"/>
              <a:t>Pilno </a:t>
            </a:r>
            <a:r>
              <a:rPr lang="en-US" dirty="0"/>
              <a:t>ENS</a:t>
            </a:r>
            <a:r>
              <a:rPr lang="lt-LT" dirty="0"/>
              <a:t> duomenų rinkinio pateikimas jūrų ir vidaus vandenų</a:t>
            </a:r>
            <a:r>
              <a:rPr lang="en-US" dirty="0"/>
              <a:t>,</a:t>
            </a:r>
            <a:r>
              <a:rPr lang="lt-LT" dirty="0"/>
              <a:t>geležinkelių ir autokelių transportui </a:t>
            </a:r>
            <a:r>
              <a:rPr lang="en-US" dirty="0"/>
              <a:t> (</a:t>
            </a:r>
            <a:r>
              <a:rPr lang="lt-LT" dirty="0"/>
              <a:t>įskaitant skubias ir pašto siuntas</a:t>
            </a:r>
            <a:r>
              <a:rPr lang="en-US" dirty="0"/>
              <a:t>);</a:t>
            </a:r>
          </a:p>
          <a:p>
            <a:r>
              <a:rPr lang="lt-LT" dirty="0"/>
              <a:t>Pranešimo apie laivo atvykimą pateikimas vandens transportui</a:t>
            </a:r>
            <a:r>
              <a:rPr lang="en-US" dirty="0"/>
              <a:t>;</a:t>
            </a:r>
          </a:p>
          <a:p>
            <a:r>
              <a:rPr lang="lt-LT" dirty="0"/>
              <a:t>Prekių pateikimo pranešimo (PN) pateikimas  visoms prekėms visoms transporto rūšims</a:t>
            </a:r>
            <a:r>
              <a:rPr lang="en-US" dirty="0"/>
              <a:t>.</a:t>
            </a:r>
            <a:endParaRPr lang="lt-LT" dirty="0"/>
          </a:p>
        </p:txBody>
      </p:sp>
    </p:spTree>
    <p:extLst>
      <p:ext uri="{BB962C8B-B14F-4D97-AF65-F5344CB8AC3E}">
        <p14:creationId xmlns:p14="http://schemas.microsoft.com/office/powerpoint/2010/main" val="52457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A12CCCB-CEB6-7746-0323-6DF01B1A672C}"/>
              </a:ext>
            </a:extLst>
          </p:cNvPr>
          <p:cNvSpPr txBox="1"/>
          <p:nvPr/>
        </p:nvSpPr>
        <p:spPr>
          <a:xfrm>
            <a:off x="973891" y="243364"/>
            <a:ext cx="9525000" cy="523220"/>
          </a:xfrm>
          <a:prstGeom prst="rect">
            <a:avLst/>
          </a:prstGeom>
          <a:noFill/>
        </p:spPr>
        <p:txBody>
          <a:bodyPr wrap="square" lIns="91440" tIns="45720" rIns="91440" bIns="45720" anchor="t">
            <a:spAutoFit/>
          </a:bodyPr>
          <a:lstStyle>
            <a:defPPr>
              <a:defRPr kern="0"/>
            </a:defPPr>
          </a:lstStyle>
          <a:p>
            <a:pPr algn="l"/>
            <a:r>
              <a:rPr lang="lt-LT" sz="2800" dirty="0">
                <a:effectLst/>
                <a:latin typeface="Times New Roman"/>
                <a:ea typeface="Calibri" panose="020F0502020204030204" pitchFamily="34" charset="0"/>
                <a:cs typeface="Times New Roman"/>
              </a:rPr>
              <a:t>ICS2 sistemos 3 versijos aspektas </a:t>
            </a:r>
            <a:r>
              <a:rPr lang="lt-LT" sz="2800" dirty="0">
                <a:latin typeface="Times New Roman"/>
                <a:ea typeface="Calibri" panose="020F0502020204030204" pitchFamily="34" charset="0"/>
                <a:cs typeface="Times New Roman"/>
              </a:rPr>
              <a:t>:</a:t>
            </a:r>
            <a:endParaRPr lang="lt-LT" sz="2400" b="1" dirty="0">
              <a:latin typeface="Times New Roman"/>
              <a:cs typeface="Times New Roman"/>
            </a:endParaRPr>
          </a:p>
        </p:txBody>
      </p:sp>
      <p:sp>
        <p:nvSpPr>
          <p:cNvPr id="3" name="TextBox 2">
            <a:extLst>
              <a:ext uri="{FF2B5EF4-FFF2-40B4-BE49-F238E27FC236}">
                <a16:creationId xmlns:a16="http://schemas.microsoft.com/office/drawing/2014/main" id="{43540CE4-305C-8C93-BFD6-13A28A269C30}"/>
              </a:ext>
            </a:extLst>
          </p:cNvPr>
          <p:cNvSpPr txBox="1"/>
          <p:nvPr/>
        </p:nvSpPr>
        <p:spPr>
          <a:xfrm>
            <a:off x="606055" y="1028343"/>
            <a:ext cx="11079125" cy="3970318"/>
          </a:xfrm>
          <a:prstGeom prst="rect">
            <a:avLst/>
          </a:prstGeom>
          <a:noFill/>
        </p:spPr>
        <p:txBody>
          <a:bodyPr wrap="square">
            <a:spAutoFit/>
          </a:bodyPr>
          <a:lstStyle/>
          <a:p>
            <a:r>
              <a:rPr lang="lt-LT" sz="3600" dirty="0"/>
              <a:t>Svarbu:</a:t>
            </a:r>
          </a:p>
          <a:p>
            <a:endParaRPr lang="lt-LT" sz="3600" dirty="0"/>
          </a:p>
          <a:p>
            <a:r>
              <a:rPr lang="lt-LT" sz="3600" dirty="0"/>
              <a:t>Nuo ICS2 Versijos</a:t>
            </a:r>
            <a:r>
              <a:rPr lang="en-US" sz="3600" dirty="0"/>
              <a:t> 3</a:t>
            </a:r>
            <a:r>
              <a:rPr lang="lt-LT" sz="3600" dirty="0"/>
              <a:t> veikimo pradžios 2024-03-01 </a:t>
            </a:r>
            <a:r>
              <a:rPr lang="en-US" sz="3600" dirty="0"/>
              <a:t>:</a:t>
            </a:r>
            <a:endParaRPr lang="lt-LT" sz="3600" dirty="0"/>
          </a:p>
          <a:p>
            <a:endParaRPr lang="en-US" sz="3600" dirty="0"/>
          </a:p>
          <a:p>
            <a:r>
              <a:rPr lang="lt-LT" sz="3600" b="1" dirty="0"/>
              <a:t>LT Nebus galima</a:t>
            </a:r>
            <a:r>
              <a:rPr lang="lt-LT" sz="3600" dirty="0"/>
              <a:t> pateikti ENS ir PN duomenų kartu su tranzito deklaracija - reikės pateikti atskirus ENS ir PN duomenų rinkinius. </a:t>
            </a:r>
            <a:r>
              <a:rPr lang="lt-LT" dirty="0"/>
              <a:t>  </a:t>
            </a:r>
          </a:p>
        </p:txBody>
      </p:sp>
    </p:spTree>
    <p:extLst>
      <p:ext uri="{BB962C8B-B14F-4D97-AF65-F5344CB8AC3E}">
        <p14:creationId xmlns:p14="http://schemas.microsoft.com/office/powerpoint/2010/main" val="139918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4A12CCCB-CEB6-7746-0323-6DF01B1A672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defPPr>
              <a:defRPr kern="0"/>
            </a:defPPr>
          </a:lstStyle>
          <a:p>
            <a:pPr algn="ctr">
              <a:lnSpc>
                <a:spcPct val="90000"/>
              </a:lnSpc>
              <a:spcBef>
                <a:spcPct val="0"/>
              </a:spcBef>
              <a:spcAft>
                <a:spcPts val="600"/>
              </a:spcAft>
            </a:pPr>
            <a:r>
              <a:rPr lang="en-US" sz="3300" kern="1200" dirty="0">
                <a:solidFill>
                  <a:srgbClr val="FFFFFF"/>
                </a:solidFill>
                <a:effectLst/>
                <a:latin typeface="+mj-lt"/>
                <a:ea typeface="+mj-ea"/>
                <a:cs typeface="+mj-cs"/>
              </a:rPr>
              <a:t>ICS2 </a:t>
            </a:r>
            <a:r>
              <a:rPr lang="en-US" sz="3300" kern="1200" dirty="0" err="1">
                <a:solidFill>
                  <a:srgbClr val="FFFFFF"/>
                </a:solidFill>
                <a:effectLst/>
                <a:latin typeface="+mj-lt"/>
                <a:ea typeface="+mj-ea"/>
                <a:cs typeface="+mj-cs"/>
              </a:rPr>
              <a:t>sistemos</a:t>
            </a:r>
            <a:r>
              <a:rPr lang="en-US" sz="3300" kern="1200" dirty="0">
                <a:solidFill>
                  <a:srgbClr val="FFFFFF"/>
                </a:solidFill>
                <a:effectLst/>
                <a:latin typeface="+mj-lt"/>
                <a:ea typeface="+mj-ea"/>
                <a:cs typeface="+mj-cs"/>
              </a:rPr>
              <a:t> 3 </a:t>
            </a:r>
            <a:r>
              <a:rPr lang="en-US" sz="3300" kern="1200" dirty="0" err="1">
                <a:solidFill>
                  <a:srgbClr val="FFFFFF"/>
                </a:solidFill>
                <a:effectLst/>
                <a:latin typeface="+mj-lt"/>
                <a:ea typeface="+mj-ea"/>
                <a:cs typeface="+mj-cs"/>
              </a:rPr>
              <a:t>versijos</a:t>
            </a:r>
            <a:r>
              <a:rPr lang="en-US" sz="3300" kern="1200" dirty="0">
                <a:solidFill>
                  <a:srgbClr val="FFFFFF"/>
                </a:solidFill>
                <a:effectLst/>
                <a:latin typeface="+mj-lt"/>
                <a:ea typeface="+mj-ea"/>
                <a:cs typeface="+mj-cs"/>
              </a:rPr>
              <a:t> </a:t>
            </a:r>
            <a:r>
              <a:rPr lang="en-US" sz="3300" kern="1200" dirty="0" err="1">
                <a:solidFill>
                  <a:srgbClr val="FFFFFF"/>
                </a:solidFill>
                <a:effectLst/>
                <a:latin typeface="+mj-lt"/>
                <a:ea typeface="+mj-ea"/>
                <a:cs typeface="+mj-cs"/>
              </a:rPr>
              <a:t>diegimas</a:t>
            </a:r>
            <a:r>
              <a:rPr lang="en-US" sz="3300" kern="1200" dirty="0">
                <a:solidFill>
                  <a:srgbClr val="FFFFFF"/>
                </a:solidFill>
                <a:effectLst/>
                <a:latin typeface="+mj-lt"/>
                <a:ea typeface="+mj-ea"/>
                <a:cs typeface="+mj-cs"/>
              </a:rPr>
              <a:t> </a:t>
            </a:r>
            <a:r>
              <a:rPr lang="en-US" sz="3300" kern="1200" dirty="0" err="1">
                <a:solidFill>
                  <a:srgbClr val="FFFFFF"/>
                </a:solidFill>
                <a:effectLst/>
                <a:latin typeface="+mj-lt"/>
                <a:ea typeface="+mj-ea"/>
                <a:cs typeface="+mj-cs"/>
              </a:rPr>
              <a:t>palies</a:t>
            </a:r>
            <a:r>
              <a:rPr lang="en-US" sz="3300" kern="1200" dirty="0">
                <a:solidFill>
                  <a:srgbClr val="FFFFFF"/>
                </a:solidFill>
                <a:latin typeface="+mj-lt"/>
                <a:ea typeface="+mj-ea"/>
                <a:cs typeface="+mj-cs"/>
              </a:rPr>
              <a:t>:</a:t>
            </a:r>
            <a:endParaRPr lang="en-US" sz="3300" b="1" kern="1200" dirty="0">
              <a:solidFill>
                <a:srgbClr val="FFFFFF"/>
              </a:solidFill>
              <a:latin typeface="+mj-lt"/>
              <a:ea typeface="+mj-ea"/>
              <a:cs typeface="+mj-cs"/>
            </a:endParaRPr>
          </a:p>
        </p:txBody>
      </p:sp>
      <p:pic>
        <p:nvPicPr>
          <p:cNvPr id="3074" name="Picture 2" descr="Illustration with those who are affected by ICS2">
            <a:extLst>
              <a:ext uri="{FF2B5EF4-FFF2-40B4-BE49-F238E27FC236}">
                <a16:creationId xmlns:a16="http://schemas.microsoft.com/office/drawing/2014/main" id="{B08F335F-1AAF-A97D-722F-B13821CA72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1859799"/>
            <a:ext cx="6780700" cy="3136073"/>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a:extLst>
              <a:ext uri="{FF2B5EF4-FFF2-40B4-BE49-F238E27FC236}">
                <a16:creationId xmlns:a16="http://schemas.microsoft.com/office/drawing/2014/main" id="{A486DBF8-1749-E44E-53B5-1F2ED72086C9}"/>
              </a:ext>
            </a:extLst>
          </p:cNvPr>
          <p:cNvSpPr/>
          <p:nvPr/>
        </p:nvSpPr>
        <p:spPr>
          <a:xfrm>
            <a:off x="4986832" y="3020268"/>
            <a:ext cx="1658679"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Pašto operatorius</a:t>
            </a:r>
          </a:p>
        </p:txBody>
      </p:sp>
      <p:sp>
        <p:nvSpPr>
          <p:cNvPr id="4" name="Stačiakampis 3">
            <a:extLst>
              <a:ext uri="{FF2B5EF4-FFF2-40B4-BE49-F238E27FC236}">
                <a16:creationId xmlns:a16="http://schemas.microsoft.com/office/drawing/2014/main" id="{C1AA05B8-DF50-DC33-8709-56D23757B090}"/>
              </a:ext>
            </a:extLst>
          </p:cNvPr>
          <p:cNvSpPr/>
          <p:nvPr/>
        </p:nvSpPr>
        <p:spPr>
          <a:xfrm>
            <a:off x="6741040" y="3032005"/>
            <a:ext cx="1301524"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Skubių siuntų operatorius</a:t>
            </a:r>
          </a:p>
        </p:txBody>
      </p:sp>
      <p:sp>
        <p:nvSpPr>
          <p:cNvPr id="6" name="Stačiakampis 5">
            <a:extLst>
              <a:ext uri="{FF2B5EF4-FFF2-40B4-BE49-F238E27FC236}">
                <a16:creationId xmlns:a16="http://schemas.microsoft.com/office/drawing/2014/main" id="{BCD3D767-A074-A1E8-9BF8-8B4DB0C43718}"/>
              </a:ext>
            </a:extLst>
          </p:cNvPr>
          <p:cNvSpPr/>
          <p:nvPr/>
        </p:nvSpPr>
        <p:spPr>
          <a:xfrm>
            <a:off x="8138093" y="3020268"/>
            <a:ext cx="1301524"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Oro vežėjas</a:t>
            </a:r>
          </a:p>
        </p:txBody>
      </p:sp>
      <p:sp>
        <p:nvSpPr>
          <p:cNvPr id="7" name="Stačiakampis 6">
            <a:extLst>
              <a:ext uri="{FF2B5EF4-FFF2-40B4-BE49-F238E27FC236}">
                <a16:creationId xmlns:a16="http://schemas.microsoft.com/office/drawing/2014/main" id="{27BDC890-0F4C-3610-801B-7AAD622FF3C7}"/>
              </a:ext>
            </a:extLst>
          </p:cNvPr>
          <p:cNvSpPr/>
          <p:nvPr/>
        </p:nvSpPr>
        <p:spPr>
          <a:xfrm>
            <a:off x="9592628" y="3020268"/>
            <a:ext cx="1881949"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Ekspeditoriai, logistikos kompanijos</a:t>
            </a:r>
          </a:p>
        </p:txBody>
      </p:sp>
      <p:sp>
        <p:nvSpPr>
          <p:cNvPr id="8" name="Stačiakampis 7">
            <a:extLst>
              <a:ext uri="{FF2B5EF4-FFF2-40B4-BE49-F238E27FC236}">
                <a16:creationId xmlns:a16="http://schemas.microsoft.com/office/drawing/2014/main" id="{9362BBD8-A663-797D-4004-4C23B476253E}"/>
              </a:ext>
            </a:extLst>
          </p:cNvPr>
          <p:cNvSpPr/>
          <p:nvPr/>
        </p:nvSpPr>
        <p:spPr>
          <a:xfrm>
            <a:off x="5509854" y="4413099"/>
            <a:ext cx="1658680"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ES Siuntų gavėjai </a:t>
            </a:r>
          </a:p>
        </p:txBody>
      </p:sp>
      <p:sp>
        <p:nvSpPr>
          <p:cNvPr id="9" name="Stačiakampis 8">
            <a:extLst>
              <a:ext uri="{FF2B5EF4-FFF2-40B4-BE49-F238E27FC236}">
                <a16:creationId xmlns:a16="http://schemas.microsoft.com/office/drawing/2014/main" id="{D11879C4-F5CB-4DB4-A540-B0C315161FC5}"/>
              </a:ext>
            </a:extLst>
          </p:cNvPr>
          <p:cNvSpPr/>
          <p:nvPr/>
        </p:nvSpPr>
        <p:spPr>
          <a:xfrm>
            <a:off x="7226692" y="4413098"/>
            <a:ext cx="1792618" cy="688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Jūrų, geležinkelio, Automobilių krovinių vežėjai</a:t>
            </a:r>
          </a:p>
        </p:txBody>
      </p:sp>
      <p:sp>
        <p:nvSpPr>
          <p:cNvPr id="10" name="Stačiakampis 9">
            <a:extLst>
              <a:ext uri="{FF2B5EF4-FFF2-40B4-BE49-F238E27FC236}">
                <a16:creationId xmlns:a16="http://schemas.microsoft.com/office/drawing/2014/main" id="{25E0AB73-934E-5F96-3F03-FB6BAF1DF0CE}"/>
              </a:ext>
            </a:extLst>
          </p:cNvPr>
          <p:cNvSpPr/>
          <p:nvPr/>
        </p:nvSpPr>
        <p:spPr>
          <a:xfrm>
            <a:off x="9108640" y="4413099"/>
            <a:ext cx="1579947" cy="441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7030A0"/>
                </a:solidFill>
              </a:rPr>
              <a:t>Visų paveiktų verslų atstovai</a:t>
            </a:r>
          </a:p>
        </p:txBody>
      </p:sp>
    </p:spTree>
    <p:extLst>
      <p:ext uri="{BB962C8B-B14F-4D97-AF65-F5344CB8AC3E}">
        <p14:creationId xmlns:p14="http://schemas.microsoft.com/office/powerpoint/2010/main" val="3408778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1201479" y="418968"/>
            <a:ext cx="10207256" cy="2139047"/>
          </a:xfrm>
          <a:prstGeom prst="rect">
            <a:avLst/>
          </a:prstGeom>
          <a:noFill/>
        </p:spPr>
        <p:txBody>
          <a:bodyPr wrap="square">
            <a:spAutoFit/>
          </a:bodyPr>
          <a:lstStyle/>
          <a:p>
            <a:pPr indent="450215" algn="just"/>
            <a:endParaRPr lang="lt-LT" sz="1800" i="1" dirty="0">
              <a:effectLst/>
              <a:latin typeface="Times New Roman" panose="02020603050405020304" pitchFamily="18" charset="0"/>
              <a:ea typeface="Calibri" panose="020F0502020204030204" pitchFamily="34" charset="0"/>
            </a:endParaRPr>
          </a:p>
          <a:p>
            <a:pPr indent="450215" algn="just"/>
            <a:endParaRPr lang="lt-LT" i="1" dirty="0">
              <a:latin typeface="Times New Roman" panose="02020603050405020304" pitchFamily="18" charset="0"/>
              <a:ea typeface="Calibri" panose="020F0502020204030204" pitchFamily="34" charset="0"/>
            </a:endParaRPr>
          </a:p>
          <a:p>
            <a:pPr indent="450215" algn="just"/>
            <a:r>
              <a:rPr lang="lt-LT" sz="2400" i="1" dirty="0">
                <a:solidFill>
                  <a:schemeClr val="bg1"/>
                </a:solidFill>
                <a:effectLst/>
                <a:latin typeface="Times New Roman" panose="02020603050405020304" pitchFamily="18" charset="0"/>
                <a:ea typeface="Calibri" panose="020F0502020204030204" pitchFamily="34" charset="0"/>
              </a:rPr>
              <a:t>Svarbiausi duomenys yra pasiekiami</a:t>
            </a:r>
            <a:endParaRPr lang="lt-LT" sz="2400" i="1" dirty="0">
              <a:solidFill>
                <a:schemeClr val="bg1"/>
              </a:solidFill>
              <a:effectLst/>
              <a:latin typeface="Times New Roman" panose="02020603050405020304" pitchFamily="18" charset="0"/>
              <a:ea typeface="Times New Roman" panose="02020603050405020304" pitchFamily="18" charset="0"/>
            </a:endParaRPr>
          </a:p>
          <a:p>
            <a:pPr marL="457200" indent="450215" algn="just">
              <a:spcAft>
                <a:spcPts val="600"/>
              </a:spcAft>
            </a:pPr>
            <a:endParaRPr lang="lt-LT" sz="2400" i="1" dirty="0">
              <a:solidFill>
                <a:schemeClr val="bg1"/>
              </a:solidFill>
              <a:latin typeface="Times New Roman" panose="02020603050405020304" pitchFamily="18" charset="0"/>
              <a:ea typeface="Times New Roman" panose="02020603050405020304" pitchFamily="18" charset="0"/>
            </a:endParaRPr>
          </a:p>
          <a:p>
            <a:pPr marL="457200" indent="450215" algn="just">
              <a:spcAft>
                <a:spcPts val="600"/>
              </a:spcAft>
            </a:pPr>
            <a:r>
              <a:rPr lang="lt-LT" sz="4400" u="sng" dirty="0">
                <a:solidFill>
                  <a:schemeClr val="bg1"/>
                </a:solidFill>
                <a:effectLst/>
                <a:latin typeface="Times New Roman" panose="02020603050405020304" pitchFamily="18" charset="0"/>
                <a:ea typeface="Calibri" panose="020F0502020204030204" pitchFamily="34" charset="0"/>
              </a:rPr>
              <a:t>http://ec.europa.eu/ICS2 </a:t>
            </a:r>
            <a:r>
              <a:rPr lang="lt-LT" sz="3600" dirty="0">
                <a:effectLst/>
                <a:latin typeface="Times New Roman" panose="02020603050405020304" pitchFamily="18" charset="0"/>
                <a:ea typeface="Calibri" panose="020F0502020204030204" pitchFamily="34" charset="0"/>
              </a:rPr>
              <a:t> </a:t>
            </a:r>
            <a:endParaRPr lang="lt-LT" sz="4400" i="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174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1201479" y="418968"/>
            <a:ext cx="10207256" cy="3677930"/>
          </a:xfrm>
          <a:prstGeom prst="rect">
            <a:avLst/>
          </a:prstGeom>
          <a:noFill/>
        </p:spPr>
        <p:txBody>
          <a:bodyPr wrap="square">
            <a:spAutoFit/>
          </a:bodyPr>
          <a:lstStyle/>
          <a:p>
            <a:pPr indent="450215" algn="just"/>
            <a:endParaRPr lang="lt-LT" sz="1800" i="1" dirty="0">
              <a:effectLst/>
              <a:latin typeface="Times New Roman" panose="02020603050405020304" pitchFamily="18" charset="0"/>
              <a:ea typeface="Calibri" panose="020F0502020204030204" pitchFamily="34" charset="0"/>
            </a:endParaRPr>
          </a:p>
          <a:p>
            <a:pPr indent="450215" algn="just"/>
            <a:endParaRPr lang="lt-LT" i="1" dirty="0">
              <a:latin typeface="Times New Roman" panose="02020603050405020304" pitchFamily="18" charset="0"/>
              <a:ea typeface="Calibri" panose="020F0502020204030204" pitchFamily="34" charset="0"/>
            </a:endParaRPr>
          </a:p>
          <a:p>
            <a:pPr indent="450215" algn="just"/>
            <a:r>
              <a:rPr lang="lt-LT" sz="2400" i="1" dirty="0">
                <a:solidFill>
                  <a:schemeClr val="bg1"/>
                </a:solidFill>
                <a:effectLst/>
                <a:latin typeface="Times New Roman" panose="02020603050405020304" pitchFamily="18" charset="0"/>
                <a:ea typeface="Calibri" panose="020F0502020204030204" pitchFamily="34" charset="0"/>
              </a:rPr>
              <a:t>Svarbiausi duomenys yra pasiekiami</a:t>
            </a:r>
            <a:endParaRPr lang="lt-LT" sz="2400" i="1" dirty="0">
              <a:solidFill>
                <a:schemeClr val="bg1"/>
              </a:solidFill>
              <a:effectLst/>
              <a:latin typeface="Times New Roman" panose="02020603050405020304" pitchFamily="18" charset="0"/>
              <a:ea typeface="Times New Roman" panose="02020603050405020304" pitchFamily="18" charset="0"/>
            </a:endParaRPr>
          </a:p>
          <a:p>
            <a:pPr marL="457200" indent="450215" algn="just">
              <a:spcAft>
                <a:spcPts val="600"/>
              </a:spcAft>
            </a:pPr>
            <a:endParaRPr lang="lt-LT" sz="2400" i="1" dirty="0">
              <a:solidFill>
                <a:schemeClr val="bg1"/>
              </a:solidFill>
              <a:latin typeface="Times New Roman" panose="02020603050405020304" pitchFamily="18" charset="0"/>
              <a:ea typeface="Times New Roman" panose="02020603050405020304" pitchFamily="18" charset="0"/>
            </a:endParaRPr>
          </a:p>
          <a:p>
            <a:pPr marL="457200" indent="450215" algn="just">
              <a:spcAft>
                <a:spcPts val="600"/>
              </a:spcAft>
            </a:pPr>
            <a:r>
              <a:rPr lang="lt-LT" sz="2400" i="1" dirty="0">
                <a:solidFill>
                  <a:schemeClr val="bg1"/>
                </a:solidFill>
                <a:effectLst/>
                <a:latin typeface="Times New Roman" panose="02020603050405020304" pitchFamily="18" charset="0"/>
                <a:ea typeface="Times New Roman" panose="02020603050405020304" pitchFamily="18" charset="0"/>
              </a:rPr>
              <a:t>EVV ENS duomenims teikti, apdoroti ir saugoti, prašymams šias deklaracijas taisyti ir pripažinti negaliojančiomis teikti ir susijusios informacijoms mainams su muitine vykdyti naudojasi bendru EK ir valstybių narių sutarimu sukurta ES darniąja verslininko sąsaja (angl. </a:t>
            </a:r>
            <a:r>
              <a:rPr lang="lt-LT" sz="2400" i="1" dirty="0" err="1">
                <a:solidFill>
                  <a:schemeClr val="bg1"/>
                </a:solidFill>
                <a:effectLst/>
                <a:latin typeface="Times New Roman" panose="02020603050405020304" pitchFamily="18" charset="0"/>
                <a:ea typeface="Times New Roman" panose="02020603050405020304" pitchFamily="18" charset="0"/>
              </a:rPr>
              <a:t>Shared</a:t>
            </a:r>
            <a:r>
              <a:rPr lang="lt-LT" sz="2400" i="1" dirty="0">
                <a:solidFill>
                  <a:schemeClr val="bg1"/>
                </a:solidFill>
                <a:effectLst/>
                <a:latin typeface="Times New Roman" panose="02020603050405020304" pitchFamily="18" charset="0"/>
                <a:ea typeface="Times New Roman" panose="02020603050405020304" pitchFamily="18" charset="0"/>
              </a:rPr>
              <a:t> </a:t>
            </a:r>
            <a:r>
              <a:rPr lang="lt-LT" sz="2400" i="1" dirty="0" err="1">
                <a:solidFill>
                  <a:schemeClr val="bg1"/>
                </a:solidFill>
                <a:effectLst/>
                <a:latin typeface="Times New Roman" panose="02020603050405020304" pitchFamily="18" charset="0"/>
                <a:ea typeface="Times New Roman" panose="02020603050405020304" pitchFamily="18" charset="0"/>
              </a:rPr>
              <a:t>Trader</a:t>
            </a:r>
            <a:r>
              <a:rPr lang="lt-LT" sz="2400" i="1" dirty="0">
                <a:solidFill>
                  <a:schemeClr val="bg1"/>
                </a:solidFill>
                <a:effectLst/>
                <a:latin typeface="Times New Roman" panose="02020603050405020304" pitchFamily="18" charset="0"/>
                <a:ea typeface="Times New Roman" panose="02020603050405020304" pitchFamily="18" charset="0"/>
              </a:rPr>
              <a:t> </a:t>
            </a:r>
            <a:r>
              <a:rPr lang="lt-LT" sz="2400" i="1" dirty="0" err="1">
                <a:solidFill>
                  <a:schemeClr val="bg1"/>
                </a:solidFill>
                <a:effectLst/>
                <a:latin typeface="Times New Roman" panose="02020603050405020304" pitchFamily="18" charset="0"/>
                <a:ea typeface="Times New Roman" panose="02020603050405020304" pitchFamily="18" charset="0"/>
              </a:rPr>
              <a:t>Interface</a:t>
            </a:r>
            <a:r>
              <a:rPr lang="lt-LT" sz="2400" i="1" dirty="0">
                <a:solidFill>
                  <a:schemeClr val="bg1"/>
                </a:solidFill>
                <a:effectLst/>
                <a:latin typeface="Times New Roman" panose="02020603050405020304" pitchFamily="18" charset="0"/>
                <a:ea typeface="Times New Roman" panose="02020603050405020304" pitchFamily="18" charset="0"/>
              </a:rPr>
              <a:t>). Visa būtina dokumentacija, įskaitant specifikacijas, yra pasiekiama per nuorodą:</a:t>
            </a:r>
            <a:endParaRPr lang="lt-LT" sz="2000" dirty="0">
              <a:solidFill>
                <a:schemeClr val="bg1"/>
              </a:solidFill>
              <a:effectLst/>
              <a:latin typeface="Times New Roman" panose="02020603050405020304" pitchFamily="18" charset="0"/>
              <a:ea typeface="Times New Roman" panose="02020603050405020304" pitchFamily="18" charset="0"/>
            </a:endParaRPr>
          </a:p>
        </p:txBody>
      </p:sp>
      <p:pic>
        <p:nvPicPr>
          <p:cNvPr id="5" name="Paveikslėlis 4">
            <a:extLst>
              <a:ext uri="{FF2B5EF4-FFF2-40B4-BE49-F238E27FC236}">
                <a16:creationId xmlns:a16="http://schemas.microsoft.com/office/drawing/2014/main" id="{8A08C33E-EF0D-A8FD-C390-A9888CC82CBD}"/>
              </a:ext>
            </a:extLst>
          </p:cNvPr>
          <p:cNvPicPr>
            <a:picLocks noChangeAspect="1"/>
          </p:cNvPicPr>
          <p:nvPr/>
        </p:nvPicPr>
        <p:blipFill rotWithShape="1">
          <a:blip r:embed="rId3"/>
          <a:srcRect l="52" t="10527" r="2366" b="-11616"/>
          <a:stretch/>
        </p:blipFill>
        <p:spPr>
          <a:xfrm>
            <a:off x="144000" y="828000"/>
            <a:ext cx="11628000" cy="6660000"/>
          </a:xfrm>
          <a:prstGeom prst="rect">
            <a:avLst/>
          </a:prstGeom>
        </p:spPr>
      </p:pic>
      <p:sp>
        <p:nvSpPr>
          <p:cNvPr id="7" name="Ovalas 6">
            <a:extLst>
              <a:ext uri="{FF2B5EF4-FFF2-40B4-BE49-F238E27FC236}">
                <a16:creationId xmlns:a16="http://schemas.microsoft.com/office/drawing/2014/main" id="{BBF51291-CFDC-8AC8-3E86-F2F6D022CAB8}"/>
              </a:ext>
            </a:extLst>
          </p:cNvPr>
          <p:cNvSpPr/>
          <p:nvPr/>
        </p:nvSpPr>
        <p:spPr>
          <a:xfrm>
            <a:off x="4353791" y="3002973"/>
            <a:ext cx="561109" cy="3325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as 7">
            <a:extLst>
              <a:ext uri="{FF2B5EF4-FFF2-40B4-BE49-F238E27FC236}">
                <a16:creationId xmlns:a16="http://schemas.microsoft.com/office/drawing/2014/main" id="{4DB351B0-8A3A-ABB7-BF3A-5A0FAB38EACE}"/>
              </a:ext>
            </a:extLst>
          </p:cNvPr>
          <p:cNvSpPr/>
          <p:nvPr/>
        </p:nvSpPr>
        <p:spPr>
          <a:xfrm>
            <a:off x="5527964" y="3002972"/>
            <a:ext cx="991145" cy="3325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04745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3C82E4-7100-3E3E-9CE2-A31C38E7834F}"/>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712A3370-9B7A-CFDF-14B4-741DFEA441BE}"/>
              </a:ext>
            </a:extLst>
          </p:cNvPr>
          <p:cNvSpPr>
            <a:spLocks noGrp="1"/>
          </p:cNvSpPr>
          <p:nvPr>
            <p:ph idx="1"/>
          </p:nvPr>
        </p:nvSpPr>
        <p:spPr/>
        <p:txBody>
          <a:bodyPr/>
          <a:lstStyle/>
          <a:p>
            <a:endParaRPr lang="lt-LT"/>
          </a:p>
        </p:txBody>
      </p:sp>
      <p:pic>
        <p:nvPicPr>
          <p:cNvPr id="5" name="Paveikslėlis 4">
            <a:extLst>
              <a:ext uri="{FF2B5EF4-FFF2-40B4-BE49-F238E27FC236}">
                <a16:creationId xmlns:a16="http://schemas.microsoft.com/office/drawing/2014/main" id="{502C8D7C-2B8A-215E-4606-D3F7E8D732BD}"/>
              </a:ext>
            </a:extLst>
          </p:cNvPr>
          <p:cNvPicPr>
            <a:picLocks noChangeAspect="1"/>
          </p:cNvPicPr>
          <p:nvPr/>
        </p:nvPicPr>
        <p:blipFill rotWithShape="1">
          <a:blip r:embed="rId2"/>
          <a:srcRect l="5915" t="10855" r="21451" b="701"/>
          <a:stretch/>
        </p:blipFill>
        <p:spPr>
          <a:xfrm>
            <a:off x="838199" y="20194"/>
            <a:ext cx="10447827" cy="6837805"/>
          </a:xfrm>
          <a:prstGeom prst="rect">
            <a:avLst/>
          </a:prstGeom>
        </p:spPr>
      </p:pic>
      <p:sp>
        <p:nvSpPr>
          <p:cNvPr id="6" name="Ovalas 5">
            <a:extLst>
              <a:ext uri="{FF2B5EF4-FFF2-40B4-BE49-F238E27FC236}">
                <a16:creationId xmlns:a16="http://schemas.microsoft.com/office/drawing/2014/main" id="{D9AF1665-955A-5FB8-5AF1-D86ACF83034B}"/>
              </a:ext>
            </a:extLst>
          </p:cNvPr>
          <p:cNvSpPr/>
          <p:nvPr/>
        </p:nvSpPr>
        <p:spPr>
          <a:xfrm>
            <a:off x="2784764" y="5091546"/>
            <a:ext cx="3002972" cy="8208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2209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3C82E4-7100-3E3E-9CE2-A31C38E7834F}"/>
              </a:ext>
            </a:extLst>
          </p:cNvPr>
          <p:cNvSpPr>
            <a:spLocks noGrp="1"/>
          </p:cNvSpPr>
          <p:nvPr>
            <p:ph type="title"/>
          </p:nvPr>
        </p:nvSpPr>
        <p:spPr/>
        <p:txBody>
          <a:bodyPr/>
          <a:lstStyle/>
          <a:p>
            <a:endParaRPr lang="lt-LT"/>
          </a:p>
        </p:txBody>
      </p:sp>
      <p:pic>
        <p:nvPicPr>
          <p:cNvPr id="7" name="Turinio vietos rezervavimo ženklas 6">
            <a:extLst>
              <a:ext uri="{FF2B5EF4-FFF2-40B4-BE49-F238E27FC236}">
                <a16:creationId xmlns:a16="http://schemas.microsoft.com/office/drawing/2014/main" id="{9F374843-763D-8613-807B-C49ABF3BED94}"/>
              </a:ext>
            </a:extLst>
          </p:cNvPr>
          <p:cNvPicPr>
            <a:picLocks noGrp="1" noChangeAspect="1"/>
          </p:cNvPicPr>
          <p:nvPr>
            <p:ph idx="1"/>
          </p:nvPr>
        </p:nvPicPr>
        <p:blipFill rotWithShape="1">
          <a:blip r:embed="rId2"/>
          <a:srcRect l="214" t="9972" r="5417" b="1866"/>
          <a:stretch/>
        </p:blipFill>
        <p:spPr>
          <a:xfrm>
            <a:off x="0" y="386345"/>
            <a:ext cx="12170620" cy="6085310"/>
          </a:xfrm>
        </p:spPr>
      </p:pic>
      <p:sp>
        <p:nvSpPr>
          <p:cNvPr id="8" name="Ovalas 7">
            <a:extLst>
              <a:ext uri="{FF2B5EF4-FFF2-40B4-BE49-F238E27FC236}">
                <a16:creationId xmlns:a16="http://schemas.microsoft.com/office/drawing/2014/main" id="{F82A8F19-BC56-0141-1983-A0FBCAC0D79E}"/>
              </a:ext>
            </a:extLst>
          </p:cNvPr>
          <p:cNvSpPr/>
          <p:nvPr/>
        </p:nvSpPr>
        <p:spPr>
          <a:xfrm>
            <a:off x="8821882" y="529936"/>
            <a:ext cx="976745" cy="727364"/>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808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rmAutofit fontScale="90000"/>
          </a:bodyPr>
          <a:lstStyle/>
          <a:p>
            <a:r>
              <a:rPr lang="lt-LT" dirty="0"/>
              <a:t>Kokie duomenys bus teikiami</a:t>
            </a:r>
          </a:p>
        </p:txBody>
      </p:sp>
      <p:graphicFrame>
        <p:nvGraphicFramePr>
          <p:cNvPr id="10" name="Turinio vietos rezervavimo ženklas 5">
            <a:extLst>
              <a:ext uri="{FF2B5EF4-FFF2-40B4-BE49-F238E27FC236}">
                <a16:creationId xmlns:a16="http://schemas.microsoft.com/office/drawing/2014/main" id="{BBE3E1AA-AD29-275B-5CF3-D0C563EF1062}"/>
              </a:ext>
            </a:extLst>
          </p:cNvPr>
          <p:cNvGraphicFramePr>
            <a:graphicFrameLocks noGrp="1"/>
          </p:cNvGraphicFramePr>
          <p:nvPr>
            <p:ph idx="1"/>
            <p:extLst>
              <p:ext uri="{D42A27DB-BD31-4B8C-83A1-F6EECF244321}">
                <p14:modId xmlns:p14="http://schemas.microsoft.com/office/powerpoint/2010/main" val="3394237795"/>
              </p:ext>
            </p:extLst>
          </p:nvPr>
        </p:nvGraphicFramePr>
        <p:xfrm>
          <a:off x="838200" y="1825624"/>
          <a:ext cx="10179756" cy="1128720"/>
        </p:xfrm>
        <a:graphic>
          <a:graphicData uri="http://schemas.openxmlformats.org/drawingml/2006/table">
            <a:tbl>
              <a:tblPr firstRow="1" firstCol="1" bandRow="1">
                <a:tableStyleId>{5C22544A-7EE6-4342-B048-85BDC9FD1C3A}</a:tableStyleId>
              </a:tblPr>
              <a:tblGrid>
                <a:gridCol w="1262697">
                  <a:extLst>
                    <a:ext uri="{9D8B030D-6E8A-4147-A177-3AD203B41FA5}">
                      <a16:colId xmlns:a16="http://schemas.microsoft.com/office/drawing/2014/main" val="1796831906"/>
                    </a:ext>
                  </a:extLst>
                </a:gridCol>
                <a:gridCol w="1341864">
                  <a:extLst>
                    <a:ext uri="{9D8B030D-6E8A-4147-A177-3AD203B41FA5}">
                      <a16:colId xmlns:a16="http://schemas.microsoft.com/office/drawing/2014/main" val="2265178652"/>
                    </a:ext>
                  </a:extLst>
                </a:gridCol>
                <a:gridCol w="3788092">
                  <a:extLst>
                    <a:ext uri="{9D8B030D-6E8A-4147-A177-3AD203B41FA5}">
                      <a16:colId xmlns:a16="http://schemas.microsoft.com/office/drawing/2014/main" val="1205707048"/>
                    </a:ext>
                  </a:extLst>
                </a:gridCol>
                <a:gridCol w="3787103">
                  <a:extLst>
                    <a:ext uri="{9D8B030D-6E8A-4147-A177-3AD203B41FA5}">
                      <a16:colId xmlns:a16="http://schemas.microsoft.com/office/drawing/2014/main" val="2728273311"/>
                    </a:ext>
                  </a:extLst>
                </a:gridCol>
              </a:tblGrid>
              <a:tr h="554743">
                <a:tc>
                  <a:txBody>
                    <a:bodyPr/>
                    <a:lstStyle/>
                    <a:p>
                      <a:pPr algn="ctr">
                        <a:lnSpc>
                          <a:spcPct val="107000"/>
                        </a:lnSpc>
                      </a:pPr>
                      <a:r>
                        <a:rPr lang="lt-LT" sz="1800">
                          <a:effectLst/>
                        </a:rPr>
                        <a:t>Message ID</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lt-LT" sz="1800">
                          <a:effectLst/>
                        </a:rPr>
                        <a:t>Name</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lt-LT" sz="1800">
                          <a:effectLst/>
                        </a:rPr>
                        <a:t>Full name</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lt-LT" sz="1800">
                          <a:effectLst/>
                        </a:rPr>
                        <a:t>Process where it is used</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5520049"/>
                  </a:ext>
                </a:extLst>
              </a:tr>
              <a:tr h="554743">
                <a:tc>
                  <a:txBody>
                    <a:bodyPr/>
                    <a:lstStyle/>
                    <a:p>
                      <a:pPr>
                        <a:lnSpc>
                          <a:spcPct val="107000"/>
                        </a:lnSpc>
                      </a:pPr>
                      <a:r>
                        <a:rPr lang="lt-LT" sz="1800">
                          <a:effectLst/>
                        </a:rPr>
                        <a:t>IE3Fxx</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lt-LT" sz="1800">
                          <a:effectLst/>
                        </a:rPr>
                        <a:t>E_ENS_xxx_DEC</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lt-LT" sz="1800">
                          <a:effectLst/>
                        </a:rPr>
                        <a:t>ENS filing</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lt-LT" sz="1800" dirty="0">
                          <a:effectLst/>
                        </a:rPr>
                        <a:t>L4-ICS2-01 </a:t>
                      </a:r>
                      <a:r>
                        <a:rPr lang="lt-LT" sz="1800" dirty="0" err="1">
                          <a:effectLst/>
                        </a:rPr>
                        <a:t>Register</a:t>
                      </a:r>
                      <a:r>
                        <a:rPr lang="lt-LT" sz="1800" dirty="0">
                          <a:effectLst/>
                        </a:rPr>
                        <a:t> </a:t>
                      </a:r>
                      <a:r>
                        <a:rPr lang="lt-LT" sz="1800" dirty="0" err="1">
                          <a:effectLst/>
                        </a:rPr>
                        <a:t>filing</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0179399"/>
                  </a:ext>
                </a:extLst>
              </a:tr>
            </a:tbl>
          </a:graphicData>
        </a:graphic>
      </p:graphicFrame>
      <p:sp>
        <p:nvSpPr>
          <p:cNvPr id="12" name="TextBox 11">
            <a:extLst>
              <a:ext uri="{FF2B5EF4-FFF2-40B4-BE49-F238E27FC236}">
                <a16:creationId xmlns:a16="http://schemas.microsoft.com/office/drawing/2014/main" id="{0D3F19E1-81F3-2825-F4C9-355953A90D15}"/>
              </a:ext>
            </a:extLst>
          </p:cNvPr>
          <p:cNvSpPr txBox="1"/>
          <p:nvPr/>
        </p:nvSpPr>
        <p:spPr>
          <a:xfrm>
            <a:off x="740318" y="1153073"/>
            <a:ext cx="10179755" cy="646331"/>
          </a:xfrm>
          <a:prstGeom prst="rect">
            <a:avLst/>
          </a:prstGeom>
          <a:noFill/>
        </p:spPr>
        <p:txBody>
          <a:bodyPr wrap="square">
            <a:spAutoFit/>
          </a:bodyPr>
          <a:lstStyle/>
          <a:p>
            <a:r>
              <a:rPr lang="lt-LT" sz="1800" b="1" dirty="0">
                <a:effectLst/>
                <a:latin typeface="Calibri" panose="020F0502020204030204" pitchFamily="34" charset="0"/>
                <a:ea typeface="SimSun" panose="02010600030101010101" pitchFamily="2" charset="-122"/>
              </a:rPr>
              <a:t>Informacija apie žinutes yra specifikacijos dokumente „4. ICS2-HTI-IE-(2021-12-22)-v2.01“  ir jame nurodyta, kad:</a:t>
            </a:r>
            <a:endParaRPr lang="lt-LT" dirty="0"/>
          </a:p>
        </p:txBody>
      </p:sp>
      <p:sp>
        <p:nvSpPr>
          <p:cNvPr id="14" name="TextBox 13">
            <a:extLst>
              <a:ext uri="{FF2B5EF4-FFF2-40B4-BE49-F238E27FC236}">
                <a16:creationId xmlns:a16="http://schemas.microsoft.com/office/drawing/2014/main" id="{BC44BBB0-E463-8D40-61A2-32647A182BC2}"/>
              </a:ext>
            </a:extLst>
          </p:cNvPr>
          <p:cNvSpPr txBox="1"/>
          <p:nvPr/>
        </p:nvSpPr>
        <p:spPr>
          <a:xfrm>
            <a:off x="740318" y="3357353"/>
            <a:ext cx="10179756" cy="1092607"/>
          </a:xfrm>
          <a:prstGeom prst="rect">
            <a:avLst/>
          </a:prstGeom>
          <a:noFill/>
        </p:spPr>
        <p:txBody>
          <a:bodyPr wrap="square">
            <a:spAutoFit/>
          </a:bodyPr>
          <a:lstStyle/>
          <a:p>
            <a:pPr algn="just">
              <a:spcAft>
                <a:spcPts val="600"/>
              </a:spcAft>
            </a:pP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Fxx</a:t>
            </a:r>
            <a:r>
              <a:rPr lang="lt-LT" sz="2000" dirty="0">
                <a:effectLst/>
                <a:latin typeface="Calibri" panose="020F0502020204030204" pitchFamily="34" charset="0"/>
                <a:ea typeface="SimSun" panose="02010600030101010101" pitchFamily="2" charset="-122"/>
                <a:cs typeface="Times New Roman" panose="02020603050405020304" pitchFamily="18" charset="0"/>
              </a:rPr>
              <a:t> – Type </a:t>
            </a:r>
            <a:r>
              <a:rPr lang="lt-LT" sz="2000" dirty="0" err="1">
                <a:effectLst/>
                <a:latin typeface="Calibri" panose="020F0502020204030204" pitchFamily="34" charset="0"/>
                <a:ea typeface="SimSun" panose="02010600030101010101" pitchFamily="2" charset="-122"/>
                <a:cs typeface="Times New Roman" panose="02020603050405020304" pitchFamily="18" charset="0"/>
              </a:rPr>
              <a:t>of</a:t>
            </a:r>
            <a:r>
              <a:rPr lang="lt-LT" sz="2000" dirty="0">
                <a:effectLst/>
                <a:latin typeface="Calibri" panose="020F0502020204030204" pitchFamily="34" charset="0"/>
                <a:ea typeface="SimSun" panose="02010600030101010101" pitchFamily="2" charset="-122"/>
                <a:cs typeface="Times New Roman" panose="02020603050405020304" pitchFamily="18" charset="0"/>
              </a:rPr>
              <a:t> ENS </a:t>
            </a:r>
            <a:r>
              <a:rPr lang="lt-LT" sz="2000" dirty="0" err="1">
                <a:effectLst/>
                <a:latin typeface="Calibri" panose="020F0502020204030204" pitchFamily="34" charset="0"/>
                <a:ea typeface="SimSun" panose="02010600030101010101" pitchFamily="2" charset="-122"/>
                <a:cs typeface="Times New Roman" panose="02020603050405020304" pitchFamily="18" charset="0"/>
              </a:rPr>
              <a:t>filing</a:t>
            </a:r>
            <a:r>
              <a:rPr lang="lt-LT" sz="2000"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based</a:t>
            </a:r>
            <a:r>
              <a:rPr lang="lt-LT" sz="2000" b="1"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on</a:t>
            </a:r>
            <a:r>
              <a:rPr lang="lt-LT" sz="2000" b="1"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the</a:t>
            </a:r>
            <a:r>
              <a:rPr lang="lt-LT" sz="2000" b="1"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Specific</a:t>
            </a:r>
            <a:r>
              <a:rPr lang="lt-LT" sz="2000" b="1"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Circumstance</a:t>
            </a:r>
            <a:r>
              <a:rPr lang="lt-LT" sz="2000" b="1" dirty="0">
                <a:effectLst/>
                <a:latin typeface="Calibri" panose="020F0502020204030204" pitchFamily="34" charset="0"/>
                <a:ea typeface="SimSun" panose="02010600030101010101" pitchFamily="2" charset="-122"/>
                <a:cs typeface="Times New Roman" panose="02020603050405020304" pitchFamily="18" charset="0"/>
              </a:rPr>
              <a:t> </a:t>
            </a:r>
            <a:r>
              <a:rPr lang="lt-LT" sz="2000" b="1" dirty="0" err="1">
                <a:effectLst/>
                <a:latin typeface="Calibri" panose="020F0502020204030204" pitchFamily="34" charset="0"/>
                <a:ea typeface="SimSun" panose="02010600030101010101" pitchFamily="2" charset="-122"/>
                <a:cs typeface="Times New Roman" panose="02020603050405020304" pitchFamily="18" charset="0"/>
              </a:rPr>
              <a:t>Indicator</a:t>
            </a:r>
            <a:r>
              <a:rPr lang="lt-LT" sz="2000" dirty="0">
                <a:effectLst/>
                <a:latin typeface="Calibri" panose="020F0502020204030204" pitchFamily="34" charset="0"/>
                <a:ea typeface="SimSun" panose="02010600030101010101" pitchFamily="2" charset="-122"/>
                <a:cs typeface="Times New Roman" panose="02020603050405020304" pitchFamily="18" charset="0"/>
              </a:rPr>
              <a:t>.</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lt-LT" sz="2000" dirty="0">
                <a:effectLst/>
                <a:latin typeface="Calibri" panose="020F0502020204030204" pitchFamily="34" charset="0"/>
                <a:ea typeface="SimSun" panose="02010600030101010101" pitchFamily="2" charset="-122"/>
              </a:rPr>
              <a:t>Tie indikatoriai yra dokumente kuriame pateikiami kodų sąrašai – </a:t>
            </a:r>
            <a:r>
              <a:rPr lang="lt-LT" sz="2000" b="1" dirty="0">
                <a:effectLst/>
                <a:latin typeface="Calibri" panose="020F0502020204030204" pitchFamily="34" charset="0"/>
                <a:ea typeface="SimSun" panose="02010600030101010101" pitchFamily="2" charset="-122"/>
              </a:rPr>
              <a:t>dokumente – 7. ICS2-HTI-CL-(2021-07-30)-v2.00</a:t>
            </a:r>
            <a:endParaRPr lang="lt-LT" sz="2000" dirty="0"/>
          </a:p>
        </p:txBody>
      </p:sp>
    </p:spTree>
    <p:extLst>
      <p:ext uri="{BB962C8B-B14F-4D97-AF65-F5344CB8AC3E}">
        <p14:creationId xmlns:p14="http://schemas.microsoft.com/office/powerpoint/2010/main" val="408557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4633320"/>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ICS2 aprėptis – turinys:</a:t>
            </a:r>
          </a:p>
          <a:p>
            <a:pPr marL="12700">
              <a:spcBef>
                <a:spcPts val="110"/>
              </a:spcBef>
            </a:pPr>
            <a:r>
              <a:rPr lang="lt-LT" sz="3600" dirty="0">
                <a:solidFill>
                  <a:schemeClr val="bg1"/>
                </a:solidFill>
                <a:latin typeface="Arial"/>
                <a:cs typeface="Arial"/>
              </a:rPr>
              <a:t>-	Įvežimo bendrųjų deklaracijų (ENS) pateikimo pokyčių esmė;</a:t>
            </a:r>
          </a:p>
          <a:p>
            <a:pPr marL="12700">
              <a:spcBef>
                <a:spcPts val="110"/>
              </a:spcBef>
            </a:pPr>
            <a:r>
              <a:rPr lang="lt-LT" sz="3600" dirty="0">
                <a:solidFill>
                  <a:schemeClr val="bg1"/>
                </a:solidFill>
                <a:latin typeface="Arial"/>
                <a:cs typeface="Arial"/>
              </a:rPr>
              <a:t>-	ICS2 – Integruota ES sistema ir jos komponentai;</a:t>
            </a:r>
          </a:p>
          <a:p>
            <a:pPr marL="12700">
              <a:spcBef>
                <a:spcPts val="110"/>
              </a:spcBef>
            </a:pPr>
            <a:r>
              <a:rPr lang="lt-LT" sz="3600" dirty="0">
                <a:solidFill>
                  <a:schemeClr val="bg1"/>
                </a:solidFill>
                <a:latin typeface="Arial"/>
                <a:cs typeface="Arial"/>
              </a:rPr>
              <a:t>-	ENS pateikimo proceso pokyčiai;</a:t>
            </a:r>
          </a:p>
          <a:p>
            <a:pPr marL="12700">
              <a:spcBef>
                <a:spcPts val="110"/>
              </a:spcBef>
            </a:pPr>
            <a:r>
              <a:rPr lang="lt-LT" sz="3600" dirty="0">
                <a:solidFill>
                  <a:schemeClr val="bg1"/>
                </a:solidFill>
                <a:latin typeface="Arial"/>
                <a:cs typeface="Arial"/>
              </a:rPr>
              <a:t>-	Būtini deklarantų ir logistikos verslo  pasiruošimo darbai;</a:t>
            </a:r>
          </a:p>
          <a:p>
            <a:pPr marL="12700">
              <a:spcBef>
                <a:spcPts val="110"/>
              </a:spcBef>
            </a:pPr>
            <a:r>
              <a:rPr lang="lt-LT" sz="3600" dirty="0">
                <a:solidFill>
                  <a:schemeClr val="bg1"/>
                </a:solidFill>
                <a:latin typeface="Arial"/>
                <a:cs typeface="Arial"/>
              </a:rPr>
              <a:t>-	Trys ICS2 versijos ir jų diegimo planas. </a:t>
            </a:r>
          </a:p>
        </p:txBody>
      </p:sp>
    </p:spTree>
    <p:extLst>
      <p:ext uri="{BB962C8B-B14F-4D97-AF65-F5344CB8AC3E}">
        <p14:creationId xmlns:p14="http://schemas.microsoft.com/office/powerpoint/2010/main" val="55744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Žinutės pavadinime </a:t>
            </a:r>
            <a:r>
              <a:rPr lang="lt-LT" sz="2800" b="1" dirty="0" err="1"/>
              <a:t>Fxx</a:t>
            </a:r>
            <a:r>
              <a:rPr lang="lt-LT" sz="2800" b="1" dirty="0"/>
              <a:t> indikatorius nurodo aplinkybes pvz.:</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fontScale="85000" lnSpcReduction="20000"/>
          </a:bodyPr>
          <a:lstStyle/>
          <a:p>
            <a:r>
              <a:rPr lang="lt-LT" sz="2200" dirty="0"/>
              <a:t>CL742	</a:t>
            </a:r>
            <a:r>
              <a:rPr lang="lt-LT" sz="2200" dirty="0" err="1"/>
              <a:t>Specific</a:t>
            </a:r>
            <a:r>
              <a:rPr lang="lt-LT" sz="2200" dirty="0"/>
              <a:t> </a:t>
            </a:r>
            <a:r>
              <a:rPr lang="lt-LT" sz="2200" dirty="0" err="1"/>
              <a:t>circumstance</a:t>
            </a:r>
            <a:r>
              <a:rPr lang="lt-LT" sz="2200" dirty="0"/>
              <a:t> </a:t>
            </a:r>
            <a:r>
              <a:rPr lang="lt-LT" sz="2200" dirty="0" err="1"/>
              <a:t>indicator</a:t>
            </a:r>
            <a:r>
              <a:rPr lang="lt-LT" sz="2200" dirty="0"/>
              <a:t>: pvz.:</a:t>
            </a:r>
          </a:p>
          <a:p>
            <a:endParaRPr lang="lt-LT" sz="2200" dirty="0"/>
          </a:p>
          <a:p>
            <a:r>
              <a:rPr lang="lt-LT" sz="2200" dirty="0"/>
              <a:t>	F10	</a:t>
            </a:r>
            <a:r>
              <a:rPr lang="lt-LT" sz="2200" dirty="0" err="1"/>
              <a:t>Sea</a:t>
            </a:r>
            <a:r>
              <a:rPr lang="lt-LT" sz="2200" dirty="0"/>
              <a:t> </a:t>
            </a:r>
            <a:r>
              <a:rPr lang="lt-LT" sz="2200" dirty="0" err="1"/>
              <a:t>and</a:t>
            </a:r>
            <a:r>
              <a:rPr lang="lt-LT" sz="2200" dirty="0"/>
              <a:t> </a:t>
            </a:r>
            <a:r>
              <a:rPr lang="lt-LT" sz="2200" dirty="0" err="1"/>
              <a:t>inland</a:t>
            </a:r>
            <a:r>
              <a:rPr lang="lt-LT" sz="2200" dirty="0"/>
              <a:t> </a:t>
            </a:r>
            <a:r>
              <a:rPr lang="lt-LT" sz="2200" dirty="0" err="1"/>
              <a:t>waterways</a:t>
            </a:r>
            <a:r>
              <a:rPr lang="lt-LT" sz="2200" dirty="0"/>
              <a:t> – </a:t>
            </a:r>
            <a:r>
              <a:rPr lang="lt-LT" sz="2200" dirty="0" err="1"/>
              <a:t>Complete</a:t>
            </a:r>
            <a:r>
              <a:rPr lang="lt-LT" sz="2200" dirty="0"/>
              <a:t> </a:t>
            </a:r>
            <a:r>
              <a:rPr lang="lt-LT" sz="2200" dirty="0" err="1"/>
              <a:t>dataset</a:t>
            </a:r>
            <a:r>
              <a:rPr lang="lt-LT" sz="2200" dirty="0"/>
              <a:t> – </a:t>
            </a:r>
            <a:r>
              <a:rPr lang="lt-LT" sz="2200" dirty="0" err="1"/>
              <a:t>Straight</a:t>
            </a:r>
            <a:r>
              <a:rPr lang="lt-LT" sz="2200" dirty="0"/>
              <a:t> </a:t>
            </a:r>
            <a:r>
              <a:rPr lang="lt-LT" sz="2200" dirty="0" err="1"/>
              <a:t>bill</a:t>
            </a:r>
            <a:r>
              <a:rPr lang="lt-LT" sz="2200" dirty="0"/>
              <a:t> </a:t>
            </a:r>
            <a:r>
              <a:rPr lang="lt-LT" sz="2200" dirty="0" err="1"/>
              <a:t>of</a:t>
            </a:r>
            <a:r>
              <a:rPr lang="lt-LT" sz="2200" dirty="0"/>
              <a:t> </a:t>
            </a:r>
            <a:r>
              <a:rPr lang="lt-LT" sz="2200" dirty="0" err="1"/>
              <a:t>lading</a:t>
            </a:r>
            <a:endParaRPr lang="lt-LT" sz="2200" dirty="0"/>
          </a:p>
          <a:p>
            <a:r>
              <a:rPr lang="lt-LT" sz="2200" dirty="0"/>
              <a:t>	F11	</a:t>
            </a:r>
            <a:r>
              <a:rPr lang="lt-LT" sz="2200" dirty="0" err="1"/>
              <a:t>Sea</a:t>
            </a:r>
            <a:r>
              <a:rPr lang="lt-LT" sz="2200" dirty="0"/>
              <a:t> </a:t>
            </a:r>
            <a:r>
              <a:rPr lang="lt-LT" sz="2200" dirty="0" err="1"/>
              <a:t>and</a:t>
            </a:r>
            <a:r>
              <a:rPr lang="lt-LT" sz="2200" dirty="0"/>
              <a:t> </a:t>
            </a:r>
            <a:r>
              <a:rPr lang="lt-LT" sz="2200" dirty="0" err="1"/>
              <a:t>inland</a:t>
            </a:r>
            <a:r>
              <a:rPr lang="lt-LT" sz="2200" dirty="0"/>
              <a:t> </a:t>
            </a:r>
            <a:r>
              <a:rPr lang="lt-LT" sz="2200" dirty="0" err="1"/>
              <a:t>waterways</a:t>
            </a:r>
            <a:r>
              <a:rPr lang="lt-LT" sz="2200" dirty="0"/>
              <a:t> – </a:t>
            </a:r>
            <a:r>
              <a:rPr lang="lt-LT" sz="2200" dirty="0" err="1"/>
              <a:t>Complete</a:t>
            </a:r>
            <a:r>
              <a:rPr lang="lt-LT" sz="2200" dirty="0"/>
              <a:t> </a:t>
            </a:r>
            <a:r>
              <a:rPr lang="lt-LT" sz="2200" dirty="0" err="1"/>
              <a:t>dataset</a:t>
            </a:r>
            <a:endParaRPr lang="lt-LT" sz="2200" dirty="0"/>
          </a:p>
          <a:p>
            <a:r>
              <a:rPr lang="lt-LT" sz="2200" dirty="0"/>
              <a:t>	F13	</a:t>
            </a:r>
            <a:r>
              <a:rPr lang="lt-LT" sz="2200" dirty="0" err="1"/>
              <a:t>Sea</a:t>
            </a:r>
            <a:r>
              <a:rPr lang="lt-LT" sz="2200" dirty="0"/>
              <a:t> </a:t>
            </a:r>
            <a:r>
              <a:rPr lang="lt-LT" sz="2200" dirty="0" err="1"/>
              <a:t>and</a:t>
            </a:r>
            <a:r>
              <a:rPr lang="lt-LT" sz="2200" dirty="0"/>
              <a:t> </a:t>
            </a:r>
            <a:r>
              <a:rPr lang="lt-LT" sz="2200" dirty="0" err="1"/>
              <a:t>inland</a:t>
            </a:r>
            <a:r>
              <a:rPr lang="lt-LT" sz="2200" dirty="0"/>
              <a:t> </a:t>
            </a:r>
            <a:r>
              <a:rPr lang="lt-LT" sz="2200" dirty="0" err="1"/>
              <a:t>waterways</a:t>
            </a:r>
            <a:r>
              <a:rPr lang="lt-LT" sz="2200" dirty="0"/>
              <a:t> – </a:t>
            </a:r>
            <a:r>
              <a:rPr lang="lt-LT" sz="2200" dirty="0" err="1"/>
              <a:t>Partial</a:t>
            </a:r>
            <a:r>
              <a:rPr lang="lt-LT" sz="2200" dirty="0"/>
              <a:t> </a:t>
            </a:r>
            <a:r>
              <a:rPr lang="lt-LT" sz="2200" dirty="0" err="1"/>
              <a:t>dataset</a:t>
            </a:r>
            <a:r>
              <a:rPr lang="lt-LT" sz="2200" dirty="0"/>
              <a:t> – </a:t>
            </a:r>
            <a:r>
              <a:rPr lang="lt-LT" sz="2200" dirty="0" err="1"/>
              <a:t>Straight</a:t>
            </a:r>
            <a:r>
              <a:rPr lang="lt-LT" sz="2200" dirty="0"/>
              <a:t> </a:t>
            </a:r>
            <a:r>
              <a:rPr lang="lt-LT" sz="2200" dirty="0" err="1"/>
              <a:t>bill</a:t>
            </a:r>
            <a:r>
              <a:rPr lang="lt-LT" sz="2200" dirty="0"/>
              <a:t> </a:t>
            </a:r>
            <a:r>
              <a:rPr lang="lt-LT" sz="2200" dirty="0" err="1"/>
              <a:t>of</a:t>
            </a:r>
            <a:r>
              <a:rPr lang="lt-LT" sz="2200" dirty="0"/>
              <a:t> </a:t>
            </a:r>
            <a:r>
              <a:rPr lang="lt-LT" sz="2200" dirty="0" err="1"/>
              <a:t>lading</a:t>
            </a:r>
            <a:r>
              <a:rPr lang="lt-LT" sz="2200" dirty="0"/>
              <a:t> </a:t>
            </a:r>
            <a:r>
              <a:rPr lang="lt-LT" sz="2200" dirty="0" err="1"/>
              <a:t>only</a:t>
            </a:r>
            <a:endParaRPr lang="lt-LT" sz="2200" dirty="0"/>
          </a:p>
          <a:p>
            <a:r>
              <a:rPr lang="lt-LT" sz="2200" dirty="0"/>
              <a:t>	F14	</a:t>
            </a:r>
            <a:r>
              <a:rPr lang="lt-LT" sz="2200" dirty="0" err="1"/>
              <a:t>Sea</a:t>
            </a:r>
            <a:r>
              <a:rPr lang="lt-LT" sz="2200" dirty="0"/>
              <a:t> </a:t>
            </a:r>
            <a:r>
              <a:rPr lang="lt-LT" sz="2200" dirty="0" err="1"/>
              <a:t>and</a:t>
            </a:r>
            <a:r>
              <a:rPr lang="lt-LT" sz="2200" dirty="0"/>
              <a:t> </a:t>
            </a:r>
            <a:r>
              <a:rPr lang="lt-LT" sz="2200" dirty="0" err="1"/>
              <a:t>inland</a:t>
            </a:r>
            <a:r>
              <a:rPr lang="lt-LT" sz="2200" dirty="0"/>
              <a:t> </a:t>
            </a:r>
            <a:r>
              <a:rPr lang="lt-LT" sz="2200" dirty="0" err="1"/>
              <a:t>waterways</a:t>
            </a:r>
            <a:r>
              <a:rPr lang="lt-LT" sz="2200" dirty="0"/>
              <a:t> – </a:t>
            </a:r>
            <a:r>
              <a:rPr lang="lt-LT" sz="2200" dirty="0" err="1"/>
              <a:t>Partial</a:t>
            </a:r>
            <a:r>
              <a:rPr lang="lt-LT" sz="2200" dirty="0"/>
              <a:t> </a:t>
            </a:r>
            <a:r>
              <a:rPr lang="lt-LT" sz="2200" dirty="0" err="1"/>
              <a:t>dataset</a:t>
            </a:r>
            <a:r>
              <a:rPr lang="lt-LT" sz="2200" dirty="0"/>
              <a:t> – </a:t>
            </a:r>
            <a:r>
              <a:rPr lang="lt-LT" sz="2200" dirty="0" err="1"/>
              <a:t>House</a:t>
            </a:r>
            <a:r>
              <a:rPr lang="lt-LT" sz="2200" dirty="0"/>
              <a:t> </a:t>
            </a:r>
            <a:r>
              <a:rPr lang="lt-LT" sz="2200" dirty="0" err="1"/>
              <a:t>bill</a:t>
            </a:r>
            <a:r>
              <a:rPr lang="lt-LT" sz="2200" dirty="0"/>
              <a:t> </a:t>
            </a:r>
            <a:r>
              <a:rPr lang="lt-LT" sz="2200" dirty="0" err="1"/>
              <a:t>of</a:t>
            </a:r>
            <a:r>
              <a:rPr lang="lt-LT" sz="2200" dirty="0"/>
              <a:t> </a:t>
            </a:r>
            <a:r>
              <a:rPr lang="lt-LT" sz="2200" dirty="0" err="1"/>
              <a:t>lading</a:t>
            </a:r>
            <a:r>
              <a:rPr lang="lt-LT" sz="2200" dirty="0"/>
              <a:t> </a:t>
            </a:r>
            <a:r>
              <a:rPr lang="lt-LT" sz="2200" dirty="0" err="1"/>
              <a:t>only</a:t>
            </a:r>
            <a:endParaRPr lang="lt-LT" sz="2200" dirty="0"/>
          </a:p>
          <a:p>
            <a:r>
              <a:rPr lang="lt-LT" sz="2200" dirty="0"/>
              <a:t>	F17	</a:t>
            </a:r>
            <a:r>
              <a:rPr lang="lt-LT" sz="2200" dirty="0" err="1"/>
              <a:t>Sea</a:t>
            </a:r>
            <a:r>
              <a:rPr lang="lt-LT" sz="2200" dirty="0"/>
              <a:t> </a:t>
            </a:r>
            <a:r>
              <a:rPr lang="lt-LT" sz="2200" dirty="0" err="1"/>
              <a:t>and</a:t>
            </a:r>
            <a:r>
              <a:rPr lang="lt-LT" sz="2200" dirty="0"/>
              <a:t> </a:t>
            </a:r>
            <a:r>
              <a:rPr lang="lt-LT" sz="2200" dirty="0" err="1"/>
              <a:t>inland</a:t>
            </a:r>
            <a:r>
              <a:rPr lang="lt-LT" sz="2200" dirty="0"/>
              <a:t> </a:t>
            </a:r>
            <a:r>
              <a:rPr lang="lt-LT" sz="2200" dirty="0" err="1"/>
              <a:t>waterways</a:t>
            </a:r>
            <a:r>
              <a:rPr lang="lt-LT" sz="2200" dirty="0"/>
              <a:t> – </a:t>
            </a:r>
            <a:r>
              <a:rPr lang="lt-LT" sz="2200" dirty="0" err="1"/>
              <a:t>Partial</a:t>
            </a:r>
            <a:r>
              <a:rPr lang="lt-LT" sz="2200" dirty="0"/>
              <a:t> </a:t>
            </a:r>
            <a:r>
              <a:rPr lang="lt-LT" sz="2200" dirty="0" err="1"/>
              <a:t>dataset</a:t>
            </a:r>
            <a:r>
              <a:rPr lang="lt-LT" sz="2200" dirty="0"/>
              <a:t> – </a:t>
            </a:r>
            <a:r>
              <a:rPr lang="lt-LT" sz="2200" dirty="0" err="1"/>
              <a:t>Straight</a:t>
            </a:r>
            <a:r>
              <a:rPr lang="lt-LT" sz="2200" dirty="0"/>
              <a:t> </a:t>
            </a:r>
            <a:r>
              <a:rPr lang="lt-LT" sz="2200" dirty="0" err="1"/>
              <a:t>bill</a:t>
            </a:r>
            <a:r>
              <a:rPr lang="lt-LT" sz="2200" dirty="0"/>
              <a:t> - </a:t>
            </a:r>
            <a:r>
              <a:rPr lang="lt-LT" sz="2200" dirty="0" err="1"/>
              <a:t>Information</a:t>
            </a:r>
            <a:r>
              <a:rPr lang="lt-LT" sz="2200" dirty="0"/>
              <a:t> at </a:t>
            </a:r>
            <a:r>
              <a:rPr lang="lt-LT" sz="2200" dirty="0" err="1"/>
              <a:t>the</a:t>
            </a:r>
            <a:r>
              <a:rPr lang="lt-LT" sz="2200" dirty="0"/>
              <a:t> </a:t>
            </a:r>
            <a:r>
              <a:rPr lang="lt-LT" sz="2200" dirty="0" err="1"/>
              <a:t>lowest</a:t>
            </a:r>
            <a:r>
              <a:rPr lang="lt-LT" sz="2200" dirty="0"/>
              <a:t> </a:t>
            </a:r>
            <a:r>
              <a:rPr lang="lt-LT" sz="2200" dirty="0" err="1"/>
              <a:t>level</a:t>
            </a:r>
            <a:r>
              <a:rPr lang="lt-LT" sz="2200" dirty="0"/>
              <a:t> </a:t>
            </a:r>
            <a:r>
              <a:rPr lang="lt-LT" sz="2200" dirty="0" err="1"/>
              <a:t>of</a:t>
            </a:r>
            <a:r>
              <a:rPr lang="lt-LT" sz="2200" dirty="0"/>
              <a:t> </a:t>
            </a:r>
            <a:r>
              <a:rPr lang="lt-LT" sz="2200" dirty="0" err="1"/>
              <a:t>transport</a:t>
            </a:r>
            <a:r>
              <a:rPr lang="lt-LT" sz="2200" dirty="0"/>
              <a:t> </a:t>
            </a:r>
            <a:r>
              <a:rPr lang="lt-LT" sz="2200" dirty="0" err="1"/>
              <a:t>contract</a:t>
            </a:r>
            <a:endParaRPr lang="lt-LT" sz="2200" dirty="0"/>
          </a:p>
          <a:p>
            <a:r>
              <a:rPr lang="lt-LT" sz="2200" dirty="0"/>
              <a:t>	F20	</a:t>
            </a:r>
            <a:r>
              <a:rPr lang="lt-LT" sz="2200" dirty="0" err="1"/>
              <a:t>Air</a:t>
            </a:r>
            <a:r>
              <a:rPr lang="lt-LT" sz="2200" dirty="0"/>
              <a:t> </a:t>
            </a:r>
            <a:r>
              <a:rPr lang="lt-LT" sz="2200" dirty="0" err="1"/>
              <a:t>cargo</a:t>
            </a:r>
            <a:r>
              <a:rPr lang="lt-LT" sz="2200" dirty="0"/>
              <a:t> (</a:t>
            </a:r>
            <a:r>
              <a:rPr lang="lt-LT" sz="2200" dirty="0" err="1"/>
              <a:t>general</a:t>
            </a:r>
            <a:r>
              <a:rPr lang="lt-LT" sz="2200" dirty="0"/>
              <a:t>) – </a:t>
            </a:r>
            <a:r>
              <a:rPr lang="lt-LT" sz="2200" dirty="0" err="1"/>
              <a:t>Complete</a:t>
            </a:r>
            <a:r>
              <a:rPr lang="lt-LT" sz="2200" dirty="0"/>
              <a:t> </a:t>
            </a:r>
            <a:r>
              <a:rPr lang="lt-LT" sz="2200" dirty="0" err="1"/>
              <a:t>dataset</a:t>
            </a:r>
            <a:r>
              <a:rPr lang="lt-LT" sz="2200" dirty="0"/>
              <a:t> </a:t>
            </a:r>
            <a:r>
              <a:rPr lang="lt-LT" sz="2200" dirty="0" err="1"/>
              <a:t>lodged</a:t>
            </a:r>
            <a:r>
              <a:rPr lang="lt-LT" sz="2200" dirty="0"/>
              <a:t> </a:t>
            </a:r>
            <a:r>
              <a:rPr lang="lt-LT" sz="2200" dirty="0" err="1"/>
              <a:t>pre-loading</a:t>
            </a:r>
            <a:endParaRPr lang="lt-LT" sz="2200" dirty="0"/>
          </a:p>
          <a:p>
            <a:r>
              <a:rPr lang="lt-LT" sz="2200" dirty="0"/>
              <a:t>	F21	</a:t>
            </a:r>
            <a:r>
              <a:rPr lang="lt-LT" sz="2200" dirty="0" err="1"/>
              <a:t>Air</a:t>
            </a:r>
            <a:r>
              <a:rPr lang="lt-LT" sz="2200" dirty="0"/>
              <a:t> </a:t>
            </a:r>
            <a:r>
              <a:rPr lang="lt-LT" sz="2200" dirty="0" err="1"/>
              <a:t>cargo</a:t>
            </a:r>
            <a:r>
              <a:rPr lang="lt-LT" sz="2200" dirty="0"/>
              <a:t> (</a:t>
            </a:r>
            <a:r>
              <a:rPr lang="lt-LT" sz="2200" dirty="0" err="1"/>
              <a:t>general</a:t>
            </a:r>
            <a:r>
              <a:rPr lang="lt-LT" sz="2200" dirty="0"/>
              <a:t>)  – </a:t>
            </a:r>
            <a:r>
              <a:rPr lang="lt-LT" sz="2200" dirty="0" err="1"/>
              <a:t>Partial</a:t>
            </a:r>
            <a:r>
              <a:rPr lang="lt-LT" sz="2200" dirty="0"/>
              <a:t> </a:t>
            </a:r>
            <a:r>
              <a:rPr lang="lt-LT" sz="2200" dirty="0" err="1"/>
              <a:t>dataset</a:t>
            </a:r>
            <a:r>
              <a:rPr lang="lt-LT" sz="2200" dirty="0"/>
              <a:t> – </a:t>
            </a:r>
            <a:r>
              <a:rPr lang="lt-LT" sz="2200" dirty="0" err="1"/>
              <a:t>Master</a:t>
            </a:r>
            <a:r>
              <a:rPr lang="lt-LT" sz="2200" dirty="0"/>
              <a:t> </a:t>
            </a:r>
            <a:r>
              <a:rPr lang="lt-LT" sz="2200" dirty="0" err="1"/>
              <a:t>air</a:t>
            </a:r>
            <a:r>
              <a:rPr lang="lt-LT" sz="2200" dirty="0"/>
              <a:t> </a:t>
            </a:r>
            <a:r>
              <a:rPr lang="lt-LT" sz="2200" dirty="0" err="1"/>
              <a:t>waybill</a:t>
            </a:r>
            <a:r>
              <a:rPr lang="lt-LT" sz="2200" dirty="0"/>
              <a:t> </a:t>
            </a:r>
            <a:r>
              <a:rPr lang="lt-LT" sz="2200" dirty="0" err="1"/>
              <a:t>lodged</a:t>
            </a:r>
            <a:r>
              <a:rPr lang="lt-LT" sz="2200" dirty="0"/>
              <a:t> </a:t>
            </a:r>
            <a:r>
              <a:rPr lang="lt-LT" sz="2200" dirty="0" err="1"/>
              <a:t>pre-arrival</a:t>
            </a:r>
            <a:endParaRPr lang="lt-LT" sz="2200" dirty="0"/>
          </a:p>
          <a:p>
            <a:r>
              <a:rPr lang="lt-LT" sz="2200" dirty="0" err="1"/>
              <a:t>with</a:t>
            </a:r>
            <a:r>
              <a:rPr lang="lt-LT" sz="2200" dirty="0"/>
              <a:t> </a:t>
            </a:r>
            <a:r>
              <a:rPr lang="lt-LT" sz="2200" dirty="0" err="1"/>
              <a:t>master</a:t>
            </a:r>
            <a:r>
              <a:rPr lang="lt-LT" sz="2200" dirty="0"/>
              <a:t> </a:t>
            </a:r>
            <a:r>
              <a:rPr lang="lt-LT" sz="2200" dirty="0" err="1"/>
              <a:t>air</a:t>
            </a:r>
            <a:r>
              <a:rPr lang="lt-LT" sz="2200" dirty="0"/>
              <a:t> </a:t>
            </a:r>
            <a:r>
              <a:rPr lang="lt-LT" sz="2200" dirty="0" err="1"/>
              <a:t>waybill</a:t>
            </a:r>
            <a:r>
              <a:rPr lang="lt-LT" sz="2200" dirty="0"/>
              <a:t> </a:t>
            </a:r>
            <a:r>
              <a:rPr lang="lt-LT" sz="2200" dirty="0" err="1"/>
              <a:t>reference</a:t>
            </a:r>
            <a:r>
              <a:rPr lang="lt-LT" sz="2200" dirty="0"/>
              <a:t> </a:t>
            </a:r>
            <a:r>
              <a:rPr lang="lt-LT" sz="2200" dirty="0" err="1"/>
              <a:t>number</a:t>
            </a:r>
            <a:endParaRPr lang="lt-LT" sz="2200" dirty="0"/>
          </a:p>
          <a:p>
            <a:r>
              <a:rPr lang="lt-LT" sz="2200" dirty="0"/>
              <a:t>	F29	</a:t>
            </a:r>
            <a:r>
              <a:rPr lang="lt-LT" sz="2200" dirty="0" err="1"/>
              <a:t>Air</a:t>
            </a:r>
            <a:r>
              <a:rPr lang="lt-LT" sz="2200" dirty="0"/>
              <a:t> </a:t>
            </a:r>
            <a:r>
              <a:rPr lang="lt-LT" sz="2200" dirty="0" err="1"/>
              <a:t>cargo</a:t>
            </a:r>
            <a:r>
              <a:rPr lang="lt-LT" sz="2200" dirty="0"/>
              <a:t> (</a:t>
            </a:r>
            <a:r>
              <a:rPr lang="lt-LT" sz="2200" dirty="0" err="1"/>
              <a:t>general</a:t>
            </a:r>
            <a:r>
              <a:rPr lang="lt-LT" sz="2200" dirty="0"/>
              <a:t>) — </a:t>
            </a:r>
            <a:r>
              <a:rPr lang="lt-LT" sz="2200" dirty="0" err="1"/>
              <a:t>Complete</a:t>
            </a:r>
            <a:r>
              <a:rPr lang="lt-LT" sz="2200" dirty="0"/>
              <a:t> </a:t>
            </a:r>
            <a:r>
              <a:rPr lang="lt-LT" sz="2200" dirty="0" err="1"/>
              <a:t>dataset</a:t>
            </a:r>
            <a:r>
              <a:rPr lang="lt-LT" sz="2200" dirty="0"/>
              <a:t> </a:t>
            </a:r>
            <a:r>
              <a:rPr lang="lt-LT" sz="2200" dirty="0" err="1"/>
              <a:t>lodged</a:t>
            </a:r>
            <a:r>
              <a:rPr lang="lt-LT" sz="2200" dirty="0"/>
              <a:t> </a:t>
            </a:r>
            <a:r>
              <a:rPr lang="lt-LT" sz="2200" dirty="0" err="1"/>
              <a:t>pre-arrival</a:t>
            </a:r>
            <a:r>
              <a:rPr lang="lt-LT" sz="2200" dirty="0"/>
              <a:t> – </a:t>
            </a:r>
            <a:r>
              <a:rPr lang="lt-LT" sz="2200" dirty="0" err="1"/>
              <a:t>Direct</a:t>
            </a:r>
            <a:r>
              <a:rPr lang="lt-LT" sz="2200" dirty="0"/>
              <a:t> </a:t>
            </a:r>
            <a:r>
              <a:rPr lang="lt-LT" sz="2200" dirty="0" err="1"/>
              <a:t>air</a:t>
            </a:r>
            <a:r>
              <a:rPr lang="lt-LT" sz="2200" dirty="0"/>
              <a:t> </a:t>
            </a:r>
            <a:r>
              <a:rPr lang="lt-LT" sz="2200" dirty="0" err="1"/>
              <a:t>waybill</a:t>
            </a:r>
            <a:endParaRPr lang="lt-LT" sz="2200" dirty="0"/>
          </a:p>
          <a:p>
            <a:r>
              <a:rPr lang="lt-LT" sz="2200" dirty="0"/>
              <a:t>	F30	Express </a:t>
            </a:r>
            <a:r>
              <a:rPr lang="lt-LT" sz="2200" dirty="0" err="1"/>
              <a:t>consignments</a:t>
            </a:r>
            <a:r>
              <a:rPr lang="lt-LT" sz="2200" dirty="0"/>
              <a:t> — </a:t>
            </a:r>
            <a:r>
              <a:rPr lang="lt-LT" sz="2200" dirty="0" err="1"/>
              <a:t>Complete</a:t>
            </a:r>
            <a:r>
              <a:rPr lang="lt-LT" sz="2200" dirty="0"/>
              <a:t> </a:t>
            </a:r>
            <a:r>
              <a:rPr lang="lt-LT" sz="2200" dirty="0" err="1"/>
              <a:t>dataset</a:t>
            </a:r>
            <a:r>
              <a:rPr lang="lt-LT" sz="2200" dirty="0"/>
              <a:t> </a:t>
            </a:r>
            <a:r>
              <a:rPr lang="lt-LT" sz="2200" dirty="0" err="1"/>
              <a:t>lodged</a:t>
            </a:r>
            <a:r>
              <a:rPr lang="lt-LT" sz="2200" dirty="0"/>
              <a:t> </a:t>
            </a:r>
            <a:r>
              <a:rPr lang="lt-LT" sz="2200" dirty="0" err="1"/>
              <a:t>pre-arrival</a:t>
            </a:r>
            <a:endParaRPr lang="lt-LT" sz="2200" dirty="0"/>
          </a:p>
          <a:p>
            <a:r>
              <a:rPr lang="lt-LT" sz="2200" dirty="0">
                <a:effectLst/>
                <a:ea typeface="Calibri" panose="020F0502020204030204" pitchFamily="34" charset="0"/>
                <a:cs typeface="Times New Roman" panose="02020603050405020304" pitchFamily="18" charset="0"/>
              </a:rPr>
              <a:t>F45	</a:t>
            </a:r>
            <a:r>
              <a:rPr lang="lt-LT" sz="2200" dirty="0" err="1">
                <a:effectLst/>
                <a:ea typeface="Calibri" panose="020F0502020204030204" pitchFamily="34" charset="0"/>
                <a:cs typeface="Times New Roman" panose="02020603050405020304" pitchFamily="18" charset="0"/>
              </a:rPr>
              <a:t>Postal</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consignments</a:t>
            </a:r>
            <a:r>
              <a:rPr lang="lt-LT" sz="2200" dirty="0">
                <a:effectLst/>
                <a:ea typeface="Calibri" panose="020F0502020204030204" pitchFamily="34" charset="0"/>
                <a:cs typeface="Times New Roman" panose="02020603050405020304" pitchFamily="18" charset="0"/>
              </a:rPr>
              <a:t> – </a:t>
            </a:r>
            <a:r>
              <a:rPr lang="lt-LT" sz="2200" dirty="0" err="1">
                <a:effectLst/>
                <a:ea typeface="Calibri" panose="020F0502020204030204" pitchFamily="34" charset="0"/>
                <a:cs typeface="Times New Roman" panose="02020603050405020304" pitchFamily="18" charset="0"/>
              </a:rPr>
              <a:t>Partial</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dataset</a:t>
            </a:r>
            <a:r>
              <a:rPr lang="lt-LT" sz="2200" dirty="0">
                <a:effectLst/>
                <a:ea typeface="Calibri" panose="020F0502020204030204" pitchFamily="34" charset="0"/>
                <a:cs typeface="Times New Roman" panose="02020603050405020304" pitchFamily="18" charset="0"/>
              </a:rPr>
              <a:t> – </a:t>
            </a:r>
            <a:r>
              <a:rPr lang="lt-LT" sz="2200" dirty="0" err="1">
                <a:effectLst/>
                <a:ea typeface="Calibri" panose="020F0502020204030204" pitchFamily="34" charset="0"/>
                <a:cs typeface="Times New Roman" panose="02020603050405020304" pitchFamily="18" charset="0"/>
              </a:rPr>
              <a:t>Sea</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and</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inland</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waterways</a:t>
            </a:r>
            <a:endParaRPr lang="lt-LT" sz="2200" dirty="0">
              <a:effectLst/>
              <a:ea typeface="Calibri" panose="020F0502020204030204" pitchFamily="34" charset="0"/>
            </a:endParaRPr>
          </a:p>
          <a:p>
            <a:r>
              <a:rPr lang="lt-LT" sz="2200" dirty="0">
                <a:effectLst/>
                <a:ea typeface="Calibri" panose="020F0502020204030204" pitchFamily="34" charset="0"/>
                <a:cs typeface="Times New Roman" panose="02020603050405020304" pitchFamily="18" charset="0"/>
              </a:rPr>
              <a:t>	F50	</a:t>
            </a:r>
            <a:r>
              <a:rPr lang="lt-LT" sz="2200" dirty="0" err="1">
                <a:effectLst/>
                <a:ea typeface="Calibri" panose="020F0502020204030204" pitchFamily="34" charset="0"/>
                <a:cs typeface="Times New Roman" panose="02020603050405020304" pitchFamily="18" charset="0"/>
              </a:rPr>
              <a:t>Road</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mode</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of</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transport</a:t>
            </a:r>
            <a:endParaRPr lang="lt-LT" sz="2200" dirty="0">
              <a:effectLst/>
              <a:ea typeface="Calibri" panose="020F0502020204030204" pitchFamily="34" charset="0"/>
            </a:endParaRPr>
          </a:p>
          <a:p>
            <a:r>
              <a:rPr lang="lt-LT" sz="2200" dirty="0">
                <a:effectLst/>
                <a:ea typeface="Calibri" panose="020F0502020204030204" pitchFamily="34" charset="0"/>
                <a:cs typeface="Times New Roman" panose="02020603050405020304" pitchFamily="18" charset="0"/>
              </a:rPr>
              <a:t>	F51	</a:t>
            </a:r>
            <a:r>
              <a:rPr lang="lt-LT" sz="2200" dirty="0" err="1">
                <a:effectLst/>
                <a:ea typeface="Calibri" panose="020F0502020204030204" pitchFamily="34" charset="0"/>
                <a:cs typeface="Times New Roman" panose="02020603050405020304" pitchFamily="18" charset="0"/>
              </a:rPr>
              <a:t>Rail</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mode</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of</a:t>
            </a:r>
            <a:r>
              <a:rPr lang="lt-LT" sz="2200" dirty="0">
                <a:effectLst/>
                <a:ea typeface="Calibri" panose="020F0502020204030204" pitchFamily="34" charset="0"/>
                <a:cs typeface="Times New Roman" panose="02020603050405020304" pitchFamily="18" charset="0"/>
              </a:rPr>
              <a:t> </a:t>
            </a:r>
            <a:r>
              <a:rPr lang="lt-LT" sz="2200" dirty="0" err="1">
                <a:effectLst/>
                <a:ea typeface="Calibri" panose="020F0502020204030204" pitchFamily="34" charset="0"/>
                <a:cs typeface="Times New Roman" panose="02020603050405020304" pitchFamily="18" charset="0"/>
              </a:rPr>
              <a:t>transport</a:t>
            </a:r>
            <a:endParaRPr lang="lt-LT" sz="2200" dirty="0">
              <a:effectLst/>
              <a:ea typeface="Calibri" panose="020F0502020204030204" pitchFamily="34" charset="0"/>
            </a:endParaRPr>
          </a:p>
          <a:p>
            <a:endParaRPr lang="lt-LT" dirty="0"/>
          </a:p>
          <a:p>
            <a:endParaRPr lang="lt-LT" dirty="0"/>
          </a:p>
        </p:txBody>
      </p:sp>
    </p:spTree>
    <p:extLst>
      <p:ext uri="{BB962C8B-B14F-4D97-AF65-F5344CB8AC3E}">
        <p14:creationId xmlns:p14="http://schemas.microsoft.com/office/powerpoint/2010/main" val="146269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Žinutės pavadinime </a:t>
            </a:r>
            <a:r>
              <a:rPr lang="lt-LT" sz="2800" b="1" dirty="0" err="1"/>
              <a:t>Fxx</a:t>
            </a:r>
            <a:r>
              <a:rPr lang="lt-LT" sz="2800" b="1" dirty="0"/>
              <a:t> indikatorius nurodo aplinkybes pvz.:</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r>
              <a:rPr lang="lt-LT" dirty="0"/>
              <a:t>Tai ir yra aplinkybės,  kuriomis turi  būti teikiama atitinkama žinutė,  taip pvz.:</a:t>
            </a:r>
          </a:p>
          <a:p>
            <a:endParaRPr lang="lt-LT" dirty="0"/>
          </a:p>
          <a:p>
            <a:pPr marL="0" indent="0">
              <a:buNone/>
            </a:pPr>
            <a:r>
              <a:rPr lang="lt-LT" dirty="0"/>
              <a:t>		 IE3F20 teikiama,  kai “F20 </a:t>
            </a:r>
            <a:r>
              <a:rPr lang="lt-LT" dirty="0" err="1"/>
              <a:t>Air</a:t>
            </a:r>
            <a:r>
              <a:rPr lang="lt-LT" dirty="0"/>
              <a:t> </a:t>
            </a:r>
            <a:r>
              <a:rPr lang="lt-LT" dirty="0" err="1"/>
              <a:t>cargo</a:t>
            </a:r>
            <a:r>
              <a:rPr lang="lt-LT" dirty="0"/>
              <a:t> (</a:t>
            </a:r>
            <a:r>
              <a:rPr lang="lt-LT" dirty="0" err="1"/>
              <a:t>general</a:t>
            </a:r>
            <a:r>
              <a:rPr lang="lt-LT" dirty="0"/>
              <a:t>) – </a:t>
            </a:r>
            <a:r>
              <a:rPr lang="lt-LT" dirty="0" err="1"/>
              <a:t>Complete</a:t>
            </a:r>
            <a:r>
              <a:rPr lang="lt-LT" dirty="0"/>
              <a:t> </a:t>
            </a:r>
            <a:r>
              <a:rPr lang="lt-LT" dirty="0" err="1"/>
              <a:t>dataset</a:t>
            </a:r>
            <a:r>
              <a:rPr lang="lt-LT" dirty="0"/>
              <a:t> </a:t>
            </a:r>
            <a:r>
              <a:rPr lang="lt-LT" dirty="0" err="1"/>
              <a:t>lodged</a:t>
            </a:r>
            <a:r>
              <a:rPr lang="lt-LT" dirty="0"/>
              <a:t> </a:t>
            </a:r>
            <a:r>
              <a:rPr lang="lt-LT" dirty="0" err="1"/>
              <a:t>pre-loading</a:t>
            </a:r>
            <a:r>
              <a:rPr lang="lt-LT" dirty="0"/>
              <a:t>“ -  yra pilnas ENS duomenų rinkinys pateikiamas prieš </a:t>
            </a:r>
            <a:r>
              <a:rPr lang="lt-LT"/>
              <a:t>pakrovimą į orlaivį</a:t>
            </a:r>
            <a:r>
              <a:rPr lang="lt-LT" dirty="0"/>
              <a:t>.</a:t>
            </a:r>
          </a:p>
          <a:p>
            <a:pPr marL="0" indent="0">
              <a:buNone/>
            </a:pPr>
            <a:endParaRPr lang="lt-LT" dirty="0"/>
          </a:p>
          <a:p>
            <a:endParaRPr lang="lt-LT" dirty="0"/>
          </a:p>
        </p:txBody>
      </p:sp>
    </p:spTree>
    <p:extLst>
      <p:ext uri="{BB962C8B-B14F-4D97-AF65-F5344CB8AC3E}">
        <p14:creationId xmlns:p14="http://schemas.microsoft.com/office/powerpoint/2010/main" val="2108491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Žinutės pavadinime </a:t>
            </a:r>
            <a:r>
              <a:rPr lang="lt-LT" sz="2800" b="1" dirty="0" err="1"/>
              <a:t>Fxx</a:t>
            </a:r>
            <a:r>
              <a:rPr lang="lt-LT" sz="2800" b="1" dirty="0"/>
              <a:t> indikatorius nurodo aplinkybes pvz.:</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r>
              <a:rPr lang="lt-LT" dirty="0"/>
              <a:t>Tai ir yra aplinkybės,  kuriomis turi  būti teikiama atitinkama žinutė,  taip pvz.:</a:t>
            </a:r>
          </a:p>
          <a:p>
            <a:endParaRPr lang="lt-LT" dirty="0"/>
          </a:p>
          <a:p>
            <a:pPr marL="0" indent="0">
              <a:buNone/>
            </a:pPr>
            <a:r>
              <a:rPr lang="lt-LT" dirty="0"/>
              <a:t>		 IE3F20 teikiama,  kai “F20 </a:t>
            </a:r>
            <a:r>
              <a:rPr lang="lt-LT" dirty="0" err="1"/>
              <a:t>Air</a:t>
            </a:r>
            <a:r>
              <a:rPr lang="lt-LT" dirty="0"/>
              <a:t> </a:t>
            </a:r>
            <a:r>
              <a:rPr lang="lt-LT" dirty="0" err="1"/>
              <a:t>cargo</a:t>
            </a:r>
            <a:r>
              <a:rPr lang="lt-LT" dirty="0"/>
              <a:t> (</a:t>
            </a:r>
            <a:r>
              <a:rPr lang="lt-LT" dirty="0" err="1"/>
              <a:t>general</a:t>
            </a:r>
            <a:r>
              <a:rPr lang="lt-LT" dirty="0"/>
              <a:t>) – </a:t>
            </a:r>
            <a:r>
              <a:rPr lang="lt-LT" dirty="0" err="1"/>
              <a:t>Complete</a:t>
            </a:r>
            <a:r>
              <a:rPr lang="lt-LT" dirty="0"/>
              <a:t> </a:t>
            </a:r>
            <a:r>
              <a:rPr lang="lt-LT" dirty="0" err="1"/>
              <a:t>dataset</a:t>
            </a:r>
            <a:r>
              <a:rPr lang="lt-LT" dirty="0"/>
              <a:t> </a:t>
            </a:r>
            <a:r>
              <a:rPr lang="lt-LT" dirty="0" err="1"/>
              <a:t>lodged</a:t>
            </a:r>
            <a:r>
              <a:rPr lang="lt-LT" dirty="0"/>
              <a:t> </a:t>
            </a:r>
            <a:r>
              <a:rPr lang="lt-LT" dirty="0" err="1"/>
              <a:t>pre-loading</a:t>
            </a:r>
            <a:r>
              <a:rPr lang="lt-LT" dirty="0"/>
              <a:t>“ -  yra pilnas ENS duomenų rinkinys pateikiamas prieš </a:t>
            </a:r>
            <a:r>
              <a:rPr lang="lt-LT"/>
              <a:t>pakrovimą į orlaivį</a:t>
            </a:r>
            <a:r>
              <a:rPr lang="lt-LT" dirty="0"/>
              <a:t>.</a:t>
            </a:r>
          </a:p>
          <a:p>
            <a:pPr marL="0" indent="0">
              <a:buNone/>
            </a:pPr>
            <a:endParaRPr lang="lt-LT" dirty="0"/>
          </a:p>
          <a:p>
            <a:endParaRPr lang="lt-LT" dirty="0"/>
          </a:p>
        </p:txBody>
      </p:sp>
    </p:spTree>
    <p:extLst>
      <p:ext uri="{BB962C8B-B14F-4D97-AF65-F5344CB8AC3E}">
        <p14:creationId xmlns:p14="http://schemas.microsoft.com/office/powerpoint/2010/main" val="1840827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Pilnas ar dalinis ENS pildymas</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pPr marL="0" indent="0">
              <a:buNone/>
            </a:pPr>
            <a:endParaRPr lang="lt-LT" dirty="0"/>
          </a:p>
          <a:p>
            <a:r>
              <a:rPr lang="en-US" dirty="0"/>
              <a:t>ENS</a:t>
            </a:r>
            <a:r>
              <a:rPr lang="lt-LT" dirty="0"/>
              <a:t> pildymo</a:t>
            </a:r>
            <a:r>
              <a:rPr lang="en-US" dirty="0"/>
              <a:t> </a:t>
            </a:r>
            <a:r>
              <a:rPr lang="lt-LT" dirty="0"/>
              <a:t>duomenys (</a:t>
            </a:r>
            <a:r>
              <a:rPr lang="en-US" dirty="0"/>
              <a:t>filing</a:t>
            </a:r>
            <a:r>
              <a:rPr lang="lt-LT" dirty="0"/>
              <a:t>)</a:t>
            </a:r>
            <a:r>
              <a:rPr lang="en-US" dirty="0"/>
              <a:t> – </a:t>
            </a:r>
            <a:r>
              <a:rPr lang="lt-LT" dirty="0"/>
              <a:t>dalinis ar pilnas </a:t>
            </a:r>
            <a:r>
              <a:rPr lang="en-US" dirty="0"/>
              <a:t>ENS </a:t>
            </a:r>
            <a:r>
              <a:rPr lang="lt-LT" dirty="0"/>
              <a:t>duomenų rinkinys skirtas transporto rūšiai ar  verslo modeliui</a:t>
            </a:r>
            <a:r>
              <a:rPr lang="en-US" dirty="0"/>
              <a:t>.</a:t>
            </a:r>
            <a:r>
              <a:rPr lang="lt-LT" dirty="0"/>
              <a:t> (</a:t>
            </a:r>
            <a:r>
              <a:rPr lang="en-US" dirty="0"/>
              <a:t>F43, F44, F42 </a:t>
            </a:r>
            <a:r>
              <a:rPr lang="lt-LT" dirty="0"/>
              <a:t>Pašto verslo modeliui)</a:t>
            </a:r>
            <a:endParaRPr lang="en-US" dirty="0"/>
          </a:p>
          <a:p>
            <a:endParaRPr lang="en-US" dirty="0"/>
          </a:p>
          <a:p>
            <a:r>
              <a:rPr lang="lt-LT" dirty="0"/>
              <a:t>Pilnas </a:t>
            </a:r>
            <a:r>
              <a:rPr lang="en-US" dirty="0"/>
              <a:t>ENS - ENS </a:t>
            </a:r>
            <a:r>
              <a:rPr lang="lt-LT" dirty="0"/>
              <a:t>turintis visus būtinus duomenis transporto rūšiai ar  verslo modeliui</a:t>
            </a:r>
            <a:r>
              <a:rPr lang="en-US" dirty="0"/>
              <a:t>. </a:t>
            </a:r>
            <a:r>
              <a:rPr lang="lt-LT" dirty="0"/>
              <a:t>Pilnas </a:t>
            </a:r>
            <a:r>
              <a:rPr lang="en-US" dirty="0"/>
              <a:t>ENS </a:t>
            </a:r>
            <a:r>
              <a:rPr lang="lt-LT" dirty="0"/>
              <a:t>gali būti pateiktas vienu </a:t>
            </a:r>
            <a:r>
              <a:rPr lang="en-US" dirty="0"/>
              <a:t> ENS </a:t>
            </a:r>
            <a:r>
              <a:rPr lang="lt-LT" dirty="0"/>
              <a:t>pildymu ir pateikimu</a:t>
            </a:r>
            <a:r>
              <a:rPr lang="en-US" dirty="0"/>
              <a:t>,</a:t>
            </a:r>
            <a:r>
              <a:rPr lang="lt-LT" dirty="0"/>
              <a:t> arba visais būtinais daliniais duomenų pateikimo elementais </a:t>
            </a:r>
            <a:r>
              <a:rPr lang="en-US" dirty="0"/>
              <a:t> </a:t>
            </a:r>
            <a:r>
              <a:rPr lang="lt-LT" dirty="0"/>
              <a:t>(etapais)</a:t>
            </a:r>
            <a:r>
              <a:rPr lang="en-US" dirty="0"/>
              <a:t>.</a:t>
            </a:r>
            <a:r>
              <a:rPr lang="lt-LT" dirty="0"/>
              <a:t> </a:t>
            </a:r>
            <a:r>
              <a:rPr lang="en-US" dirty="0"/>
              <a:t>P</a:t>
            </a:r>
            <a:r>
              <a:rPr lang="lt-LT" dirty="0" err="1"/>
              <a:t>ašto</a:t>
            </a:r>
            <a:r>
              <a:rPr lang="lt-LT" dirty="0"/>
              <a:t> </a:t>
            </a:r>
            <a:r>
              <a:rPr lang="en-US" dirty="0"/>
              <a:t> ENS </a:t>
            </a:r>
            <a:r>
              <a:rPr lang="lt-LT" dirty="0"/>
              <a:t>atveju </a:t>
            </a:r>
            <a:r>
              <a:rPr lang="en-US" dirty="0"/>
              <a:t>= F43 + F44 + F42 </a:t>
            </a:r>
          </a:p>
          <a:p>
            <a:endParaRPr lang="lt-LT" dirty="0"/>
          </a:p>
        </p:txBody>
      </p:sp>
    </p:spTree>
    <p:extLst>
      <p:ext uri="{BB962C8B-B14F-4D97-AF65-F5344CB8AC3E}">
        <p14:creationId xmlns:p14="http://schemas.microsoft.com/office/powerpoint/2010/main" val="248143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Žinutės pavadinime </a:t>
            </a:r>
            <a:r>
              <a:rPr lang="lt-LT" sz="2800" b="1" dirty="0" err="1"/>
              <a:t>Fxx</a:t>
            </a:r>
            <a:r>
              <a:rPr lang="lt-LT" sz="2800" b="1" dirty="0"/>
              <a:t> indikatorius nurodo aplinkybes pvz.:</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pPr marL="0" indent="0">
              <a:buNone/>
            </a:pPr>
            <a:endParaRPr lang="lt-LT" dirty="0"/>
          </a:p>
          <a:p>
            <a:endParaRPr lang="lt-LT" dirty="0"/>
          </a:p>
        </p:txBody>
      </p:sp>
      <p:pic>
        <p:nvPicPr>
          <p:cNvPr id="3" name="Content Placeholder 3">
            <a:extLst>
              <a:ext uri="{FF2B5EF4-FFF2-40B4-BE49-F238E27FC236}">
                <a16:creationId xmlns:a16="http://schemas.microsoft.com/office/drawing/2014/main" id="{2CCB7B05-FA19-2B75-E976-D8830C2BFC52}"/>
              </a:ext>
            </a:extLst>
          </p:cNvPr>
          <p:cNvPicPr>
            <a:picLocks/>
          </p:cNvPicPr>
          <p:nvPr/>
        </p:nvPicPr>
        <p:blipFill>
          <a:blip r:embed="rId2"/>
          <a:stretch>
            <a:fillRect/>
          </a:stretch>
        </p:blipFill>
        <p:spPr>
          <a:xfrm>
            <a:off x="880268" y="1270000"/>
            <a:ext cx="11098372" cy="4318000"/>
          </a:xfrm>
          <a:prstGeom prst="rect">
            <a:avLst/>
          </a:prstGeom>
        </p:spPr>
      </p:pic>
    </p:spTree>
    <p:extLst>
      <p:ext uri="{BB962C8B-B14F-4D97-AF65-F5344CB8AC3E}">
        <p14:creationId xmlns:p14="http://schemas.microsoft.com/office/powerpoint/2010/main" val="109001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Galimi muitinės sprendimai </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pPr marL="0" indent="0">
              <a:buNone/>
            </a:pPr>
            <a:endParaRPr lang="lt-LT"/>
          </a:p>
          <a:p>
            <a:endParaRPr lang="lt-LT" dirty="0"/>
          </a:p>
        </p:txBody>
      </p:sp>
      <p:graphicFrame>
        <p:nvGraphicFramePr>
          <p:cNvPr id="3" name="Lentelė 2">
            <a:extLst>
              <a:ext uri="{FF2B5EF4-FFF2-40B4-BE49-F238E27FC236}">
                <a16:creationId xmlns:a16="http://schemas.microsoft.com/office/drawing/2014/main" id="{AA96AFFA-1F1A-DF38-7848-D2D0F7C6D0B2}"/>
              </a:ext>
            </a:extLst>
          </p:cNvPr>
          <p:cNvGraphicFramePr>
            <a:graphicFrameLocks noGrp="1"/>
          </p:cNvGraphicFramePr>
          <p:nvPr>
            <p:extLst>
              <p:ext uri="{D42A27DB-BD31-4B8C-83A1-F6EECF244321}">
                <p14:modId xmlns:p14="http://schemas.microsoft.com/office/powerpoint/2010/main" val="366643536"/>
              </p:ext>
            </p:extLst>
          </p:nvPr>
        </p:nvGraphicFramePr>
        <p:xfrm>
          <a:off x="2595880" y="2120265"/>
          <a:ext cx="7200800" cy="2376264"/>
        </p:xfrm>
        <a:graphic>
          <a:graphicData uri="http://schemas.openxmlformats.org/drawingml/2006/table">
            <a:tbl>
              <a:tblPr/>
              <a:tblGrid>
                <a:gridCol w="7200800">
                  <a:extLst>
                    <a:ext uri="{9D8B030D-6E8A-4147-A177-3AD203B41FA5}">
                      <a16:colId xmlns:a16="http://schemas.microsoft.com/office/drawing/2014/main" val="4061933324"/>
                    </a:ext>
                  </a:extLst>
                </a:gridCol>
              </a:tblGrid>
              <a:tr h="4039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CA" sz="1800" b="1" i="0" u="none" strike="noStrike" dirty="0">
                          <a:solidFill>
                            <a:srgbClr val="FFFFFF"/>
                          </a:solidFill>
                          <a:effectLst/>
                          <a:latin typeface="Calibri"/>
                        </a:rPr>
                        <a:t> Levels of Mitigation</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6092"/>
                    </a:solidFill>
                  </a:tcPr>
                </a:tc>
                <a:extLst>
                  <a:ext uri="{0D108BD9-81ED-4DB2-BD59-A6C34878D82A}">
                    <a16:rowId xmlns:a16="http://schemas.microsoft.com/office/drawing/2014/main" val="1070107805"/>
                  </a:ext>
                </a:extLst>
              </a:tr>
              <a:tr h="638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CA" sz="1800" b="1" i="0" u="none" strike="noStrike" dirty="0">
                          <a:solidFill>
                            <a:srgbClr val="000000"/>
                          </a:solidFill>
                          <a:effectLst/>
                          <a:latin typeface="Calibri"/>
                        </a:rPr>
                        <a:t>Level 0 – </a:t>
                      </a:r>
                      <a:r>
                        <a:rPr lang="en-CA" sz="1800" b="0" i="0" u="none" strike="noStrike" dirty="0">
                          <a:solidFill>
                            <a:srgbClr val="000000"/>
                          </a:solidFill>
                          <a:effectLst/>
                          <a:latin typeface="Calibri"/>
                        </a:rPr>
                        <a:t>Information that does not require additional action at pre-load </a:t>
                      </a:r>
                      <a:r>
                        <a:rPr lang="en-CA" sz="1800" b="1" i="0" u="none" strike="noStrike" dirty="0">
                          <a:solidFill>
                            <a:srgbClr val="000000"/>
                          </a:solidFill>
                          <a:effectLst/>
                          <a:latin typeface="Calibri"/>
                        </a:rPr>
                        <a:t>– ‘Assessment </a:t>
                      </a:r>
                      <a:r>
                        <a:rPr lang="en-CA" sz="1800" b="1" i="0" u="none" strike="noStrike" dirty="0">
                          <a:solidFill>
                            <a:schemeClr val="tx1"/>
                          </a:solidFill>
                          <a:effectLst/>
                          <a:latin typeface="Calibri"/>
                        </a:rPr>
                        <a:t>complete’ message to filer. [AC at</a:t>
                      </a:r>
                      <a:r>
                        <a:rPr lang="en-CA" sz="1800" b="1" i="0" u="none" strike="noStrike" baseline="0" dirty="0">
                          <a:solidFill>
                            <a:schemeClr val="tx1"/>
                          </a:solidFill>
                          <a:effectLst/>
                          <a:latin typeface="Calibri"/>
                        </a:rPr>
                        <a:t> that moment…]</a:t>
                      </a:r>
                      <a:endParaRPr lang="en-CA" sz="1800" b="1" i="0" u="none" strike="noStrike" dirty="0">
                        <a:solidFill>
                          <a:schemeClr val="tx1"/>
                        </a:solidFill>
                        <a:effectLst/>
                        <a:latin typeface="Calibri"/>
                      </a:endParaRP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834168962"/>
                  </a:ext>
                </a:extLst>
              </a:tr>
              <a:tr h="444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CA" sz="1800" b="1" i="0" u="none" strike="noStrike" dirty="0">
                          <a:solidFill>
                            <a:srgbClr val="000000"/>
                          </a:solidFill>
                          <a:effectLst/>
                          <a:latin typeface="Calibri"/>
                        </a:rPr>
                        <a:t>Level 1</a:t>
                      </a:r>
                      <a:r>
                        <a:rPr lang="en-CA" sz="1800" b="0" i="0" u="none" strike="noStrike" dirty="0">
                          <a:solidFill>
                            <a:srgbClr val="000000"/>
                          </a:solidFill>
                          <a:effectLst/>
                          <a:latin typeface="Calibri"/>
                        </a:rPr>
                        <a:t> - Request for Information </a:t>
                      </a:r>
                      <a:r>
                        <a:rPr lang="en-CA" sz="1800" b="1" i="0" u="none" strike="noStrike" dirty="0">
                          <a:solidFill>
                            <a:srgbClr val="000000"/>
                          </a:solidFill>
                          <a:effectLst/>
                          <a:latin typeface="Calibri"/>
                        </a:rPr>
                        <a:t>(RFI) </a:t>
                      </a:r>
                      <a:r>
                        <a:rPr lang="en-CA" sz="1800" b="1" i="0" u="none" strike="noStrike" dirty="0">
                          <a:solidFill>
                            <a:srgbClr val="FF0000"/>
                          </a:solidFill>
                          <a:effectLst/>
                          <a:latin typeface="Calibri"/>
                        </a:rPr>
                        <a:t>(more info or amend filing)</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64554038"/>
                  </a:ext>
                </a:extLst>
              </a:tr>
              <a:tr h="444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CA" sz="1800" b="1" i="0" u="none" strike="noStrike" dirty="0">
                          <a:solidFill>
                            <a:srgbClr val="000000"/>
                          </a:solidFill>
                          <a:effectLst/>
                          <a:latin typeface="Calibri"/>
                        </a:rPr>
                        <a:t>Level 2</a:t>
                      </a:r>
                      <a:r>
                        <a:rPr lang="en-CA" sz="1800" b="0" i="0" u="none" strike="noStrike" dirty="0">
                          <a:solidFill>
                            <a:srgbClr val="000000"/>
                          </a:solidFill>
                          <a:effectLst/>
                          <a:latin typeface="Calibri"/>
                        </a:rPr>
                        <a:t> - Request for Screening </a:t>
                      </a:r>
                      <a:r>
                        <a:rPr lang="en-CA" sz="1800" b="1" i="0" u="none" strike="noStrike" dirty="0">
                          <a:solidFill>
                            <a:srgbClr val="000000"/>
                          </a:solidFill>
                          <a:effectLst/>
                          <a:latin typeface="Calibri"/>
                        </a:rPr>
                        <a:t>(RFS)</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795243069"/>
                  </a:ext>
                </a:extLst>
              </a:tr>
              <a:tr h="444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CA" sz="1800" b="1" i="0" u="none" strike="noStrike" dirty="0">
                          <a:solidFill>
                            <a:srgbClr val="000000"/>
                          </a:solidFill>
                          <a:effectLst/>
                          <a:latin typeface="Calibri"/>
                        </a:rPr>
                        <a:t>Level 3</a:t>
                      </a:r>
                      <a:r>
                        <a:rPr lang="en-CA" sz="1800" b="0" i="0" u="none" strike="noStrike" dirty="0">
                          <a:solidFill>
                            <a:srgbClr val="000000"/>
                          </a:solidFill>
                          <a:effectLst/>
                          <a:latin typeface="Calibri"/>
                        </a:rPr>
                        <a:t> - Do Not Load </a:t>
                      </a:r>
                      <a:r>
                        <a:rPr lang="en-CA" sz="1800" b="1" i="0" u="none" strike="noStrike" dirty="0">
                          <a:solidFill>
                            <a:srgbClr val="000000"/>
                          </a:solidFill>
                          <a:effectLst/>
                          <a:latin typeface="Calibri"/>
                        </a:rPr>
                        <a:t>(DNL)</a:t>
                      </a:r>
                      <a:endParaRPr lang="en-CA" sz="1800" b="1" i="1" u="none" strike="noStrike" dirty="0">
                        <a:solidFill>
                          <a:srgbClr val="000000"/>
                        </a:solidFill>
                        <a:effectLst/>
                        <a:latin typeface="Calibri"/>
                      </a:endParaRP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90017152"/>
                  </a:ext>
                </a:extLst>
              </a:tr>
            </a:tbl>
          </a:graphicData>
        </a:graphic>
      </p:graphicFrame>
    </p:spTree>
    <p:extLst>
      <p:ext uri="{BB962C8B-B14F-4D97-AF65-F5344CB8AC3E}">
        <p14:creationId xmlns:p14="http://schemas.microsoft.com/office/powerpoint/2010/main" val="408365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E455C7-37F8-3C4B-7140-BDADA59A4AA7}"/>
              </a:ext>
            </a:extLst>
          </p:cNvPr>
          <p:cNvSpPr>
            <a:spLocks noGrp="1"/>
          </p:cNvSpPr>
          <p:nvPr>
            <p:ph type="title"/>
          </p:nvPr>
        </p:nvSpPr>
        <p:spPr>
          <a:xfrm>
            <a:off x="838200" y="365125"/>
            <a:ext cx="9983993" cy="484729"/>
          </a:xfrm>
        </p:spPr>
        <p:txBody>
          <a:bodyPr>
            <a:noAutofit/>
          </a:bodyPr>
          <a:lstStyle/>
          <a:p>
            <a:r>
              <a:rPr lang="lt-LT" sz="2800" b="1" dirty="0"/>
              <a:t>Žinutės  IE3F20 turinys:</a:t>
            </a:r>
          </a:p>
        </p:txBody>
      </p:sp>
      <p:sp>
        <p:nvSpPr>
          <p:cNvPr id="4" name="Turinio vietos rezervavimo ženklas 3">
            <a:extLst>
              <a:ext uri="{FF2B5EF4-FFF2-40B4-BE49-F238E27FC236}">
                <a16:creationId xmlns:a16="http://schemas.microsoft.com/office/drawing/2014/main" id="{792888E6-39B8-6F81-821E-E950C86A6D8D}"/>
              </a:ext>
            </a:extLst>
          </p:cNvPr>
          <p:cNvSpPr>
            <a:spLocks noGrp="1"/>
          </p:cNvSpPr>
          <p:nvPr>
            <p:ph idx="1"/>
          </p:nvPr>
        </p:nvSpPr>
        <p:spPr>
          <a:xfrm>
            <a:off x="838200" y="1043492"/>
            <a:ext cx="10515600" cy="5449383"/>
          </a:xfrm>
        </p:spPr>
        <p:txBody>
          <a:bodyPr>
            <a:normAutofit/>
          </a:bodyPr>
          <a:lstStyle/>
          <a:p>
            <a:pPr marL="0" indent="0">
              <a:buNone/>
            </a:pPr>
            <a:endParaRPr lang="lt-LT" dirty="0"/>
          </a:p>
          <a:p>
            <a:endParaRPr lang="lt-LT" dirty="0"/>
          </a:p>
        </p:txBody>
      </p:sp>
      <p:pic>
        <p:nvPicPr>
          <p:cNvPr id="5" name="Paveikslėlis 4">
            <a:extLst>
              <a:ext uri="{FF2B5EF4-FFF2-40B4-BE49-F238E27FC236}">
                <a16:creationId xmlns:a16="http://schemas.microsoft.com/office/drawing/2014/main" id="{9D6F0F25-8C35-ED65-0AB8-3B1EB46C3B74}"/>
              </a:ext>
            </a:extLst>
          </p:cNvPr>
          <p:cNvPicPr>
            <a:picLocks noChangeAspect="1"/>
          </p:cNvPicPr>
          <p:nvPr/>
        </p:nvPicPr>
        <p:blipFill rotWithShape="1">
          <a:blip r:embed="rId2"/>
          <a:srcRect l="-1" t="22614" r="-99" b="121"/>
          <a:stretch/>
        </p:blipFill>
        <p:spPr>
          <a:xfrm>
            <a:off x="0" y="1043492"/>
            <a:ext cx="12204000" cy="5004000"/>
          </a:xfrm>
          <a:prstGeom prst="rect">
            <a:avLst/>
          </a:prstGeom>
        </p:spPr>
      </p:pic>
    </p:spTree>
    <p:extLst>
      <p:ext uri="{BB962C8B-B14F-4D97-AF65-F5344CB8AC3E}">
        <p14:creationId xmlns:p14="http://schemas.microsoft.com/office/powerpoint/2010/main" val="60963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0" y="1116315"/>
            <a:ext cx="12192000" cy="4625369"/>
          </a:xfrm>
          <a:prstGeom prst="rect">
            <a:avLst/>
          </a:prstGeom>
          <a:noFill/>
        </p:spPr>
        <p:txBody>
          <a:bodyPr wrap="square">
            <a:spAutoFit/>
          </a:bodyPr>
          <a:lstStyle/>
          <a:p>
            <a:pPr indent="450215" algn="just"/>
            <a:r>
              <a:rPr lang="lt-LT" sz="1800" i="1" dirty="0">
                <a:effectLst/>
                <a:latin typeface="Times New Roman" panose="02020603050405020304" pitchFamily="18" charset="0"/>
                <a:ea typeface="Calibri" panose="020F0502020204030204" pitchFamily="34" charset="0"/>
              </a:rPr>
              <a:t>  </a:t>
            </a:r>
            <a:endParaRPr lang="lt-LT" sz="1200" dirty="0">
              <a:effectLst/>
              <a:latin typeface="Times New Roman" panose="02020603050405020304" pitchFamily="18" charset="0"/>
              <a:ea typeface="Calibri" panose="020F0502020204030204" pitchFamily="34" charset="0"/>
            </a:endParaRPr>
          </a:p>
          <a:p>
            <a:pPr marL="1177925" indent="-457200" algn="just">
              <a:spcAft>
                <a:spcPts val="600"/>
              </a:spcAft>
              <a:buFontTx/>
              <a:buChar char="-"/>
              <a:tabLst>
                <a:tab pos="538163" algn="l"/>
              </a:tabLst>
            </a:pPr>
            <a:r>
              <a:rPr lang="lt-LT" sz="2800" i="1" dirty="0">
                <a:solidFill>
                  <a:schemeClr val="bg1"/>
                </a:solidFill>
                <a:effectLst/>
                <a:latin typeface="Times New Roman" panose="02020603050405020304" pitchFamily="18" charset="0"/>
                <a:ea typeface="Times New Roman" panose="02020603050405020304" pitchFamily="18" charset="0"/>
              </a:rPr>
              <a:t>EVV ENS duomenims teikti, apdoroti ir susijusios informacijoms mainams su muitine vykdyti naudojasi bendru EK ir valstybių narių sutarimu sukurta ES darniąja verslininko sąsaja (angl. </a:t>
            </a:r>
            <a:r>
              <a:rPr lang="lt-LT" sz="2800" i="1" dirty="0" err="1">
                <a:solidFill>
                  <a:schemeClr val="bg1"/>
                </a:solidFill>
                <a:effectLst/>
                <a:latin typeface="Times New Roman" panose="02020603050405020304" pitchFamily="18" charset="0"/>
                <a:ea typeface="Times New Roman" panose="02020603050405020304" pitchFamily="18" charset="0"/>
              </a:rPr>
              <a:t>Shared</a:t>
            </a:r>
            <a:r>
              <a:rPr lang="lt-LT" sz="2800" i="1" dirty="0">
                <a:solidFill>
                  <a:schemeClr val="bg1"/>
                </a:solidFill>
                <a:effectLst/>
                <a:latin typeface="Times New Roman" panose="02020603050405020304" pitchFamily="18" charset="0"/>
                <a:ea typeface="Times New Roman" panose="02020603050405020304" pitchFamily="18" charset="0"/>
              </a:rPr>
              <a:t> </a:t>
            </a:r>
            <a:r>
              <a:rPr lang="lt-LT" sz="2800" i="1" dirty="0" err="1">
                <a:solidFill>
                  <a:schemeClr val="bg1"/>
                </a:solidFill>
                <a:effectLst/>
                <a:latin typeface="Times New Roman" panose="02020603050405020304" pitchFamily="18" charset="0"/>
                <a:ea typeface="Times New Roman" panose="02020603050405020304" pitchFamily="18" charset="0"/>
              </a:rPr>
              <a:t>Trader</a:t>
            </a:r>
            <a:r>
              <a:rPr lang="lt-LT" sz="2800" i="1" dirty="0">
                <a:solidFill>
                  <a:schemeClr val="bg1"/>
                </a:solidFill>
                <a:effectLst/>
                <a:latin typeface="Times New Roman" panose="02020603050405020304" pitchFamily="18" charset="0"/>
                <a:ea typeface="Times New Roman" panose="02020603050405020304" pitchFamily="18" charset="0"/>
              </a:rPr>
              <a:t> </a:t>
            </a:r>
            <a:r>
              <a:rPr lang="lt-LT" sz="2800" i="1" dirty="0" err="1">
                <a:solidFill>
                  <a:schemeClr val="bg1"/>
                </a:solidFill>
                <a:effectLst/>
                <a:latin typeface="Times New Roman" panose="02020603050405020304" pitchFamily="18" charset="0"/>
                <a:ea typeface="Times New Roman" panose="02020603050405020304" pitchFamily="18" charset="0"/>
              </a:rPr>
              <a:t>Interface</a:t>
            </a:r>
            <a:r>
              <a:rPr lang="lt-LT" sz="2800" i="1" dirty="0">
                <a:solidFill>
                  <a:schemeClr val="bg1"/>
                </a:solidFill>
                <a:effectLst/>
                <a:latin typeface="Times New Roman" panose="02020603050405020304" pitchFamily="18" charset="0"/>
                <a:ea typeface="Times New Roman" panose="02020603050405020304" pitchFamily="18" charset="0"/>
              </a:rPr>
              <a:t>). </a:t>
            </a:r>
            <a:endParaRPr lang="lt-LT" sz="2800" i="1" dirty="0">
              <a:solidFill>
                <a:schemeClr val="bg1"/>
              </a:solidFill>
              <a:latin typeface="Times New Roman" panose="02020603050405020304" pitchFamily="18" charset="0"/>
              <a:ea typeface="Times New Roman" panose="02020603050405020304" pitchFamily="18" charset="0"/>
            </a:endParaRPr>
          </a:p>
          <a:p>
            <a:pPr marL="1177925" indent="-457200" algn="just">
              <a:spcAft>
                <a:spcPts val="600"/>
              </a:spcAft>
              <a:buFontTx/>
              <a:buChar char="-"/>
              <a:tabLst>
                <a:tab pos="538163" algn="l"/>
              </a:tabLst>
            </a:pPr>
            <a:r>
              <a:rPr lang="lt-LT" sz="2800" i="1" dirty="0">
                <a:solidFill>
                  <a:schemeClr val="bg1"/>
                </a:solidFill>
                <a:effectLst/>
                <a:latin typeface="Times New Roman" panose="02020603050405020304" pitchFamily="18" charset="0"/>
                <a:ea typeface="Times New Roman" panose="02020603050405020304" pitchFamily="18" charset="0"/>
              </a:rPr>
              <a:t>EVV, pageidaujantis teikti ENS, privalo:</a:t>
            </a:r>
            <a:endParaRPr lang="lt-LT" sz="2400" dirty="0">
              <a:solidFill>
                <a:schemeClr val="bg1"/>
              </a:solidFill>
              <a:effectLst/>
              <a:latin typeface="Times New Roman" panose="02020603050405020304" pitchFamily="18" charset="0"/>
              <a:ea typeface="Times New Roman" panose="02020603050405020304" pitchFamily="18" charset="0"/>
            </a:endParaRPr>
          </a:p>
          <a:p>
            <a:pPr marL="720725" indent="806450" algn="just">
              <a:lnSpc>
                <a:spcPct val="110000"/>
              </a:lnSpc>
              <a:spcAft>
                <a:spcPts val="600"/>
              </a:spcAft>
              <a:tabLst>
                <a:tab pos="538163" algn="l"/>
              </a:tabLst>
            </a:pPr>
            <a:r>
              <a:rPr lang="lt-LT" sz="2800" i="1" dirty="0">
                <a:solidFill>
                  <a:schemeClr val="bg1"/>
                </a:solidFill>
                <a:effectLst/>
                <a:latin typeface="Times New Roman" panose="02020603050405020304" pitchFamily="18" charset="0"/>
                <a:ea typeface="Times New Roman" panose="02020603050405020304" pitchFamily="18" charset="0"/>
              </a:rPr>
              <a:t>BAP priemonėmis adresu </a:t>
            </a:r>
            <a:r>
              <a:rPr lang="lt-LT" sz="2800" i="1" u="sng" dirty="0">
                <a:solidFill>
                  <a:schemeClr val="bg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https://bap.lrmuitine.lt</a:t>
            </a:r>
            <a:r>
              <a:rPr lang="lt-LT" sz="2800" i="1" dirty="0">
                <a:solidFill>
                  <a:schemeClr val="bg1"/>
                </a:solidFill>
                <a:effectLst/>
                <a:latin typeface="Times New Roman" panose="02020603050405020304" pitchFamily="18" charset="0"/>
                <a:ea typeface="Times New Roman" panose="02020603050405020304" pitchFamily="18" charset="0"/>
              </a:rPr>
              <a:t> užsiregistruoti muitinės elektroninių paslaugų gavėju vadovaujantis Muitinės departamento prie Lietuvos Respublikos finansų ministerijos generalinio direktoriaus 2017 m. kovo 24 d. įsakymu Nr. 1B-234 patvirtintomis Muitinės elektroninių paslaugų teikimo taisyklėmis.</a:t>
            </a:r>
          </a:p>
        </p:txBody>
      </p:sp>
    </p:spTree>
    <p:extLst>
      <p:ext uri="{BB962C8B-B14F-4D97-AF65-F5344CB8AC3E}">
        <p14:creationId xmlns:p14="http://schemas.microsoft.com/office/powerpoint/2010/main" val="1429273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0" y="720762"/>
            <a:ext cx="12192000" cy="4962705"/>
          </a:xfrm>
          <a:prstGeom prst="rect">
            <a:avLst/>
          </a:prstGeom>
          <a:noFill/>
        </p:spPr>
        <p:txBody>
          <a:bodyPr wrap="square">
            <a:spAutoFit/>
          </a:bodyPr>
          <a:lstStyle/>
          <a:p>
            <a:pPr indent="450215" algn="just"/>
            <a:r>
              <a:rPr lang="lt-LT" sz="1800" i="1" dirty="0">
                <a:effectLst/>
                <a:latin typeface="Times New Roman" panose="02020603050405020304" pitchFamily="18" charset="0"/>
                <a:ea typeface="Calibri" panose="020F0502020204030204" pitchFamily="34" charset="0"/>
              </a:rPr>
              <a:t>  </a:t>
            </a:r>
            <a:endParaRPr lang="lt-LT" sz="1200" dirty="0">
              <a:effectLst/>
              <a:latin typeface="Times New Roman" panose="02020603050405020304" pitchFamily="18" charset="0"/>
              <a:ea typeface="Calibri" panose="020F0502020204030204" pitchFamily="34" charset="0"/>
            </a:endParaRPr>
          </a:p>
          <a:p>
            <a:pPr marL="538163" indent="623888" algn="just">
              <a:lnSpc>
                <a:spcPct val="110000"/>
              </a:lnSpc>
              <a:spcAft>
                <a:spcPts val="600"/>
              </a:spcAft>
              <a:tabLst>
                <a:tab pos="1430338" algn="l"/>
              </a:tabLst>
            </a:pPr>
            <a:r>
              <a:rPr lang="lt-LT" sz="2400" i="1" dirty="0">
                <a:solidFill>
                  <a:schemeClr val="bg1"/>
                </a:solidFill>
                <a:effectLst/>
                <a:latin typeface="Times New Roman" panose="02020603050405020304" pitchFamily="18" charset="0"/>
                <a:ea typeface="Times New Roman" panose="02020603050405020304" pitchFamily="18" charset="0"/>
              </a:rPr>
              <a:t>-BAP naudotojo vadovas: </a:t>
            </a:r>
            <a:r>
              <a:rPr lang="lt-LT" sz="2400" i="1" u="sng" dirty="0">
                <a:solidFill>
                  <a:schemeClr val="bg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https://bap.lrmuitine.lt/bap-cas-app/pdf/Naudotojo_vadovas.pdf</a:t>
            </a:r>
            <a:r>
              <a:rPr lang="lt-LT" sz="2400" i="1" dirty="0">
                <a:solidFill>
                  <a:schemeClr val="bg1"/>
                </a:solidFill>
                <a:effectLst/>
                <a:latin typeface="Times New Roman" panose="02020603050405020304" pitchFamily="18" charset="0"/>
                <a:ea typeface="Times New Roman" panose="02020603050405020304" pitchFamily="18" charset="0"/>
              </a:rPr>
              <a:t> </a:t>
            </a:r>
            <a:endParaRPr lang="lt-LT" sz="2000" dirty="0">
              <a:solidFill>
                <a:schemeClr val="bg1"/>
              </a:solidFill>
              <a:effectLst/>
              <a:latin typeface="Times New Roman" panose="02020603050405020304" pitchFamily="18" charset="0"/>
              <a:ea typeface="Times New Roman" panose="02020603050405020304" pitchFamily="18" charset="0"/>
            </a:endParaRPr>
          </a:p>
          <a:p>
            <a:pPr marL="538163" indent="623888" algn="just">
              <a:lnSpc>
                <a:spcPct val="110000"/>
              </a:lnSpc>
              <a:spcAft>
                <a:spcPts val="600"/>
              </a:spcAft>
            </a:pPr>
            <a:r>
              <a:rPr lang="lt-LT" sz="2400" i="1" dirty="0">
                <a:solidFill>
                  <a:schemeClr val="bg1"/>
                </a:solidFill>
                <a:effectLst/>
                <a:latin typeface="Times New Roman" panose="02020603050405020304" pitchFamily="18" charset="0"/>
                <a:ea typeface="Times New Roman" panose="02020603050405020304" pitchFamily="18" charset="0"/>
              </a:rPr>
              <a:t>- BAP priemonėmis užsiregistravęs paslaugų gavėju taip pat Europos Komisijos centrinėje Vieningo naudotojų valdymo ir skaitmeninio parašo informacinėje sistemoje užregistruoti kvalifikuotą skaitmeninį sertifikatą (tapatybės kortelės arba USB laikmenos), kuris bus naudojamas ENS pasirašymui. Asmuo tai gali padaryti prisijungęs prie Vieningo naudotojų valdymo ir skaitmeninio parašo informacinėje sistemoje adresu </a:t>
            </a:r>
            <a:r>
              <a:rPr lang="lt-LT" sz="2400" i="1" u="sng" dirty="0">
                <a:solidFill>
                  <a:schemeClr val="bg1"/>
                </a:solidFill>
                <a:effectLst/>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https://customs.ec.europa.eu/taxud/uumds/admin-ext/</a:t>
            </a:r>
            <a:endParaRPr lang="lt-LT" sz="2000" dirty="0">
              <a:solidFill>
                <a:schemeClr val="bg1"/>
              </a:solidFill>
              <a:effectLst/>
              <a:latin typeface="Times New Roman" panose="02020603050405020304" pitchFamily="18" charset="0"/>
              <a:ea typeface="Times New Roman" panose="02020603050405020304" pitchFamily="18" charset="0"/>
            </a:endParaRPr>
          </a:p>
          <a:p>
            <a:pPr marL="538163" indent="623888" algn="just">
              <a:lnSpc>
                <a:spcPct val="110000"/>
              </a:lnSpc>
              <a:spcAft>
                <a:spcPts val="600"/>
              </a:spcAft>
            </a:pPr>
            <a:r>
              <a:rPr lang="lt-LT" sz="2400" i="1" dirty="0">
                <a:solidFill>
                  <a:schemeClr val="bg1"/>
                </a:solidFill>
                <a:latin typeface="Times New Roman" panose="02020603050405020304" pitchFamily="18" charset="0"/>
                <a:ea typeface="Times New Roman" panose="02020603050405020304" pitchFamily="18" charset="0"/>
              </a:rPr>
              <a:t>-P</a:t>
            </a:r>
            <a:r>
              <a:rPr lang="lt-LT" sz="2400" i="1" dirty="0">
                <a:solidFill>
                  <a:schemeClr val="bg1"/>
                </a:solidFill>
                <a:effectLst/>
                <a:latin typeface="Times New Roman" panose="02020603050405020304" pitchFamily="18" charset="0"/>
                <a:ea typeface="Times New Roman" panose="02020603050405020304" pitchFamily="18" charset="0"/>
              </a:rPr>
              <a:t>aslaugų gavėjams atitinkamai iki 2021 m. kovo 15 d. turėjusiems prieigas prie muitinės elektroninių paslaugų, automatiškai bus suteikiamos teisės ir ENS teikimui bei prisijungimui prie Vieningo naudotojų valdymo ir skaitmeninio parašo informacinės sistemos.</a:t>
            </a:r>
            <a:endParaRPr lang="lt-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2864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0" y="0"/>
            <a:ext cx="12192000" cy="5007525"/>
          </a:xfrm>
          <a:prstGeom prst="rect">
            <a:avLst/>
          </a:prstGeom>
          <a:noFill/>
        </p:spPr>
        <p:txBody>
          <a:bodyPr wrap="square">
            <a:spAutoFit/>
          </a:bodyPr>
          <a:lstStyle/>
          <a:p>
            <a:pPr indent="450215" algn="just"/>
            <a:r>
              <a:rPr lang="lt-LT" sz="2400" i="1" dirty="0">
                <a:solidFill>
                  <a:schemeClr val="bg1"/>
                </a:solidFill>
                <a:effectLst/>
                <a:latin typeface="Times New Roman" panose="02020603050405020304" pitchFamily="18" charset="0"/>
                <a:ea typeface="Calibri" panose="020F0502020204030204" pitchFamily="34" charset="0"/>
              </a:rPr>
              <a:t>  </a:t>
            </a:r>
            <a:endParaRPr lang="lt-LT" sz="1600" dirty="0">
              <a:solidFill>
                <a:schemeClr val="bg1"/>
              </a:solidFill>
              <a:effectLst/>
              <a:latin typeface="Times New Roman" panose="02020603050405020304" pitchFamily="18" charset="0"/>
              <a:ea typeface="Calibri" panose="020F0502020204030204" pitchFamily="34" charset="0"/>
            </a:endParaRPr>
          </a:p>
          <a:p>
            <a:pPr indent="450215" algn="just">
              <a:lnSpc>
                <a:spcPct val="110000"/>
              </a:lnSpc>
              <a:spcAft>
                <a:spcPts val="600"/>
              </a:spcAft>
            </a:pPr>
            <a:r>
              <a:rPr lang="lt-LT" sz="2400" i="1" dirty="0">
                <a:solidFill>
                  <a:schemeClr val="bg1"/>
                </a:solidFill>
                <a:effectLst/>
                <a:latin typeface="Times New Roman" panose="02020603050405020304" pitchFamily="18" charset="0"/>
                <a:ea typeface="Times New Roman" panose="02020603050405020304" pitchFamily="18" charset="0"/>
              </a:rPr>
              <a:t>EVV teikia Muitinei PN vadovaudamiesi Verslininko sąsajos specifikacijos III tomu. </a:t>
            </a:r>
            <a:endParaRPr lang="lt-LT" sz="2000" dirty="0">
              <a:solidFill>
                <a:schemeClr val="bg1"/>
              </a:solidFill>
              <a:effectLst/>
              <a:latin typeface="Times New Roman" panose="02020603050405020304" pitchFamily="18" charset="0"/>
              <a:ea typeface="Times New Roman" panose="02020603050405020304" pitchFamily="18" charset="0"/>
            </a:endParaRPr>
          </a:p>
          <a:p>
            <a:pPr marL="457200" algn="just"/>
            <a:r>
              <a:rPr lang="lt-LT" sz="2400" i="1" dirty="0">
                <a:solidFill>
                  <a:schemeClr val="bg1"/>
                </a:solidFill>
                <a:effectLst/>
                <a:latin typeface="Times New Roman" panose="02020603050405020304" pitchFamily="18" charset="0"/>
                <a:ea typeface="Times New Roman" panose="02020603050405020304" pitchFamily="18" charset="0"/>
              </a:rPr>
              <a:t>galimybė EVV atstovams testuoti PN (pranešimas IEG347LT) pateikimo funkcionalumą Muitinei. Visa reikiama  informacija skelbiama Muitinės svetainėje </a:t>
            </a:r>
            <a:r>
              <a:rPr lang="lt-LT" sz="2400" i="1" u="sng" dirty="0">
                <a:solidFill>
                  <a:schemeClr val="bg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https://lrmuitine.lt/web/guest/591</a:t>
            </a:r>
            <a:r>
              <a:rPr lang="lt-LT" sz="2400" i="1" dirty="0">
                <a:solidFill>
                  <a:schemeClr val="bg1"/>
                </a:solidFill>
                <a:effectLst/>
                <a:latin typeface="Times New Roman" panose="02020603050405020304" pitchFamily="18" charset="0"/>
                <a:ea typeface="Times New Roman" panose="02020603050405020304" pitchFamily="18" charset="0"/>
              </a:rPr>
              <a:t>.</a:t>
            </a:r>
            <a:endParaRPr lang="lt-LT" sz="2000" dirty="0">
              <a:solidFill>
                <a:schemeClr val="bg1"/>
              </a:solidFill>
              <a:effectLst/>
              <a:latin typeface="Times New Roman" panose="02020603050405020304" pitchFamily="18" charset="0"/>
              <a:ea typeface="Times New Roman" panose="02020603050405020304" pitchFamily="18" charset="0"/>
            </a:endParaRPr>
          </a:p>
          <a:p>
            <a:pPr marL="457200" indent="450215" algn="just"/>
            <a:r>
              <a:rPr lang="lt-LT" sz="2400" i="1" dirty="0">
                <a:solidFill>
                  <a:schemeClr val="bg1"/>
                </a:solidFill>
                <a:effectLst/>
                <a:latin typeface="Times New Roman" panose="02020603050405020304" pitchFamily="18" charset="0"/>
                <a:ea typeface="Times New Roman" panose="02020603050405020304" pitchFamily="18" charset="0"/>
              </a:rPr>
              <a:t>. </a:t>
            </a:r>
            <a:endParaRPr lang="lt-LT" sz="2000" dirty="0">
              <a:solidFill>
                <a:schemeClr val="bg1"/>
              </a:solidFill>
              <a:effectLst/>
              <a:latin typeface="Times New Roman" panose="02020603050405020304" pitchFamily="18" charset="0"/>
              <a:ea typeface="Times New Roman" panose="02020603050405020304" pitchFamily="18" charset="0"/>
            </a:endParaRPr>
          </a:p>
          <a:p>
            <a:pPr marL="457200" indent="450215" algn="just"/>
            <a:r>
              <a:rPr lang="lt-LT" sz="2400" i="1" dirty="0">
                <a:solidFill>
                  <a:schemeClr val="bg1"/>
                </a:solidFill>
                <a:effectLst/>
                <a:latin typeface="Times New Roman" panose="02020603050405020304" pitchFamily="18" charset="0"/>
                <a:ea typeface="Times New Roman" panose="02020603050405020304" pitchFamily="18" charset="0"/>
              </a:rPr>
              <a:t>Muitinė, taikydama diegimo laikotarpio priemones nustatė,  kad EVV, kurie nuo 2021-03-15 įgyją prievolę teikti ENS,  privalo pradėti teikti ENS ir PN elektroniniu būdu ne vėliau kaip  nuo 2021 m. liepos 1 dienos.</a:t>
            </a:r>
            <a:endParaRPr lang="lt-LT" sz="2000" dirty="0">
              <a:solidFill>
                <a:schemeClr val="bg1"/>
              </a:solidFill>
              <a:effectLst/>
              <a:latin typeface="Times New Roman" panose="02020603050405020304" pitchFamily="18" charset="0"/>
              <a:ea typeface="Times New Roman" panose="02020603050405020304" pitchFamily="18" charset="0"/>
            </a:endParaRPr>
          </a:p>
          <a:p>
            <a:pPr marL="457200" indent="450215" algn="just">
              <a:spcAft>
                <a:spcPts val="600"/>
              </a:spcAft>
            </a:pPr>
            <a:r>
              <a:rPr lang="lt-LT" sz="2400" i="1" dirty="0">
                <a:solidFill>
                  <a:schemeClr val="bg1"/>
                </a:solidFill>
                <a:effectLst/>
                <a:latin typeface="Times New Roman" panose="02020603050405020304" pitchFamily="18" charset="0"/>
                <a:ea typeface="Times New Roman" panose="02020603050405020304" pitchFamily="18" charset="0"/>
              </a:rPr>
              <a:t>Muitinė taiko diegimo laikotarpio priemones, nereikalaudama teikti ENS deklaracijų apie oro siuntose atkeliausiančias pašto ir (arba) greitųjų siuntų prekes tada, kai deklaracijos formavimui EVV nedisponuoja pirmine informacija (duomenimis), būtinais suformuoti ENS, ir nesiims sankcijų už jų nepateikimą, bet ne ilgiau kaip iki 2021 m. spalio 1 d.</a:t>
            </a:r>
            <a:endParaRPr lang="lt-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35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lang="en-US" dirty="0"/>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691215"/>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Kas turi patiekti ENS</a:t>
            </a:r>
            <a:endParaRPr lang="lt-LT" sz="3600" dirty="0">
              <a:solidFill>
                <a:schemeClr val="bg1"/>
              </a:solidFill>
              <a:latin typeface="Arial"/>
              <a:cs typeface="Arial"/>
            </a:endParaRPr>
          </a:p>
        </p:txBody>
      </p:sp>
      <p:sp>
        <p:nvSpPr>
          <p:cNvPr id="4" name="Stačiakampis 3">
            <a:extLst>
              <a:ext uri="{FF2B5EF4-FFF2-40B4-BE49-F238E27FC236}">
                <a16:creationId xmlns:a16="http://schemas.microsoft.com/office/drawing/2014/main" id="{806EB152-FE3F-271A-96AC-25C22EBF559D}"/>
              </a:ext>
            </a:extLst>
          </p:cNvPr>
          <p:cNvSpPr/>
          <p:nvPr/>
        </p:nvSpPr>
        <p:spPr>
          <a:xfrm>
            <a:off x="477520" y="1402080"/>
            <a:ext cx="11165840" cy="512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800" dirty="0"/>
              <a:t>Vežėjas įvežantis prekes į ES muitų teritoriją privalo pateikti įvežimo bendrąją deklaraciją </a:t>
            </a:r>
            <a:r>
              <a:rPr lang="en-US" sz="2800" dirty="0"/>
              <a:t> </a:t>
            </a:r>
            <a:r>
              <a:rPr lang="lt-LT" sz="2800" dirty="0"/>
              <a:t>(</a:t>
            </a:r>
            <a:r>
              <a:rPr lang="en-US" sz="2800" dirty="0"/>
              <a:t>ENS</a:t>
            </a:r>
            <a:r>
              <a:rPr lang="lt-LT" sz="2800" dirty="0"/>
              <a:t>)</a:t>
            </a:r>
            <a:r>
              <a:rPr lang="en-US" sz="2800" dirty="0"/>
              <a:t> </a:t>
            </a:r>
            <a:r>
              <a:rPr lang="lt-LT" sz="2800" dirty="0"/>
              <a:t>įvežamoms prekėms) </a:t>
            </a:r>
            <a:r>
              <a:rPr lang="en-US" sz="2800" dirty="0"/>
              <a:t> [UCC</a:t>
            </a:r>
            <a:r>
              <a:rPr lang="lt-LT" sz="2800" dirty="0"/>
              <a:t> </a:t>
            </a:r>
            <a:r>
              <a:rPr lang="en-US" sz="2800" dirty="0"/>
              <a:t>127 (4)</a:t>
            </a:r>
            <a:r>
              <a:rPr lang="lt-LT" sz="2800" dirty="0"/>
              <a:t> straipsnis</a:t>
            </a:r>
            <a:r>
              <a:rPr lang="en-US" sz="2800" dirty="0"/>
              <a:t>]. </a:t>
            </a:r>
            <a:r>
              <a:rPr lang="lt-LT" sz="2800" dirty="0"/>
              <a:t>Kai vežėjas neturi visų reikalaujamų </a:t>
            </a:r>
            <a:r>
              <a:rPr lang="en-US" sz="2800" dirty="0"/>
              <a:t>ENS </a:t>
            </a:r>
            <a:r>
              <a:rPr lang="lt-LT" sz="2800" dirty="0"/>
              <a:t>duomenų elementų, šiuos elementus privalo pateikti jus turintis asmuo, jeigu jis jų nepateikė vežėjui, kas įgalintų vežėją pateikti pilną </a:t>
            </a:r>
            <a:r>
              <a:rPr lang="en-US" sz="2800" dirty="0"/>
              <a:t>ENS </a:t>
            </a:r>
            <a:r>
              <a:rPr lang="lt-LT" sz="2800" dirty="0"/>
              <a:t>duomenų rinkinį </a:t>
            </a:r>
            <a:r>
              <a:rPr lang="en-US" sz="2800" dirty="0"/>
              <a:t>[UCC</a:t>
            </a:r>
            <a:r>
              <a:rPr lang="lt-LT" sz="2800" dirty="0"/>
              <a:t> </a:t>
            </a:r>
            <a:r>
              <a:rPr lang="en-US" sz="2800" dirty="0"/>
              <a:t>127 (6)</a:t>
            </a:r>
            <a:r>
              <a:rPr lang="lt-LT" sz="2800" dirty="0"/>
              <a:t> straipsnis)</a:t>
            </a:r>
            <a:r>
              <a:rPr lang="en-US" sz="2800" dirty="0"/>
              <a:t> </a:t>
            </a:r>
            <a:r>
              <a:rPr lang="lt-LT" sz="2800" dirty="0"/>
              <a:t>daugiašalio (</a:t>
            </a:r>
            <a:r>
              <a:rPr lang="en-US" sz="2800" dirty="0"/>
              <a:t>multiple</a:t>
            </a:r>
            <a:r>
              <a:rPr lang="lt-LT" sz="2800" dirty="0"/>
              <a:t>) pateikimo atvejis</a:t>
            </a:r>
            <a:r>
              <a:rPr lang="en-US" sz="2800" dirty="0"/>
              <a:t>].</a:t>
            </a:r>
          </a:p>
        </p:txBody>
      </p:sp>
    </p:spTree>
    <p:extLst>
      <p:ext uri="{BB962C8B-B14F-4D97-AF65-F5344CB8AC3E}">
        <p14:creationId xmlns:p14="http://schemas.microsoft.com/office/powerpoint/2010/main" val="3129205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465DAE-0192-4575-6A88-D54749023AD5}"/>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a:ln w="38100">
            <a:noFill/>
          </a:ln>
        </p:spPr>
        <p:txBody>
          <a:bodyPr wrap="square" lIns="0" tIns="0" rIns="0" bIns="0" rtlCol="0"/>
          <a:lstStyle/>
          <a:p>
            <a:endParaRPr lang="lt-LT"/>
          </a:p>
        </p:txBody>
      </p:sp>
      <p:sp>
        <p:nvSpPr>
          <p:cNvPr id="4" name="TextBox 3">
            <a:extLst>
              <a:ext uri="{FF2B5EF4-FFF2-40B4-BE49-F238E27FC236}">
                <a16:creationId xmlns:a16="http://schemas.microsoft.com/office/drawing/2014/main" id="{56AEA61D-066C-6589-0C88-D018EFE85B42}"/>
              </a:ext>
            </a:extLst>
          </p:cNvPr>
          <p:cNvSpPr txBox="1"/>
          <p:nvPr/>
        </p:nvSpPr>
        <p:spPr>
          <a:xfrm>
            <a:off x="0" y="0"/>
            <a:ext cx="12192000" cy="461665"/>
          </a:xfrm>
          <a:prstGeom prst="rect">
            <a:avLst/>
          </a:prstGeom>
          <a:noFill/>
        </p:spPr>
        <p:txBody>
          <a:bodyPr wrap="square">
            <a:spAutoFit/>
          </a:bodyPr>
          <a:lstStyle/>
          <a:p>
            <a:pPr indent="450215" algn="just"/>
            <a:r>
              <a:rPr lang="lt-LT" sz="2400" i="1" dirty="0">
                <a:solidFill>
                  <a:schemeClr val="bg1"/>
                </a:solidFill>
                <a:effectLst/>
                <a:latin typeface="Times New Roman" panose="02020603050405020304" pitchFamily="18" charset="0"/>
                <a:ea typeface="Calibri" panose="020F0502020204030204" pitchFamily="34" charset="0"/>
              </a:rPr>
              <a:t>  </a:t>
            </a:r>
            <a:endParaRPr lang="lt-LT" sz="2000" dirty="0">
              <a:solidFill>
                <a:schemeClr val="bg1"/>
              </a:solidFill>
              <a:effectLst/>
              <a:latin typeface="Times New Roman" panose="02020603050405020304" pitchFamily="18" charset="0"/>
              <a:ea typeface="Times New Roman" panose="02020603050405020304" pitchFamily="18" charset="0"/>
            </a:endParaRPr>
          </a:p>
        </p:txBody>
      </p:sp>
      <p:pic>
        <p:nvPicPr>
          <p:cNvPr id="5" name="Paveikslėlis 4">
            <a:extLst>
              <a:ext uri="{FF2B5EF4-FFF2-40B4-BE49-F238E27FC236}">
                <a16:creationId xmlns:a16="http://schemas.microsoft.com/office/drawing/2014/main" id="{482AE875-4647-4CDD-8129-54417F761288}"/>
              </a:ext>
            </a:extLst>
          </p:cNvPr>
          <p:cNvPicPr>
            <a:picLocks noChangeAspect="1"/>
          </p:cNvPicPr>
          <p:nvPr/>
        </p:nvPicPr>
        <p:blipFill rotWithShape="1">
          <a:blip r:embed="rId3"/>
          <a:srcRect l="25676" t="9756" r="29737" b="-397"/>
          <a:stretch/>
        </p:blipFill>
        <p:spPr>
          <a:xfrm>
            <a:off x="2269864" y="-150070"/>
            <a:ext cx="6454588" cy="7053027"/>
          </a:xfrm>
          <a:prstGeom prst="rect">
            <a:avLst/>
          </a:prstGeom>
        </p:spPr>
      </p:pic>
      <p:sp>
        <p:nvSpPr>
          <p:cNvPr id="6" name="Ovalas 5">
            <a:extLst>
              <a:ext uri="{FF2B5EF4-FFF2-40B4-BE49-F238E27FC236}">
                <a16:creationId xmlns:a16="http://schemas.microsoft.com/office/drawing/2014/main" id="{CDB89977-1CDE-61AC-67EB-BBAB85FA3DC6}"/>
              </a:ext>
            </a:extLst>
          </p:cNvPr>
          <p:cNvSpPr/>
          <p:nvPr/>
        </p:nvSpPr>
        <p:spPr>
          <a:xfrm>
            <a:off x="2248348" y="2624866"/>
            <a:ext cx="774551" cy="2151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Ovalas 6">
            <a:extLst>
              <a:ext uri="{FF2B5EF4-FFF2-40B4-BE49-F238E27FC236}">
                <a16:creationId xmlns:a16="http://schemas.microsoft.com/office/drawing/2014/main" id="{C7EA74FA-4D1B-D150-5A87-1FB189A1A5AC}"/>
              </a:ext>
            </a:extLst>
          </p:cNvPr>
          <p:cNvSpPr/>
          <p:nvPr/>
        </p:nvSpPr>
        <p:spPr>
          <a:xfrm>
            <a:off x="2377439" y="4017982"/>
            <a:ext cx="1215615" cy="2151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as 11">
            <a:extLst>
              <a:ext uri="{FF2B5EF4-FFF2-40B4-BE49-F238E27FC236}">
                <a16:creationId xmlns:a16="http://schemas.microsoft.com/office/drawing/2014/main" id="{CE889B7F-3891-1812-F177-1FFDF720901B}"/>
              </a:ext>
            </a:extLst>
          </p:cNvPr>
          <p:cNvSpPr/>
          <p:nvPr/>
        </p:nvSpPr>
        <p:spPr>
          <a:xfrm>
            <a:off x="6960196" y="5728447"/>
            <a:ext cx="1538346" cy="32810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Ovalas 14">
            <a:extLst>
              <a:ext uri="{FF2B5EF4-FFF2-40B4-BE49-F238E27FC236}">
                <a16:creationId xmlns:a16="http://schemas.microsoft.com/office/drawing/2014/main" id="{E258A7AF-C31A-93F7-912A-E09FA8E5BE81}"/>
              </a:ext>
            </a:extLst>
          </p:cNvPr>
          <p:cNvSpPr/>
          <p:nvPr/>
        </p:nvSpPr>
        <p:spPr>
          <a:xfrm>
            <a:off x="6960196" y="6129170"/>
            <a:ext cx="1538346" cy="32810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Ovalas 15">
            <a:extLst>
              <a:ext uri="{FF2B5EF4-FFF2-40B4-BE49-F238E27FC236}">
                <a16:creationId xmlns:a16="http://schemas.microsoft.com/office/drawing/2014/main" id="{9B57EA4C-D806-F5E0-162A-D885DE3C2329}"/>
              </a:ext>
            </a:extLst>
          </p:cNvPr>
          <p:cNvSpPr/>
          <p:nvPr/>
        </p:nvSpPr>
        <p:spPr>
          <a:xfrm>
            <a:off x="7003227" y="4883076"/>
            <a:ext cx="1538346" cy="328107"/>
          </a:xfrm>
          <a:prstGeom prst="ellipse">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6818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men in uniform&#10;&#10;Description automatically generated with low confidence">
            <a:extLst>
              <a:ext uri="{FF2B5EF4-FFF2-40B4-BE49-F238E27FC236}">
                <a16:creationId xmlns:a16="http://schemas.microsoft.com/office/drawing/2014/main" id="{DEC663FC-764A-F948-8E72-45727C16D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6520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0D3BA8-8340-1E4B-E1BE-5C5189942D50}"/>
              </a:ext>
            </a:extLst>
          </p:cNvPr>
          <p:cNvPicPr>
            <a:picLocks noChangeAspect="1"/>
          </p:cNvPicPr>
          <p:nvPr/>
        </p:nvPicPr>
        <p:blipFill>
          <a:blip r:embed="rId3"/>
          <a:stretch>
            <a:fillRect/>
          </a:stretch>
        </p:blipFill>
        <p:spPr>
          <a:xfrm>
            <a:off x="0" y="-10634"/>
            <a:ext cx="12192000" cy="6868633"/>
          </a:xfrm>
          <a:prstGeom prst="rect">
            <a:avLst/>
          </a:prstGeom>
        </p:spPr>
      </p:pic>
      <p:pic>
        <p:nvPicPr>
          <p:cNvPr id="3" name="Picture 2" descr="Logo&#10;&#10;Description automatically generated">
            <a:extLst>
              <a:ext uri="{FF2B5EF4-FFF2-40B4-BE49-F238E27FC236}">
                <a16:creationId xmlns:a16="http://schemas.microsoft.com/office/drawing/2014/main" id="{71722A01-1DFD-A7C1-D6B2-85531B10A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22" y="1143298"/>
            <a:ext cx="4536956" cy="4560767"/>
          </a:xfrm>
          <a:prstGeom prst="rect">
            <a:avLst/>
          </a:prstGeom>
        </p:spPr>
      </p:pic>
    </p:spTree>
    <p:extLst>
      <p:ext uri="{BB962C8B-B14F-4D97-AF65-F5344CB8AC3E}">
        <p14:creationId xmlns:p14="http://schemas.microsoft.com/office/powerpoint/2010/main" val="48003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lang="en-US" dirty="0"/>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691215"/>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kada turi patiekti ENS:</a:t>
            </a:r>
            <a:endParaRPr lang="lt-LT" sz="3600" dirty="0">
              <a:solidFill>
                <a:schemeClr val="bg1"/>
              </a:solidFill>
              <a:latin typeface="Arial"/>
              <a:cs typeface="Arial"/>
            </a:endParaRPr>
          </a:p>
        </p:txBody>
      </p:sp>
      <p:sp>
        <p:nvSpPr>
          <p:cNvPr id="4" name="Stačiakampis 3">
            <a:extLst>
              <a:ext uri="{FF2B5EF4-FFF2-40B4-BE49-F238E27FC236}">
                <a16:creationId xmlns:a16="http://schemas.microsoft.com/office/drawing/2014/main" id="{39DF48ED-DF01-02C4-B39A-A8D1A99FB349}"/>
              </a:ext>
            </a:extLst>
          </p:cNvPr>
          <p:cNvSpPr/>
          <p:nvPr/>
        </p:nvSpPr>
        <p:spPr>
          <a:xfrm>
            <a:off x="558266" y="1409700"/>
            <a:ext cx="11267974" cy="5102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lt-LT" sz="2000" b="1" dirty="0">
                <a:solidFill>
                  <a:schemeClr val="bg1"/>
                </a:solidFill>
                <a:effectLst/>
              </a:rPr>
              <a:t>Jūrų transportui:</a:t>
            </a:r>
          </a:p>
          <a:p>
            <a:pPr algn="l"/>
            <a:br>
              <a:rPr lang="en-US" sz="2000" dirty="0">
                <a:solidFill>
                  <a:schemeClr val="bg1"/>
                </a:solidFill>
                <a:effectLst/>
              </a:rPr>
            </a:br>
            <a:r>
              <a:rPr lang="en-US" sz="2000" dirty="0">
                <a:solidFill>
                  <a:schemeClr val="bg1"/>
                </a:solidFill>
                <a:effectLst/>
              </a:rPr>
              <a:t>a) </a:t>
            </a:r>
            <a:r>
              <a:rPr lang="lt-LT" sz="2000" dirty="0">
                <a:solidFill>
                  <a:schemeClr val="bg1"/>
                </a:solidFill>
                <a:effectLst/>
              </a:rPr>
              <a:t>ne vėliau kaip</a:t>
            </a:r>
            <a:r>
              <a:rPr lang="lt-LT" sz="2000" dirty="0">
                <a:solidFill>
                  <a:srgbClr val="FF0000"/>
                </a:solidFill>
                <a:effectLst/>
              </a:rPr>
              <a:t> 2 </a:t>
            </a:r>
            <a:r>
              <a:rPr lang="lt-LT" sz="2000" dirty="0">
                <a:solidFill>
                  <a:schemeClr val="bg1"/>
                </a:solidFill>
                <a:effectLst/>
              </a:rPr>
              <a:t>valandos prieš laivui atvykstant į atvykimo į ES uostą jeigu prekės atvyksta iš </a:t>
            </a:r>
            <a:r>
              <a:rPr lang="lt-LT" sz="2000" dirty="0">
                <a:solidFill>
                  <a:schemeClr val="bg1">
                    <a:lumMod val="75000"/>
                  </a:schemeClr>
                </a:solidFill>
                <a:effectLst/>
              </a:rPr>
              <a:t>Grenlandijos</a:t>
            </a:r>
            <a:r>
              <a:rPr lang="en-US" sz="2000" dirty="0">
                <a:solidFill>
                  <a:schemeClr val="bg1">
                    <a:lumMod val="75000"/>
                  </a:schemeClr>
                </a:solidFill>
                <a:effectLst/>
              </a:rPr>
              <a:t>, </a:t>
            </a:r>
            <a:r>
              <a:rPr lang="lt-LT" sz="2000" dirty="0">
                <a:solidFill>
                  <a:schemeClr val="bg1">
                    <a:lumMod val="75000"/>
                  </a:schemeClr>
                </a:solidFill>
                <a:effectLst/>
              </a:rPr>
              <a:t>Farerų salų</a:t>
            </a:r>
            <a:r>
              <a:rPr lang="en-US" sz="2000" dirty="0">
                <a:solidFill>
                  <a:schemeClr val="bg1">
                    <a:lumMod val="75000"/>
                  </a:schemeClr>
                </a:solidFill>
                <a:effectLst/>
              </a:rPr>
              <a:t>, </a:t>
            </a:r>
            <a:r>
              <a:rPr lang="lt-LT" sz="2000" dirty="0">
                <a:solidFill>
                  <a:schemeClr val="bg1">
                    <a:lumMod val="75000"/>
                  </a:schemeClr>
                </a:solidFill>
                <a:effectLst/>
              </a:rPr>
              <a:t>Islandijos</a:t>
            </a:r>
            <a:r>
              <a:rPr lang="en-US" sz="2000" dirty="0">
                <a:solidFill>
                  <a:schemeClr val="bg1">
                    <a:lumMod val="75000"/>
                  </a:schemeClr>
                </a:solidFill>
                <a:effectLst/>
              </a:rPr>
              <a:t>, </a:t>
            </a:r>
            <a:r>
              <a:rPr lang="lt-LT" sz="2000" dirty="0">
                <a:solidFill>
                  <a:schemeClr val="bg1">
                    <a:lumMod val="75000"/>
                  </a:schemeClr>
                </a:solidFill>
                <a:effectLst/>
              </a:rPr>
              <a:t>Baltijos jūros uostų</a:t>
            </a:r>
            <a:r>
              <a:rPr lang="en-US" sz="2000" dirty="0">
                <a:solidFill>
                  <a:schemeClr val="bg1">
                    <a:lumMod val="75000"/>
                  </a:schemeClr>
                </a:solidFill>
                <a:effectLst/>
              </a:rPr>
              <a:t>, </a:t>
            </a:r>
            <a:r>
              <a:rPr lang="lt-LT" sz="2000" dirty="0">
                <a:solidFill>
                  <a:schemeClr val="bg1">
                    <a:lumMod val="75000"/>
                  </a:schemeClr>
                </a:solidFill>
                <a:effectLst/>
              </a:rPr>
              <a:t>Juodosios jūros</a:t>
            </a:r>
            <a:r>
              <a:rPr lang="en-US" sz="2000" dirty="0">
                <a:solidFill>
                  <a:schemeClr val="bg1">
                    <a:lumMod val="75000"/>
                  </a:schemeClr>
                </a:solidFill>
                <a:effectLst/>
              </a:rPr>
              <a:t>, </a:t>
            </a:r>
            <a:r>
              <a:rPr lang="lt-LT" sz="2000" dirty="0">
                <a:solidFill>
                  <a:schemeClr val="bg1">
                    <a:lumMod val="75000"/>
                  </a:schemeClr>
                </a:solidFill>
                <a:effectLst/>
              </a:rPr>
              <a:t>Viduržiemio jūros </a:t>
            </a:r>
            <a:r>
              <a:rPr lang="en-US" sz="2000" dirty="0">
                <a:solidFill>
                  <a:schemeClr val="bg1">
                    <a:lumMod val="75000"/>
                  </a:schemeClr>
                </a:solidFill>
                <a:effectLst/>
              </a:rPr>
              <a:t> </a:t>
            </a:r>
            <a:r>
              <a:rPr lang="lt-LT" sz="2000" dirty="0">
                <a:solidFill>
                  <a:schemeClr val="bg1">
                    <a:lumMod val="75000"/>
                  </a:schemeClr>
                </a:solidFill>
                <a:effectLst/>
              </a:rPr>
              <a:t>ar </a:t>
            </a:r>
            <a:r>
              <a:rPr lang="en-US" sz="2000" dirty="0">
                <a:solidFill>
                  <a:schemeClr val="bg1">
                    <a:lumMod val="75000"/>
                  </a:schemeClr>
                </a:solidFill>
                <a:effectLst/>
              </a:rPr>
              <a:t> </a:t>
            </a:r>
            <a:r>
              <a:rPr lang="lt-LT" sz="2000" dirty="0">
                <a:solidFill>
                  <a:schemeClr val="bg1">
                    <a:lumMod val="75000"/>
                  </a:schemeClr>
                </a:solidFill>
                <a:effectLst/>
              </a:rPr>
              <a:t>Maroko</a:t>
            </a:r>
            <a:r>
              <a:rPr lang="en-US" sz="2000" dirty="0">
                <a:solidFill>
                  <a:schemeClr val="bg1">
                    <a:lumMod val="75000"/>
                  </a:schemeClr>
                </a:solidFill>
                <a:effectLst/>
              </a:rPr>
              <a:t>;</a:t>
            </a:r>
          </a:p>
          <a:p>
            <a:pPr algn="l"/>
            <a:endParaRPr lang="lt-LT" sz="2000" dirty="0">
              <a:solidFill>
                <a:schemeClr val="bg1"/>
              </a:solidFill>
              <a:effectLst/>
            </a:endParaRPr>
          </a:p>
          <a:p>
            <a:pPr algn="l"/>
            <a:r>
              <a:rPr lang="en-US" sz="2000" dirty="0">
                <a:solidFill>
                  <a:schemeClr val="bg1"/>
                </a:solidFill>
                <a:effectLst/>
              </a:rPr>
              <a:t>b) </a:t>
            </a:r>
            <a:r>
              <a:rPr lang="lt-LT" sz="2000" dirty="0">
                <a:solidFill>
                  <a:schemeClr val="bg1"/>
                </a:solidFill>
                <a:effectLst/>
              </a:rPr>
              <a:t>ne vėliau kaip</a:t>
            </a:r>
            <a:r>
              <a:rPr lang="lt-LT" sz="2000" dirty="0">
                <a:solidFill>
                  <a:srgbClr val="FF0000"/>
                </a:solidFill>
                <a:effectLst/>
              </a:rPr>
              <a:t> 2 </a:t>
            </a:r>
            <a:r>
              <a:rPr lang="lt-LT" sz="2000" dirty="0">
                <a:solidFill>
                  <a:schemeClr val="bg1"/>
                </a:solidFill>
                <a:effectLst/>
              </a:rPr>
              <a:t>valandos</a:t>
            </a:r>
            <a:r>
              <a:rPr lang="en-US" sz="2000" dirty="0">
                <a:solidFill>
                  <a:schemeClr val="bg1"/>
                </a:solidFill>
                <a:effectLst/>
              </a:rPr>
              <a:t> </a:t>
            </a:r>
            <a:r>
              <a:rPr lang="lt-LT" sz="2000" dirty="0">
                <a:solidFill>
                  <a:schemeClr val="bg1"/>
                </a:solidFill>
                <a:effectLst/>
              </a:rPr>
              <a:t>prieš laivui atvykstant į atvykimo į ES teritorijas (</a:t>
            </a:r>
            <a:r>
              <a:rPr lang="lt-LT" sz="2000" dirty="0">
                <a:solidFill>
                  <a:schemeClr val="bg1">
                    <a:lumMod val="75000"/>
                  </a:schemeClr>
                </a:solidFill>
                <a:effectLst/>
              </a:rPr>
              <a:t>Prancūzijos užjūrio teritorijos</a:t>
            </a:r>
            <a:r>
              <a:rPr lang="en-US" sz="2000" dirty="0">
                <a:solidFill>
                  <a:schemeClr val="bg1">
                    <a:lumMod val="75000"/>
                  </a:schemeClr>
                </a:solidFill>
                <a:effectLst/>
              </a:rPr>
              <a:t>, </a:t>
            </a:r>
            <a:r>
              <a:rPr lang="lt-LT" sz="2000" dirty="0">
                <a:solidFill>
                  <a:schemeClr val="bg1">
                    <a:lumMod val="75000"/>
                  </a:schemeClr>
                </a:solidFill>
                <a:effectLst/>
              </a:rPr>
              <a:t>Azorų salos</a:t>
            </a:r>
            <a:r>
              <a:rPr lang="en-US" sz="2000" dirty="0">
                <a:solidFill>
                  <a:schemeClr val="bg1">
                    <a:lumMod val="75000"/>
                  </a:schemeClr>
                </a:solidFill>
                <a:effectLst/>
              </a:rPr>
              <a:t>, </a:t>
            </a:r>
            <a:r>
              <a:rPr lang="lt-LT" sz="2000" dirty="0">
                <a:solidFill>
                  <a:schemeClr val="bg1">
                    <a:lumMod val="75000"/>
                  </a:schemeClr>
                </a:solidFill>
                <a:effectLst/>
              </a:rPr>
              <a:t>Madeira</a:t>
            </a:r>
            <a:r>
              <a:rPr lang="en-US" sz="2000" dirty="0">
                <a:solidFill>
                  <a:schemeClr val="bg1">
                    <a:lumMod val="75000"/>
                  </a:schemeClr>
                </a:solidFill>
                <a:effectLst/>
              </a:rPr>
              <a:t> </a:t>
            </a:r>
            <a:r>
              <a:rPr lang="lt-LT" sz="2000" dirty="0">
                <a:solidFill>
                  <a:schemeClr val="bg1">
                    <a:lumMod val="75000"/>
                  </a:schemeClr>
                </a:solidFill>
                <a:effectLst/>
              </a:rPr>
              <a:t>a</a:t>
            </a:r>
            <a:r>
              <a:rPr lang="en-US" sz="2000" dirty="0">
                <a:solidFill>
                  <a:schemeClr val="bg1">
                    <a:lumMod val="75000"/>
                  </a:schemeClr>
                </a:solidFill>
                <a:effectLst/>
              </a:rPr>
              <a:t>r </a:t>
            </a:r>
            <a:r>
              <a:rPr lang="lt-LT" sz="2000" dirty="0">
                <a:solidFill>
                  <a:schemeClr val="bg1">
                    <a:lumMod val="75000"/>
                  </a:schemeClr>
                </a:solidFill>
                <a:effectLst/>
              </a:rPr>
              <a:t>Kanarų salos</a:t>
            </a:r>
            <a:r>
              <a:rPr lang="lt-LT" sz="2000" dirty="0">
                <a:solidFill>
                  <a:schemeClr val="bg1"/>
                </a:solidFill>
                <a:effectLst/>
              </a:rPr>
              <a:t>),  jeigu prekės atvyksta iš  kitų trečių šalių ir</a:t>
            </a:r>
            <a:r>
              <a:rPr lang="en-US" sz="2000" dirty="0">
                <a:solidFill>
                  <a:schemeClr val="bg1"/>
                </a:solidFill>
                <a:effectLst/>
              </a:rPr>
              <a:t> </a:t>
            </a:r>
            <a:r>
              <a:rPr lang="lt-LT" sz="2000" dirty="0">
                <a:solidFill>
                  <a:schemeClr val="bg1"/>
                </a:solidFill>
                <a:effectLst/>
              </a:rPr>
              <a:t>laivo kelionės laikas yra trumpesnis nei </a:t>
            </a:r>
            <a:r>
              <a:rPr lang="en-US" sz="2000" dirty="0">
                <a:solidFill>
                  <a:schemeClr val="bg1"/>
                </a:solidFill>
                <a:effectLst/>
              </a:rPr>
              <a:t> 24 </a:t>
            </a:r>
            <a:r>
              <a:rPr lang="lt-LT" sz="2000" dirty="0">
                <a:solidFill>
                  <a:schemeClr val="bg1"/>
                </a:solidFill>
                <a:effectLst/>
              </a:rPr>
              <a:t>val.</a:t>
            </a:r>
            <a:r>
              <a:rPr lang="en-US" sz="2000" dirty="0">
                <a:solidFill>
                  <a:schemeClr val="bg1"/>
                </a:solidFill>
                <a:effectLst/>
              </a:rPr>
              <a:t>;</a:t>
            </a:r>
          </a:p>
          <a:p>
            <a:pPr algn="l"/>
            <a:endParaRPr lang="lt-LT" sz="2000" dirty="0">
              <a:solidFill>
                <a:schemeClr val="bg1"/>
              </a:solidFill>
              <a:effectLst/>
            </a:endParaRPr>
          </a:p>
          <a:p>
            <a:pPr algn="l"/>
            <a:r>
              <a:rPr lang="en-US" sz="2000" dirty="0">
                <a:solidFill>
                  <a:schemeClr val="bg1"/>
                </a:solidFill>
                <a:effectLst/>
              </a:rPr>
              <a:t>c) </a:t>
            </a:r>
            <a:r>
              <a:rPr lang="lt-LT" sz="2000" dirty="0">
                <a:solidFill>
                  <a:schemeClr val="bg1"/>
                </a:solidFill>
              </a:rPr>
              <a:t>Ne vėliau kaip </a:t>
            </a:r>
            <a:r>
              <a:rPr lang="lt-LT" sz="2000" dirty="0">
                <a:solidFill>
                  <a:srgbClr val="FF0000"/>
                </a:solidFill>
              </a:rPr>
              <a:t>4 </a:t>
            </a:r>
            <a:r>
              <a:rPr lang="lt-LT" sz="2000" dirty="0">
                <a:solidFill>
                  <a:schemeClr val="bg1"/>
                </a:solidFill>
              </a:rPr>
              <a:t>valandos </a:t>
            </a:r>
            <a:r>
              <a:rPr lang="en-US" sz="2000" dirty="0">
                <a:solidFill>
                  <a:schemeClr val="bg1"/>
                </a:solidFill>
                <a:effectLst/>
              </a:rPr>
              <a:t> </a:t>
            </a:r>
            <a:r>
              <a:rPr lang="lt-LT" sz="2000" dirty="0">
                <a:solidFill>
                  <a:schemeClr val="bg1"/>
                </a:solidFill>
                <a:effectLst/>
              </a:rPr>
              <a:t>prieš laivui atvykstant </a:t>
            </a:r>
            <a:r>
              <a:rPr lang="en-US" sz="2000" dirty="0">
                <a:solidFill>
                  <a:schemeClr val="bg1"/>
                </a:solidFill>
                <a:effectLst/>
              </a:rPr>
              <a:t> </a:t>
            </a:r>
            <a:r>
              <a:rPr lang="lt-LT" sz="2000" dirty="0">
                <a:solidFill>
                  <a:schemeClr val="bg1"/>
                </a:solidFill>
                <a:effectLst/>
              </a:rPr>
              <a:t>su biriu kroviniu ir kitais </a:t>
            </a:r>
            <a:r>
              <a:rPr lang="en-US" sz="2000" dirty="0">
                <a:solidFill>
                  <a:schemeClr val="bg1"/>
                </a:solidFill>
                <a:effectLst/>
              </a:rPr>
              <a:t> a) </a:t>
            </a:r>
            <a:r>
              <a:rPr lang="lt-LT" sz="2000" dirty="0">
                <a:solidFill>
                  <a:schemeClr val="bg1"/>
                </a:solidFill>
                <a:effectLst/>
              </a:rPr>
              <a:t>ar</a:t>
            </a:r>
            <a:r>
              <a:rPr lang="en-US" sz="2000" dirty="0">
                <a:solidFill>
                  <a:schemeClr val="bg1"/>
                </a:solidFill>
                <a:effectLst/>
              </a:rPr>
              <a:t> b) </a:t>
            </a:r>
            <a:r>
              <a:rPr lang="lt-LT" sz="2000" dirty="0">
                <a:solidFill>
                  <a:schemeClr val="bg1"/>
                </a:solidFill>
                <a:effectLst/>
              </a:rPr>
              <a:t>punktuose nepaminėtais atvejais</a:t>
            </a:r>
            <a:r>
              <a:rPr lang="en-US" sz="2000" dirty="0">
                <a:solidFill>
                  <a:schemeClr val="bg1"/>
                </a:solidFill>
                <a:effectLst/>
              </a:rPr>
              <a:t>;</a:t>
            </a:r>
          </a:p>
          <a:p>
            <a:pPr algn="l"/>
            <a:endParaRPr lang="lt-LT" sz="2000" dirty="0">
              <a:solidFill>
                <a:schemeClr val="bg1"/>
              </a:solidFill>
              <a:effectLst/>
            </a:endParaRPr>
          </a:p>
          <a:p>
            <a:pPr algn="l"/>
            <a:r>
              <a:rPr lang="en-US" sz="2000" dirty="0">
                <a:solidFill>
                  <a:schemeClr val="bg1"/>
                </a:solidFill>
                <a:effectLst/>
              </a:rPr>
              <a:t>d) </a:t>
            </a:r>
            <a:r>
              <a:rPr lang="lt-LT" sz="2000" dirty="0">
                <a:solidFill>
                  <a:schemeClr val="bg1"/>
                </a:solidFill>
                <a:effectLst/>
              </a:rPr>
              <a:t>Gabenant konteinerius kitais nei </a:t>
            </a:r>
            <a:r>
              <a:rPr lang="en-US" sz="2000" dirty="0">
                <a:solidFill>
                  <a:schemeClr val="bg1"/>
                </a:solidFill>
                <a:effectLst/>
              </a:rPr>
              <a:t>a) </a:t>
            </a:r>
            <a:r>
              <a:rPr lang="lt-LT" sz="2000" dirty="0">
                <a:solidFill>
                  <a:schemeClr val="bg1"/>
                </a:solidFill>
                <a:effectLst/>
              </a:rPr>
              <a:t>ir </a:t>
            </a:r>
            <a:r>
              <a:rPr lang="en-US" sz="2000" dirty="0">
                <a:solidFill>
                  <a:schemeClr val="bg1"/>
                </a:solidFill>
                <a:effectLst/>
              </a:rPr>
              <a:t> b) </a:t>
            </a:r>
            <a:r>
              <a:rPr lang="lt-LT" sz="2000" dirty="0">
                <a:solidFill>
                  <a:schemeClr val="bg1"/>
                </a:solidFill>
                <a:effectLst/>
              </a:rPr>
              <a:t> paminėtais atvejais   - ne mažiau nei </a:t>
            </a:r>
            <a:r>
              <a:rPr lang="en-US" sz="2000" dirty="0">
                <a:solidFill>
                  <a:srgbClr val="FF0000"/>
                </a:solidFill>
                <a:effectLst/>
              </a:rPr>
              <a:t>24</a:t>
            </a:r>
            <a:r>
              <a:rPr lang="en-US" sz="2000" dirty="0">
                <a:solidFill>
                  <a:schemeClr val="bg1"/>
                </a:solidFill>
                <a:effectLst/>
              </a:rPr>
              <a:t> </a:t>
            </a:r>
            <a:r>
              <a:rPr lang="lt-LT" sz="2000" dirty="0">
                <a:solidFill>
                  <a:schemeClr val="bg1"/>
                </a:solidFill>
                <a:effectLst/>
              </a:rPr>
              <a:t>val. prieš pakraunant prekes į laivą, kuris įveš prekes į ES</a:t>
            </a:r>
            <a:r>
              <a:rPr lang="en-US" sz="2000" dirty="0">
                <a:solidFill>
                  <a:schemeClr val="bg1"/>
                </a:solidFill>
                <a:effectLst/>
              </a:rPr>
              <a:t>.</a:t>
            </a:r>
          </a:p>
        </p:txBody>
      </p:sp>
    </p:spTree>
    <p:extLst>
      <p:ext uri="{BB962C8B-B14F-4D97-AF65-F5344CB8AC3E}">
        <p14:creationId xmlns:p14="http://schemas.microsoft.com/office/powerpoint/2010/main" val="1889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lang="en-US" dirty="0"/>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691215"/>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kada turi patiekti ENS:</a:t>
            </a:r>
            <a:endParaRPr lang="lt-LT" sz="3600" dirty="0">
              <a:solidFill>
                <a:schemeClr val="bg1"/>
              </a:solidFill>
              <a:latin typeface="Arial"/>
              <a:cs typeface="Arial"/>
            </a:endParaRPr>
          </a:p>
        </p:txBody>
      </p:sp>
      <p:sp>
        <p:nvSpPr>
          <p:cNvPr id="4" name="Stačiakampis 3">
            <a:extLst>
              <a:ext uri="{FF2B5EF4-FFF2-40B4-BE49-F238E27FC236}">
                <a16:creationId xmlns:a16="http://schemas.microsoft.com/office/drawing/2014/main" id="{39DF48ED-DF01-02C4-B39A-A8D1A99FB349}"/>
              </a:ext>
            </a:extLst>
          </p:cNvPr>
          <p:cNvSpPr/>
          <p:nvPr/>
        </p:nvSpPr>
        <p:spPr>
          <a:xfrm>
            <a:off x="558266" y="1574800"/>
            <a:ext cx="11267974" cy="4937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lt-LT" sz="2000" b="1" dirty="0">
                <a:solidFill>
                  <a:schemeClr val="bg1"/>
                </a:solidFill>
                <a:effectLst/>
              </a:rPr>
              <a:t>Oro transportui:</a:t>
            </a:r>
          </a:p>
          <a:p>
            <a:pPr algn="l"/>
            <a:br>
              <a:rPr lang="en-US" sz="2000" dirty="0">
                <a:solidFill>
                  <a:schemeClr val="bg1"/>
                </a:solidFill>
                <a:effectLst/>
              </a:rPr>
            </a:br>
            <a:r>
              <a:rPr lang="en-US" sz="2000" dirty="0">
                <a:solidFill>
                  <a:schemeClr val="bg1"/>
                </a:solidFill>
                <a:effectLst/>
              </a:rPr>
              <a:t>e) ENS, </a:t>
            </a:r>
            <a:r>
              <a:rPr lang="lt-LT" sz="2000" dirty="0">
                <a:solidFill>
                  <a:schemeClr val="bg1"/>
                </a:solidFill>
                <a:effectLst/>
              </a:rPr>
              <a:t>o kai jo teikti neįmanoma</a:t>
            </a:r>
            <a:r>
              <a:rPr lang="en-US" sz="2000" dirty="0">
                <a:solidFill>
                  <a:schemeClr val="bg1"/>
                </a:solidFill>
                <a:effectLst/>
              </a:rPr>
              <a:t>, </a:t>
            </a:r>
            <a:r>
              <a:rPr lang="lt-LT" sz="2000" dirty="0">
                <a:solidFill>
                  <a:schemeClr val="bg1"/>
                </a:solidFill>
                <a:effectLst/>
              </a:rPr>
              <a:t>minimalus duomenų rinkinys – PLACI turi būti pateiktas taip anksti, kaip galima, bet </a:t>
            </a:r>
            <a:r>
              <a:rPr lang="lt-LT" sz="2000" dirty="0">
                <a:solidFill>
                  <a:srgbClr val="FF0000"/>
                </a:solidFill>
                <a:effectLst/>
              </a:rPr>
              <a:t>ne vėliau negu prieš pakraunant prekes į orlaivį </a:t>
            </a:r>
            <a:r>
              <a:rPr lang="lt-LT" sz="2000" dirty="0">
                <a:solidFill>
                  <a:schemeClr val="bg1"/>
                </a:solidFill>
                <a:effectLst/>
              </a:rPr>
              <a:t>kuris veš prekes į ES</a:t>
            </a:r>
            <a:r>
              <a:rPr lang="en-US" sz="2000" dirty="0">
                <a:solidFill>
                  <a:schemeClr val="bg1"/>
                </a:solidFill>
                <a:effectLst/>
              </a:rPr>
              <a:t> </a:t>
            </a:r>
            <a:r>
              <a:rPr lang="lt-LT" sz="2000" dirty="0">
                <a:solidFill>
                  <a:schemeClr val="bg1"/>
                </a:solidFill>
                <a:effectLst/>
              </a:rPr>
              <a:t>muitų teritoriją</a:t>
            </a:r>
            <a:r>
              <a:rPr lang="en-US" sz="2000" dirty="0">
                <a:solidFill>
                  <a:schemeClr val="bg1"/>
                </a:solidFill>
                <a:effectLst/>
              </a:rPr>
              <a:t>;</a:t>
            </a:r>
          </a:p>
          <a:p>
            <a:pPr algn="l"/>
            <a:endParaRPr lang="lt-LT" sz="2000" dirty="0">
              <a:solidFill>
                <a:schemeClr val="bg1"/>
              </a:solidFill>
              <a:effectLst/>
            </a:endParaRPr>
          </a:p>
          <a:p>
            <a:pPr algn="l"/>
            <a:r>
              <a:rPr lang="en-US" sz="2000" dirty="0">
                <a:solidFill>
                  <a:schemeClr val="bg1"/>
                </a:solidFill>
                <a:effectLst/>
              </a:rPr>
              <a:t>f) </a:t>
            </a:r>
            <a:r>
              <a:rPr lang="lt-LT" sz="2000" dirty="0">
                <a:solidFill>
                  <a:schemeClr val="bg1"/>
                </a:solidFill>
              </a:rPr>
              <a:t>Jeigu pateiktas tik </a:t>
            </a:r>
            <a:r>
              <a:rPr lang="lt-LT" sz="2000" dirty="0">
                <a:solidFill>
                  <a:schemeClr val="bg1"/>
                </a:solidFill>
                <a:effectLst/>
              </a:rPr>
              <a:t>minimalus duomenų rinkinys – PLACI</a:t>
            </a:r>
            <a:r>
              <a:rPr lang="en-US" sz="2000" dirty="0">
                <a:solidFill>
                  <a:schemeClr val="bg1"/>
                </a:solidFill>
                <a:effectLst/>
              </a:rPr>
              <a:t>, </a:t>
            </a:r>
            <a:r>
              <a:rPr lang="lt-LT" sz="2000" dirty="0">
                <a:solidFill>
                  <a:schemeClr val="bg1"/>
                </a:solidFill>
                <a:effectLst/>
              </a:rPr>
              <a:t>pilnas ENS duomenų rinkinys turi būti pateiktas iki orlaivio išvykimo, jeigu skrydžio laikas yra mažiau nei </a:t>
            </a:r>
            <a:r>
              <a:rPr lang="lt-LT" sz="2000" dirty="0">
                <a:solidFill>
                  <a:srgbClr val="FF0000"/>
                </a:solidFill>
                <a:effectLst/>
              </a:rPr>
              <a:t>4</a:t>
            </a:r>
            <a:r>
              <a:rPr lang="lt-LT" sz="2000" dirty="0">
                <a:solidFill>
                  <a:schemeClr val="bg1"/>
                </a:solidFill>
                <a:effectLst/>
              </a:rPr>
              <a:t> valandos</a:t>
            </a:r>
            <a:r>
              <a:rPr lang="en-US" sz="2000" dirty="0">
                <a:solidFill>
                  <a:schemeClr val="bg1"/>
                </a:solidFill>
                <a:effectLst/>
              </a:rPr>
              <a:t>;</a:t>
            </a:r>
          </a:p>
          <a:p>
            <a:pPr algn="l"/>
            <a:endParaRPr lang="lt-LT" sz="2000" dirty="0">
              <a:solidFill>
                <a:schemeClr val="bg1"/>
              </a:solidFill>
              <a:effectLst/>
            </a:endParaRPr>
          </a:p>
          <a:p>
            <a:pPr algn="l"/>
            <a:r>
              <a:rPr lang="en-US" sz="2000" dirty="0">
                <a:solidFill>
                  <a:schemeClr val="bg1"/>
                </a:solidFill>
                <a:effectLst/>
              </a:rPr>
              <a:t>g) </a:t>
            </a:r>
            <a:r>
              <a:rPr lang="lt-LT" sz="2000" dirty="0">
                <a:solidFill>
                  <a:schemeClr val="bg1"/>
                </a:solidFill>
                <a:effectLst/>
              </a:rPr>
              <a:t>Kitų skrydžių atveju, pilnas </a:t>
            </a:r>
            <a:r>
              <a:rPr lang="en-US" sz="2000" dirty="0">
                <a:solidFill>
                  <a:schemeClr val="bg1"/>
                </a:solidFill>
                <a:effectLst/>
              </a:rPr>
              <a:t>ENS </a:t>
            </a:r>
            <a:r>
              <a:rPr lang="lt-LT" sz="2000" dirty="0">
                <a:solidFill>
                  <a:schemeClr val="bg1"/>
                </a:solidFill>
                <a:effectLst/>
              </a:rPr>
              <a:t>turi būti pateiktas mažiausiai </a:t>
            </a:r>
            <a:r>
              <a:rPr lang="lt-LT" sz="2000" dirty="0">
                <a:solidFill>
                  <a:srgbClr val="FF0000"/>
                </a:solidFill>
                <a:effectLst/>
              </a:rPr>
              <a:t>4</a:t>
            </a:r>
            <a:r>
              <a:rPr lang="lt-LT" sz="2000" dirty="0">
                <a:solidFill>
                  <a:schemeClr val="bg1"/>
                </a:solidFill>
                <a:effectLst/>
              </a:rPr>
              <a:t> valandas prieš orlaiviui atvykstant į pirmąjį ES oro uostą</a:t>
            </a:r>
            <a:r>
              <a:rPr lang="en-US" sz="2000" dirty="0">
                <a:solidFill>
                  <a:schemeClr val="bg1"/>
                </a:solidFill>
                <a:effectLst/>
              </a:rPr>
              <a:t>.</a:t>
            </a:r>
          </a:p>
        </p:txBody>
      </p:sp>
    </p:spTree>
    <p:extLst>
      <p:ext uri="{BB962C8B-B14F-4D97-AF65-F5344CB8AC3E}">
        <p14:creationId xmlns:p14="http://schemas.microsoft.com/office/powerpoint/2010/main" val="284648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lang="en-US" dirty="0"/>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691215"/>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kada turi patiekti ENS:</a:t>
            </a:r>
            <a:endParaRPr lang="lt-LT" sz="3600" dirty="0">
              <a:solidFill>
                <a:schemeClr val="bg1"/>
              </a:solidFill>
              <a:latin typeface="Arial"/>
              <a:cs typeface="Arial"/>
            </a:endParaRPr>
          </a:p>
        </p:txBody>
      </p:sp>
      <p:sp>
        <p:nvSpPr>
          <p:cNvPr id="4" name="Stačiakampis 3">
            <a:extLst>
              <a:ext uri="{FF2B5EF4-FFF2-40B4-BE49-F238E27FC236}">
                <a16:creationId xmlns:a16="http://schemas.microsoft.com/office/drawing/2014/main" id="{39DF48ED-DF01-02C4-B39A-A8D1A99FB349}"/>
              </a:ext>
            </a:extLst>
          </p:cNvPr>
          <p:cNvSpPr/>
          <p:nvPr/>
        </p:nvSpPr>
        <p:spPr>
          <a:xfrm>
            <a:off x="558266" y="1574800"/>
            <a:ext cx="11267974" cy="4937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lt-LT" sz="2000" b="1" dirty="0">
                <a:solidFill>
                  <a:schemeClr val="bg1"/>
                </a:solidFill>
              </a:rPr>
              <a:t>G</a:t>
            </a:r>
            <a:r>
              <a:rPr lang="lt-LT" sz="2000" b="1" dirty="0">
                <a:solidFill>
                  <a:schemeClr val="bg1"/>
                </a:solidFill>
                <a:effectLst/>
              </a:rPr>
              <a:t>eležinkelių  transportui:</a:t>
            </a:r>
          </a:p>
          <a:p>
            <a:pPr algn="l"/>
            <a:br>
              <a:rPr lang="en-US" sz="2000" dirty="0">
                <a:solidFill>
                  <a:schemeClr val="bg1"/>
                </a:solidFill>
                <a:effectLst/>
              </a:rPr>
            </a:br>
            <a:r>
              <a:rPr lang="lt-LT" sz="2000" dirty="0">
                <a:solidFill>
                  <a:schemeClr val="bg1"/>
                </a:solidFill>
                <a:effectLst/>
              </a:rPr>
              <a:t>h</a:t>
            </a:r>
            <a:r>
              <a:rPr lang="en-US" sz="2000" dirty="0">
                <a:solidFill>
                  <a:schemeClr val="bg1"/>
                </a:solidFill>
                <a:effectLst/>
              </a:rPr>
              <a:t>) </a:t>
            </a:r>
            <a:r>
              <a:rPr lang="lt-LT" sz="2000" dirty="0">
                <a:solidFill>
                  <a:schemeClr val="bg1"/>
                </a:solidFill>
                <a:effectLst/>
              </a:rPr>
              <a:t>Jeigu traukinio kelionė nuo jo formavimo stoties iki pirmojo įvežimo į ES muitų teritoriją taško ENS turi būti pateiktas ne vėliau negu prieš </a:t>
            </a:r>
            <a:r>
              <a:rPr lang="lt-LT" sz="2000" dirty="0">
                <a:solidFill>
                  <a:srgbClr val="FF0000"/>
                </a:solidFill>
                <a:effectLst/>
              </a:rPr>
              <a:t>1</a:t>
            </a:r>
            <a:r>
              <a:rPr lang="lt-LT" sz="2000" dirty="0">
                <a:solidFill>
                  <a:schemeClr val="bg1"/>
                </a:solidFill>
                <a:effectLst/>
              </a:rPr>
              <a:t> valanda iki traukinys atvykst</a:t>
            </a:r>
            <a:r>
              <a:rPr lang="lt-LT" sz="2000" dirty="0">
                <a:solidFill>
                  <a:schemeClr val="bg1"/>
                </a:solidFill>
              </a:rPr>
              <a:t>ą </a:t>
            </a:r>
            <a:r>
              <a:rPr lang="lt-LT" sz="2000" dirty="0">
                <a:solidFill>
                  <a:schemeClr val="bg1"/>
                </a:solidFill>
                <a:effectLst/>
              </a:rPr>
              <a:t>į ES muitų teritorijos </a:t>
            </a:r>
            <a:r>
              <a:rPr lang="lt-LT" sz="2000" dirty="0">
                <a:solidFill>
                  <a:schemeClr val="bg1"/>
                </a:solidFill>
              </a:rPr>
              <a:t>pasienio  punktą</a:t>
            </a:r>
            <a:r>
              <a:rPr lang="en-US" sz="2000" dirty="0">
                <a:solidFill>
                  <a:schemeClr val="bg1"/>
                </a:solidFill>
                <a:effectLst/>
              </a:rPr>
              <a:t>;</a:t>
            </a:r>
          </a:p>
          <a:p>
            <a:pPr algn="l"/>
            <a:endParaRPr lang="lt-LT" sz="2000" dirty="0">
              <a:solidFill>
                <a:schemeClr val="bg1"/>
              </a:solidFill>
              <a:effectLst/>
            </a:endParaRPr>
          </a:p>
          <a:p>
            <a:pPr algn="l"/>
            <a:r>
              <a:rPr lang="lt-LT" sz="2000" dirty="0">
                <a:solidFill>
                  <a:schemeClr val="bg1"/>
                </a:solidFill>
              </a:rPr>
              <a:t>i</a:t>
            </a:r>
            <a:r>
              <a:rPr lang="en-US" sz="2000" dirty="0">
                <a:solidFill>
                  <a:schemeClr val="bg1"/>
                </a:solidFill>
                <a:effectLst/>
              </a:rPr>
              <a:t>) </a:t>
            </a:r>
            <a:r>
              <a:rPr lang="lt-LT" sz="2000" dirty="0">
                <a:solidFill>
                  <a:schemeClr val="bg1"/>
                </a:solidFill>
                <a:effectLst/>
              </a:rPr>
              <a:t>Kitų geležinkelio vežimų  atveju, </a:t>
            </a:r>
            <a:r>
              <a:rPr lang="en-US" sz="2000" dirty="0">
                <a:solidFill>
                  <a:schemeClr val="bg1"/>
                </a:solidFill>
                <a:effectLst/>
              </a:rPr>
              <a:t>ENS </a:t>
            </a:r>
            <a:r>
              <a:rPr lang="lt-LT" sz="2000" dirty="0">
                <a:solidFill>
                  <a:schemeClr val="bg1"/>
                </a:solidFill>
                <a:effectLst/>
              </a:rPr>
              <a:t>turi būti pateiktas mažiausiai prieš </a:t>
            </a:r>
            <a:r>
              <a:rPr lang="lt-LT" sz="2000" dirty="0">
                <a:solidFill>
                  <a:srgbClr val="FF0000"/>
                </a:solidFill>
                <a:effectLst/>
              </a:rPr>
              <a:t>2</a:t>
            </a:r>
            <a:r>
              <a:rPr lang="lt-LT" sz="2000" dirty="0">
                <a:solidFill>
                  <a:schemeClr val="bg1"/>
                </a:solidFill>
                <a:effectLst/>
              </a:rPr>
              <a:t> valandas iki traukinys atvykst</a:t>
            </a:r>
            <a:r>
              <a:rPr lang="lt-LT" sz="2000" dirty="0">
                <a:solidFill>
                  <a:schemeClr val="bg1"/>
                </a:solidFill>
              </a:rPr>
              <a:t>ą </a:t>
            </a:r>
            <a:r>
              <a:rPr lang="lt-LT" sz="2000" dirty="0">
                <a:solidFill>
                  <a:schemeClr val="bg1"/>
                </a:solidFill>
                <a:effectLst/>
              </a:rPr>
              <a:t>į ES muitų teritorijos </a:t>
            </a:r>
            <a:r>
              <a:rPr lang="lt-LT" sz="2000" dirty="0">
                <a:solidFill>
                  <a:schemeClr val="bg1"/>
                </a:solidFill>
              </a:rPr>
              <a:t>pasienio  punktą</a:t>
            </a:r>
            <a:r>
              <a:rPr lang="en-US" sz="2000" dirty="0">
                <a:solidFill>
                  <a:schemeClr val="bg1"/>
                </a:solidFill>
                <a:effectLst/>
              </a:rPr>
              <a:t>.</a:t>
            </a:r>
          </a:p>
        </p:txBody>
      </p:sp>
    </p:spTree>
    <p:extLst>
      <p:ext uri="{BB962C8B-B14F-4D97-AF65-F5344CB8AC3E}">
        <p14:creationId xmlns:p14="http://schemas.microsoft.com/office/powerpoint/2010/main" val="397731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3C181F81-56F1-5FF1-8D7E-2ECD12AB2B10}"/>
              </a:ext>
            </a:extLst>
          </p:cNvPr>
          <p:cNvSpPr/>
          <p:nvPr/>
        </p:nvSpPr>
        <p:spPr>
          <a:xfrm>
            <a:off x="0" y="1"/>
            <a:ext cx="12192000" cy="6858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45544F"/>
          </a:solidFill>
        </p:spPr>
        <p:txBody>
          <a:bodyPr wrap="square" lIns="0" tIns="0" rIns="0" bIns="0" rtlCol="0"/>
          <a:lstStyle/>
          <a:p>
            <a:endParaRPr lang="en-US" dirty="0"/>
          </a:p>
        </p:txBody>
      </p:sp>
      <p:sp>
        <p:nvSpPr>
          <p:cNvPr id="3" name="object 13">
            <a:extLst>
              <a:ext uri="{FF2B5EF4-FFF2-40B4-BE49-F238E27FC236}">
                <a16:creationId xmlns:a16="http://schemas.microsoft.com/office/drawing/2014/main" id="{C60C020C-A0DE-285D-5B4C-A4475B5405C9}"/>
              </a:ext>
            </a:extLst>
          </p:cNvPr>
          <p:cNvSpPr txBox="1"/>
          <p:nvPr/>
        </p:nvSpPr>
        <p:spPr>
          <a:xfrm>
            <a:off x="558266" y="624919"/>
            <a:ext cx="11633734" cy="691215"/>
          </a:xfrm>
          <a:prstGeom prst="rect">
            <a:avLst/>
          </a:prstGeom>
        </p:spPr>
        <p:txBody>
          <a:bodyPr vert="horz" wrap="square" lIns="0" tIns="13970" rIns="0" bIns="0" rtlCol="0">
            <a:spAutoFit/>
          </a:bodyPr>
          <a:lstStyle/>
          <a:p>
            <a:pPr marL="12700">
              <a:spcBef>
                <a:spcPts val="110"/>
              </a:spcBef>
            </a:pPr>
            <a:r>
              <a:rPr lang="lt-LT" sz="4400" b="1" dirty="0">
                <a:solidFill>
                  <a:schemeClr val="bg1"/>
                </a:solidFill>
                <a:latin typeface="Arial"/>
                <a:cs typeface="Arial"/>
              </a:rPr>
              <a:t>kada turi patiekti ENS:</a:t>
            </a:r>
            <a:endParaRPr lang="lt-LT" sz="3600" dirty="0">
              <a:solidFill>
                <a:schemeClr val="bg1"/>
              </a:solidFill>
              <a:latin typeface="Arial"/>
              <a:cs typeface="Arial"/>
            </a:endParaRPr>
          </a:p>
        </p:txBody>
      </p:sp>
      <p:sp>
        <p:nvSpPr>
          <p:cNvPr id="4" name="Stačiakampis 3">
            <a:extLst>
              <a:ext uri="{FF2B5EF4-FFF2-40B4-BE49-F238E27FC236}">
                <a16:creationId xmlns:a16="http://schemas.microsoft.com/office/drawing/2014/main" id="{39DF48ED-DF01-02C4-B39A-A8D1A99FB349}"/>
              </a:ext>
            </a:extLst>
          </p:cNvPr>
          <p:cNvSpPr/>
          <p:nvPr/>
        </p:nvSpPr>
        <p:spPr>
          <a:xfrm>
            <a:off x="558266" y="1574800"/>
            <a:ext cx="11267974" cy="4937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lt-LT" sz="2000" b="1" dirty="0">
                <a:solidFill>
                  <a:schemeClr val="bg1"/>
                </a:solidFill>
                <a:effectLst/>
              </a:rPr>
              <a:t>Kelių transportui:</a:t>
            </a:r>
          </a:p>
          <a:p>
            <a:pPr algn="l"/>
            <a:br>
              <a:rPr lang="en-US" sz="2000" dirty="0">
                <a:solidFill>
                  <a:schemeClr val="bg1"/>
                </a:solidFill>
                <a:effectLst/>
              </a:rPr>
            </a:br>
            <a:r>
              <a:rPr lang="en-US" sz="2000" dirty="0">
                <a:solidFill>
                  <a:schemeClr val="bg1"/>
                </a:solidFill>
                <a:effectLst/>
              </a:rPr>
              <a:t>ENS </a:t>
            </a:r>
            <a:r>
              <a:rPr lang="lt-LT" sz="2000" dirty="0">
                <a:solidFill>
                  <a:schemeClr val="bg1"/>
                </a:solidFill>
                <a:effectLst/>
              </a:rPr>
              <a:t>turi būti pateiktas mažiausiai prieš </a:t>
            </a:r>
            <a:r>
              <a:rPr lang="lt-LT" sz="2000" dirty="0">
                <a:solidFill>
                  <a:srgbClr val="FF0000"/>
                </a:solidFill>
                <a:effectLst/>
              </a:rPr>
              <a:t>1</a:t>
            </a:r>
            <a:r>
              <a:rPr lang="lt-LT" sz="2000" dirty="0">
                <a:solidFill>
                  <a:schemeClr val="bg1"/>
                </a:solidFill>
                <a:effectLst/>
              </a:rPr>
              <a:t> valandą iki prekėms atvykstant į ES teritoriją</a:t>
            </a:r>
            <a:r>
              <a:rPr lang="en-US" sz="2000" dirty="0">
                <a:solidFill>
                  <a:schemeClr val="bg1"/>
                </a:solidFill>
                <a:effectLst/>
              </a:rPr>
              <a:t>.</a:t>
            </a:r>
          </a:p>
          <a:p>
            <a:pPr algn="l"/>
            <a:endParaRPr lang="lt-LT" sz="2000" b="1" dirty="0">
              <a:solidFill>
                <a:schemeClr val="bg1"/>
              </a:solidFill>
              <a:effectLst/>
            </a:endParaRPr>
          </a:p>
          <a:p>
            <a:pPr algn="l"/>
            <a:r>
              <a:rPr lang="lt-LT" sz="2000" b="1" dirty="0">
                <a:solidFill>
                  <a:schemeClr val="bg1"/>
                </a:solidFill>
                <a:effectLst/>
              </a:rPr>
              <a:t>Vidaus vandenų transportas:</a:t>
            </a:r>
          </a:p>
          <a:p>
            <a:pPr algn="l"/>
            <a:br>
              <a:rPr lang="en-US" sz="2000" dirty="0">
                <a:solidFill>
                  <a:schemeClr val="bg1"/>
                </a:solidFill>
                <a:effectLst/>
              </a:rPr>
            </a:br>
            <a:r>
              <a:rPr lang="en-US" sz="2000" dirty="0">
                <a:solidFill>
                  <a:schemeClr val="bg1"/>
                </a:solidFill>
                <a:effectLst/>
              </a:rPr>
              <a:t>ENS </a:t>
            </a:r>
            <a:r>
              <a:rPr lang="lt-LT" sz="2000" dirty="0">
                <a:solidFill>
                  <a:schemeClr val="bg1"/>
                </a:solidFill>
                <a:effectLst/>
              </a:rPr>
              <a:t>turi būti pateiktas mažiausiai prieš </a:t>
            </a:r>
            <a:r>
              <a:rPr lang="lt-LT" sz="2000" dirty="0">
                <a:solidFill>
                  <a:srgbClr val="FF0000"/>
                </a:solidFill>
                <a:effectLst/>
              </a:rPr>
              <a:t>2</a:t>
            </a:r>
            <a:r>
              <a:rPr lang="lt-LT" sz="2000" dirty="0">
                <a:solidFill>
                  <a:schemeClr val="bg1"/>
                </a:solidFill>
                <a:effectLst/>
              </a:rPr>
              <a:t> valandas iki prekėms įplaukiant į ES teritoriją</a:t>
            </a:r>
            <a:r>
              <a:rPr lang="en-US" sz="2000" dirty="0">
                <a:solidFill>
                  <a:schemeClr val="bg1"/>
                </a:solidFill>
                <a:effectLst/>
              </a:rPr>
              <a:t>.</a:t>
            </a:r>
          </a:p>
        </p:txBody>
      </p:sp>
    </p:spTree>
    <p:extLst>
      <p:ext uri="{BB962C8B-B14F-4D97-AF65-F5344CB8AC3E}">
        <p14:creationId xmlns:p14="http://schemas.microsoft.com/office/powerpoint/2010/main" val="203485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2712EC7-E1BE-4E8C-FFEF-96570D6ACDBE}"/>
              </a:ext>
            </a:extLst>
          </p:cNvPr>
          <p:cNvSpPr txBox="1"/>
          <p:nvPr/>
        </p:nvSpPr>
        <p:spPr>
          <a:xfrm>
            <a:off x="1333500" y="694056"/>
            <a:ext cx="9525000" cy="523220"/>
          </a:xfrm>
          <a:prstGeom prst="rect">
            <a:avLst/>
          </a:prstGeom>
          <a:noFill/>
        </p:spPr>
        <p:txBody>
          <a:bodyPr wrap="square" lIns="91440" tIns="45720" rIns="91440" bIns="45720" anchor="t">
            <a:spAutoFit/>
          </a:bodyPr>
          <a:lstStyle>
            <a:defPPr>
              <a:defRPr kern="0"/>
            </a:defPPr>
          </a:lstStyle>
          <a:p>
            <a:pPr algn="l"/>
            <a:r>
              <a:rPr lang="lt-LT" sz="2800" b="1" dirty="0">
                <a:effectLst/>
                <a:latin typeface="Times New Roman"/>
                <a:ea typeface="Calibri" panose="020F0502020204030204" pitchFamily="34" charset="0"/>
                <a:cs typeface="Times New Roman"/>
              </a:rPr>
              <a:t>Tikslas ir apimtis:</a:t>
            </a:r>
            <a:endParaRPr lang="lt-LT"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9BBF5F9-EC78-D6AB-1FED-E01B7DDA5A01}"/>
              </a:ext>
            </a:extLst>
          </p:cNvPr>
          <p:cNvSpPr txBox="1"/>
          <p:nvPr/>
        </p:nvSpPr>
        <p:spPr>
          <a:xfrm>
            <a:off x="1333500" y="1410448"/>
            <a:ext cx="10582576" cy="707886"/>
          </a:xfrm>
          <a:prstGeom prst="rect">
            <a:avLst/>
          </a:prstGeom>
          <a:noFill/>
        </p:spPr>
        <p:txBody>
          <a:bodyPr wrap="square">
            <a:spAutoFit/>
          </a:bodyPr>
          <a:lstStyle/>
          <a:p>
            <a:r>
              <a:rPr lang="en-US" sz="2000" dirty="0"/>
              <a:t>ICS2 s</a:t>
            </a:r>
            <a:r>
              <a:rPr lang="lt-LT" sz="2000" dirty="0" err="1"/>
              <a:t>istema</a:t>
            </a:r>
            <a:r>
              <a:rPr lang="en-US" sz="2000" dirty="0"/>
              <a:t> </a:t>
            </a:r>
            <a:r>
              <a:rPr lang="lt-LT" sz="2000" dirty="0"/>
              <a:t>skirta įgyvendinti </a:t>
            </a:r>
            <a:r>
              <a:rPr lang="lt-LT" sz="2000" b="1" dirty="0"/>
              <a:t>naujus įvežimo bendrosios deklaracijos </a:t>
            </a:r>
            <a:r>
              <a:rPr lang="lt-LT" sz="2000" dirty="0"/>
              <a:t>(</a:t>
            </a:r>
            <a:r>
              <a:rPr lang="en-US" sz="2000" dirty="0"/>
              <a:t>ENS</a:t>
            </a:r>
            <a:r>
              <a:rPr lang="lt-LT" sz="2000" dirty="0"/>
              <a:t>) pateikimo ir </a:t>
            </a:r>
            <a:r>
              <a:rPr lang="lt-LT" sz="2000" b="1" dirty="0"/>
              <a:t>apdorojimo </a:t>
            </a:r>
            <a:r>
              <a:rPr lang="en-US" sz="2000" b="1" dirty="0"/>
              <a:t> re</a:t>
            </a:r>
            <a:r>
              <a:rPr lang="lt-LT" sz="2000" b="1" dirty="0" err="1"/>
              <a:t>ikalavimus</a:t>
            </a:r>
            <a:r>
              <a:rPr lang="lt-LT" sz="2000" dirty="0"/>
              <a:t>, nustatytus Sąjungos muitinės kodekse (UCC) </a:t>
            </a:r>
          </a:p>
        </p:txBody>
      </p:sp>
      <p:sp>
        <p:nvSpPr>
          <p:cNvPr id="7" name="TextBox 6">
            <a:extLst>
              <a:ext uri="{FF2B5EF4-FFF2-40B4-BE49-F238E27FC236}">
                <a16:creationId xmlns:a16="http://schemas.microsoft.com/office/drawing/2014/main" id="{4ED05962-30C1-ACF2-6D84-0E1213E91C15}"/>
              </a:ext>
            </a:extLst>
          </p:cNvPr>
          <p:cNvSpPr txBox="1"/>
          <p:nvPr/>
        </p:nvSpPr>
        <p:spPr>
          <a:xfrm>
            <a:off x="1684421" y="2249951"/>
            <a:ext cx="9577137" cy="3785652"/>
          </a:xfrm>
          <a:prstGeom prst="rect">
            <a:avLst/>
          </a:prstGeom>
          <a:noFill/>
        </p:spPr>
        <p:txBody>
          <a:bodyPr wrap="square">
            <a:spAutoFit/>
          </a:bodyPr>
          <a:lstStyle/>
          <a:p>
            <a:endParaRPr lang="en-US" sz="2000" dirty="0"/>
          </a:p>
          <a:p>
            <a:r>
              <a:rPr lang="en-US" sz="2000" dirty="0"/>
              <a:t>ENS = </a:t>
            </a:r>
            <a:r>
              <a:rPr lang="lt-LT" sz="2000" dirty="0"/>
              <a:t>elektroninė įvežimo bendroji deklaracija</a:t>
            </a:r>
            <a:r>
              <a:rPr lang="en-US" sz="2000" dirty="0"/>
              <a:t> </a:t>
            </a:r>
            <a:r>
              <a:rPr lang="lt-LT" sz="2000" dirty="0"/>
              <a:t>asmens pateikta muitinei: </a:t>
            </a:r>
            <a:endParaRPr lang="en-US" sz="2000" dirty="0"/>
          </a:p>
          <a:p>
            <a:endParaRPr lang="en-US" sz="2000" dirty="0"/>
          </a:p>
          <a:p>
            <a:r>
              <a:rPr lang="lt-LT" sz="2000" dirty="0"/>
              <a:t>- </a:t>
            </a:r>
            <a:r>
              <a:rPr lang="lt-LT" sz="2000" b="1" dirty="0"/>
              <a:t>Iš anksto</a:t>
            </a:r>
            <a:r>
              <a:rPr lang="lt-LT" sz="2000" dirty="0"/>
              <a:t>, prieš prekėms atvykstant į Europos sąjungą (ES)</a:t>
            </a:r>
            <a:endParaRPr lang="en-US" sz="2000" dirty="0"/>
          </a:p>
          <a:p>
            <a:endParaRPr lang="en-US" sz="2000" dirty="0"/>
          </a:p>
          <a:p>
            <a:r>
              <a:rPr lang="lt-LT" sz="2000" dirty="0"/>
              <a:t> - Reikalavimas taikomas </a:t>
            </a:r>
            <a:r>
              <a:rPr lang="lt-LT" sz="2000" b="1" dirty="0"/>
              <a:t>visoms prekėms </a:t>
            </a:r>
            <a:r>
              <a:rPr lang="lt-LT" sz="2000" dirty="0"/>
              <a:t>įvežamomis į </a:t>
            </a:r>
            <a:r>
              <a:rPr lang="lt-LT" sz="2000" b="1" dirty="0"/>
              <a:t>ES komercinėmis transporto priemonėmis</a:t>
            </a:r>
          </a:p>
          <a:p>
            <a:endParaRPr lang="en-US" sz="2000" dirty="0"/>
          </a:p>
          <a:p>
            <a:r>
              <a:rPr lang="lt-LT" sz="2000" dirty="0"/>
              <a:t>- </a:t>
            </a:r>
            <a:r>
              <a:rPr lang="en-US" sz="2000" dirty="0" err="1"/>
              <a:t>Apima</a:t>
            </a:r>
            <a:r>
              <a:rPr lang="en-US" sz="2000" dirty="0"/>
              <a:t> </a:t>
            </a:r>
            <a:r>
              <a:rPr lang="en-US" sz="2000" dirty="0" err="1"/>
              <a:t>informaciją</a:t>
            </a:r>
            <a:r>
              <a:rPr lang="en-US" sz="2000" dirty="0"/>
              <a:t> </a:t>
            </a:r>
            <a:r>
              <a:rPr lang="en-US" sz="2000" b="1" dirty="0" err="1"/>
              <a:t>apie</a:t>
            </a:r>
            <a:r>
              <a:rPr lang="en-US" sz="2000" b="1" dirty="0"/>
              <a:t> </a:t>
            </a:r>
            <a:r>
              <a:rPr lang="en-US" sz="2000" b="1" dirty="0" err="1"/>
              <a:t>siuntą</a:t>
            </a:r>
            <a:r>
              <a:rPr lang="lt-LT" sz="2000" b="1" dirty="0"/>
              <a:t>, siuntėją, gavėją, </a:t>
            </a:r>
            <a:r>
              <a:rPr lang="en-US" sz="2000" b="1" dirty="0"/>
              <a:t>transport</a:t>
            </a:r>
            <a:r>
              <a:rPr lang="lt-LT" sz="2000" b="1" dirty="0"/>
              <a:t>o priemones </a:t>
            </a:r>
            <a:r>
              <a:rPr lang="lt-LT" sz="2000" dirty="0"/>
              <a:t>ir kt.  </a:t>
            </a:r>
          </a:p>
          <a:p>
            <a:endParaRPr lang="en-US" sz="2000" dirty="0"/>
          </a:p>
          <a:p>
            <a:r>
              <a:rPr lang="lt-LT" sz="2000" dirty="0"/>
              <a:t>- Remiasi teisės aktų nustatytais </a:t>
            </a:r>
            <a:r>
              <a:rPr lang="lt-LT" sz="2000" b="1" dirty="0"/>
              <a:t>duomenų rinkiniais konkrečiai transporto rūšiai </a:t>
            </a:r>
            <a:r>
              <a:rPr lang="lt-LT" sz="2000" dirty="0"/>
              <a:t>(oro, jūrų, kelių ir geležinkelių) ir siuntos pobūdžiu (paštas, skubi siunta, kiti  kroviniai)</a:t>
            </a:r>
          </a:p>
        </p:txBody>
      </p:sp>
    </p:spTree>
    <p:extLst>
      <p:ext uri="{BB962C8B-B14F-4D97-AF65-F5344CB8AC3E}">
        <p14:creationId xmlns:p14="http://schemas.microsoft.com/office/powerpoint/2010/main" val="1738074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2764</Words>
  <Application>Microsoft Office PowerPoint</Application>
  <PresentationFormat>Plačiaekranė</PresentationFormat>
  <Paragraphs>378</Paragraphs>
  <Slides>42</Slides>
  <Notes>32</Notes>
  <HiddenSlides>11</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42</vt:i4>
      </vt:variant>
    </vt:vector>
  </HeadingPairs>
  <TitlesOfParts>
    <vt:vector size="50" baseType="lpstr">
      <vt:lpstr>Arial</vt:lpstr>
      <vt:lpstr>Calibri</vt:lpstr>
      <vt:lpstr>Calibri Light</vt:lpstr>
      <vt:lpstr>Gill Sans MT</vt:lpstr>
      <vt:lpstr>Symbol</vt:lpstr>
      <vt:lpstr>Times New Roman</vt:lpstr>
      <vt:lpstr>Verdana</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Kokie duomenys bus teikiami</vt:lpstr>
      <vt:lpstr>Žinutės pavadinime Fxx indikatorius nurodo aplinkybes pvz.:</vt:lpstr>
      <vt:lpstr>Žinutės pavadinime Fxx indikatorius nurodo aplinkybes pvz.:</vt:lpstr>
      <vt:lpstr>Žinutės pavadinime Fxx indikatorius nurodo aplinkybes pvz.:</vt:lpstr>
      <vt:lpstr>Pilnas ar dalinis ENS pildymas</vt:lpstr>
      <vt:lpstr>Žinutės pavadinime Fxx indikatorius nurodo aplinkybes pvz.:</vt:lpstr>
      <vt:lpstr>Galimi muitinės sprendimai </vt:lpstr>
      <vt:lpstr>Žinutės  IE3F20 turinys: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Evelina Pagounis</dc:creator>
  <cp:lastModifiedBy>Vitalis Vareikis</cp:lastModifiedBy>
  <cp:revision>7</cp:revision>
  <dcterms:created xsi:type="dcterms:W3CDTF">2023-01-10T10:44:58Z</dcterms:created>
  <dcterms:modified xsi:type="dcterms:W3CDTF">2023-04-11T06:11:52Z</dcterms:modified>
</cp:coreProperties>
</file>