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71" r:id="rId5"/>
    <p:sldId id="270" r:id="rId6"/>
    <p:sldId id="272" r:id="rId7"/>
    <p:sldId id="273" r:id="rId8"/>
    <p:sldId id="275" r:id="rId9"/>
    <p:sldId id="278" r:id="rId10"/>
    <p:sldId id="292" r:id="rId11"/>
    <p:sldId id="280" r:id="rId12"/>
    <p:sldId id="293" r:id="rId13"/>
    <p:sldId id="294" r:id="rId14"/>
    <p:sldId id="289" r:id="rId15"/>
    <p:sldId id="268" r:id="rId1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C01FA1-52ED-4390-B7FB-2A3AEB7E41BE}" v="1" dt="2023-05-10T07:14:24.1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952" autoAdjust="0"/>
  </p:normalViewPr>
  <p:slideViewPr>
    <p:cSldViewPr snapToGrid="0">
      <p:cViewPr varScale="1">
        <p:scale>
          <a:sx n="77" d="100"/>
          <a:sy n="77" d="100"/>
        </p:scale>
        <p:origin x="91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8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utvydas Banelis" userId="a41886e3-4c46-4f7c-96aa-9b33a2a90506" providerId="ADAL" clId="{D9C01FA1-52ED-4390-B7FB-2A3AEB7E41BE}"/>
    <pc:docChg chg="custSel modSld">
      <pc:chgData name="Tautvydas Banelis" userId="a41886e3-4c46-4f7c-96aa-9b33a2a90506" providerId="ADAL" clId="{D9C01FA1-52ED-4390-B7FB-2A3AEB7E41BE}" dt="2023-05-10T07:16:22.819" v="52" actId="6549"/>
      <pc:docMkLst>
        <pc:docMk/>
      </pc:docMkLst>
      <pc:sldChg chg="modSp mod">
        <pc:chgData name="Tautvydas Banelis" userId="a41886e3-4c46-4f7c-96aa-9b33a2a90506" providerId="ADAL" clId="{D9C01FA1-52ED-4390-B7FB-2A3AEB7E41BE}" dt="2023-05-10T07:16:22.819" v="52" actId="6549"/>
        <pc:sldMkLst>
          <pc:docMk/>
          <pc:sldMk cId="463503559" sldId="289"/>
        </pc:sldMkLst>
        <pc:spChg chg="mod">
          <ac:chgData name="Tautvydas Banelis" userId="a41886e3-4c46-4f7c-96aa-9b33a2a90506" providerId="ADAL" clId="{D9C01FA1-52ED-4390-B7FB-2A3AEB7E41BE}" dt="2023-05-10T07:16:22.819" v="52" actId="6549"/>
          <ac:spMkLst>
            <pc:docMk/>
            <pc:sldMk cId="463503559" sldId="289"/>
            <ac:spMk id="3" creationId="{320FDBE9-B5F8-4482-AD37-7EFA1225587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E26D6-4F81-4E87-A0D4-73138C4B3FDA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BE164-3940-4860-B377-B1695AC1EE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0993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Elektroninio</a:t>
            </a:r>
            <a:r>
              <a:rPr lang="lt-LT" sz="12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lt-LT" sz="12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viršelio</a:t>
            </a:r>
            <a:r>
              <a:rPr lang="lt-LT" sz="12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spc="-10" dirty="0">
                <a:solidFill>
                  <a:srgbClr val="2B2A29"/>
                </a:solidFill>
                <a:latin typeface="Arial"/>
                <a:cs typeface="Arial"/>
              </a:rPr>
              <a:t>skaidrė.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Naudojamas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pavyzdinis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šablonas.</a:t>
            </a:r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56003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Elektroninio</a:t>
            </a:r>
            <a:r>
              <a:rPr lang="lt-LT" sz="12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lt-LT" sz="12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įvado</a:t>
            </a:r>
            <a:r>
              <a:rPr lang="lt-LT" sz="12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spc="-10" dirty="0">
                <a:solidFill>
                  <a:srgbClr val="2B2A29"/>
                </a:solidFill>
                <a:latin typeface="Arial"/>
                <a:cs typeface="Arial"/>
              </a:rPr>
              <a:t>skaidrė:</a:t>
            </a:r>
            <a:endParaRPr lang="lt-LT" sz="1200" dirty="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spcBef>
                <a:spcPts val="930"/>
              </a:spcBef>
              <a:buChar char="-"/>
              <a:tabLst>
                <a:tab pos="82550" algn="l"/>
              </a:tabLst>
            </a:pP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Naudojamas</a:t>
            </a:r>
            <a:r>
              <a:rPr lang="lt-LT" sz="1200" spc="-5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pavyzdinis</a:t>
            </a:r>
            <a:r>
              <a:rPr lang="lt-LT" sz="1200" spc="-4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šablonas;</a:t>
            </a:r>
            <a:endParaRPr lang="lt-LT" sz="1200" dirty="0">
              <a:latin typeface="Arial"/>
              <a:cs typeface="Arial"/>
            </a:endParaRPr>
          </a:p>
          <a:p>
            <a:pPr marL="81915" indent="-69850">
              <a:lnSpc>
                <a:spcPts val="1005"/>
              </a:lnSpc>
              <a:buChar char="-"/>
              <a:tabLst>
                <a:tab pos="82550" algn="l"/>
              </a:tabLst>
            </a:pP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Įvado</a:t>
            </a:r>
            <a:r>
              <a:rPr lang="lt-LT" sz="1200" spc="-4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skaidrėje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nurodoma</a:t>
            </a:r>
            <a:r>
              <a:rPr lang="lt-LT" sz="1200" spc="-3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(centruotai):</a:t>
            </a:r>
            <a:endParaRPr lang="lt-LT" sz="1200" dirty="0">
              <a:latin typeface="Arial"/>
              <a:cs typeface="Arial"/>
            </a:endParaRPr>
          </a:p>
          <a:p>
            <a:pPr marL="76200" marR="5080">
              <a:lnSpc>
                <a:spcPts val="1010"/>
              </a:lnSpc>
              <a:spcBef>
                <a:spcPts val="55"/>
              </a:spcBef>
            </a:pP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(darbo)</a:t>
            </a:r>
            <a:r>
              <a:rPr lang="lt-LT" sz="1200" spc="-2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pavadinimas</a:t>
            </a:r>
            <a:r>
              <a:rPr lang="lt-LT" sz="1200" spc="-2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dirty="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2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68-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80</a:t>
            </a:r>
            <a:r>
              <a:rPr lang="lt-LT" sz="1200" spc="204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.);</a:t>
            </a:r>
            <a:r>
              <a:rPr lang="lt-LT" sz="1200" spc="500" dirty="0">
                <a:solidFill>
                  <a:srgbClr val="2B2A29"/>
                </a:solidFill>
                <a:latin typeface="Arial"/>
                <a:cs typeface="Arial"/>
              </a:rPr>
              <a:t>  </a:t>
            </a:r>
          </a:p>
          <a:p>
            <a:pPr marL="76200" marR="5080">
              <a:lnSpc>
                <a:spcPts val="1010"/>
              </a:lnSpc>
              <a:spcBef>
                <a:spcPts val="55"/>
              </a:spcBef>
            </a:pP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Rengėjo</a:t>
            </a:r>
            <a:r>
              <a:rPr lang="lt-LT" sz="1200" spc="-2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vardas</a:t>
            </a:r>
            <a:r>
              <a:rPr lang="lt-LT" sz="1200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ir</a:t>
            </a:r>
            <a:r>
              <a:rPr lang="lt-LT" sz="1200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pavardė,</a:t>
            </a:r>
            <a:r>
              <a:rPr lang="lt-LT" sz="1200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pareigos,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 įstaiga</a:t>
            </a:r>
            <a:r>
              <a:rPr lang="lt-LT" sz="1200" spc="-5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44-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46</a:t>
            </a:r>
            <a:r>
              <a:rPr lang="lt-LT" sz="1200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20" dirty="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20" dirty="0">
                <a:solidFill>
                  <a:srgbClr val="2B2A29"/>
                </a:solidFill>
                <a:latin typeface="Arial"/>
                <a:cs typeface="Arial"/>
              </a:rPr>
              <a:t>);</a:t>
            </a:r>
            <a:endParaRPr lang="lt-LT" sz="1200" dirty="0">
              <a:latin typeface="Arial"/>
              <a:cs typeface="Arial"/>
            </a:endParaRPr>
          </a:p>
          <a:p>
            <a:pPr marL="81915" indent="-69850">
              <a:lnSpc>
                <a:spcPts val="980"/>
              </a:lnSpc>
              <a:buChar char="-"/>
              <a:tabLst>
                <a:tab pos="82550" algn="l"/>
              </a:tabLst>
            </a:pP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Data</a:t>
            </a:r>
            <a:r>
              <a:rPr lang="lt-LT" sz="1200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dirty="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.).</a:t>
            </a:r>
            <a:endParaRPr lang="lt-LT" sz="12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93276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1" dirty="0">
                <a:solidFill>
                  <a:srgbClr val="2B2A29"/>
                </a:solidFill>
                <a:latin typeface="Arial"/>
                <a:cs typeface="Arial"/>
              </a:rPr>
              <a:t>Elektroninio</a:t>
            </a:r>
            <a:r>
              <a:rPr lang="pt-BR" sz="1200" b="1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pt-BR" sz="1200" b="1" dirty="0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pt-BR" sz="1200" b="1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pt-BR" sz="1200" b="1" dirty="0">
                <a:solidFill>
                  <a:srgbClr val="2B2A29"/>
                </a:solidFill>
                <a:latin typeface="Arial"/>
                <a:cs typeface="Arial"/>
              </a:rPr>
              <a:t>skyriaus</a:t>
            </a:r>
            <a:r>
              <a:rPr lang="pt-BR" sz="1200" b="1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pt-BR" sz="1200" b="1" dirty="0">
                <a:solidFill>
                  <a:srgbClr val="2B2A29"/>
                </a:solidFill>
                <a:latin typeface="Arial"/>
                <a:cs typeface="Arial"/>
              </a:rPr>
              <a:t>arba</a:t>
            </a:r>
            <a:r>
              <a:rPr lang="pt-BR" sz="1200" b="1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pt-BR" sz="1200" b="1" spc="-10" dirty="0">
                <a:solidFill>
                  <a:srgbClr val="2B2A29"/>
                </a:solidFill>
                <a:latin typeface="Arial"/>
                <a:cs typeface="Arial"/>
              </a:rPr>
              <a:t>temos pavadinimas</a:t>
            </a:r>
            <a:r>
              <a:rPr lang="lt-LT" sz="1200" b="1" spc="-10" dirty="0">
                <a:solidFill>
                  <a:srgbClr val="2B2A29"/>
                </a:solidFill>
                <a:latin typeface="Arial"/>
                <a:cs typeface="Arial"/>
              </a:rPr>
              <a:t>.</a:t>
            </a:r>
          </a:p>
          <a:p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Naudojamas</a:t>
            </a:r>
            <a:r>
              <a:rPr lang="lt-LT" sz="1200" spc="-5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pavyzdinis</a:t>
            </a:r>
            <a:r>
              <a:rPr lang="lt-LT" sz="1200" spc="-4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šablonas.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Skyriaus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arba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temos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pavadinimas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gali būti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išskiriamas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atskira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skaidre,</a:t>
            </a:r>
            <a:r>
              <a:rPr lang="lt-LT" sz="1200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rekomenduojamas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 žalias</a:t>
            </a:r>
            <a:r>
              <a:rPr lang="lt-LT" sz="1200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skaidrės fonas,</a:t>
            </a:r>
            <a:r>
              <a:rPr lang="lt-LT" sz="1200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baltos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spalvos</a:t>
            </a:r>
            <a:r>
              <a:rPr lang="lt-LT" sz="1200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tekstas,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šriftas</a:t>
            </a:r>
            <a:r>
              <a:rPr lang="lt-LT" sz="1200" spc="-5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 44-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46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25" dirty="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25" dirty="0">
                <a:solidFill>
                  <a:srgbClr val="2B2A29"/>
                </a:solidFill>
                <a:latin typeface="Arial"/>
                <a:cs typeface="Arial"/>
              </a:rPr>
              <a:t>.</a:t>
            </a:r>
            <a:endParaRPr lang="lt-LT" sz="12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90153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1" dirty="0">
                <a:solidFill>
                  <a:srgbClr val="2B2A29"/>
                </a:solidFill>
                <a:latin typeface="Arial"/>
                <a:cs typeface="Arial"/>
              </a:rPr>
              <a:t>Elektroninio</a:t>
            </a:r>
            <a:r>
              <a:rPr lang="pt-BR" sz="1200" b="1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pt-BR" sz="1200" b="1" dirty="0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pt-BR" sz="1200" b="1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pt-BR" sz="1200" b="1" dirty="0">
                <a:solidFill>
                  <a:srgbClr val="2B2A29"/>
                </a:solidFill>
                <a:latin typeface="Arial"/>
                <a:cs typeface="Arial"/>
              </a:rPr>
              <a:t>skyriaus</a:t>
            </a:r>
            <a:r>
              <a:rPr lang="pt-BR" sz="1200" b="1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pt-BR" sz="1200" b="1" dirty="0">
                <a:solidFill>
                  <a:srgbClr val="2B2A29"/>
                </a:solidFill>
                <a:latin typeface="Arial"/>
                <a:cs typeface="Arial"/>
              </a:rPr>
              <a:t>arba</a:t>
            </a:r>
            <a:r>
              <a:rPr lang="pt-BR" sz="1200" b="1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pt-BR" sz="1200" b="1" spc="-10" dirty="0">
                <a:solidFill>
                  <a:srgbClr val="2B2A29"/>
                </a:solidFill>
                <a:latin typeface="Arial"/>
                <a:cs typeface="Arial"/>
              </a:rPr>
              <a:t>temos pavadinimas</a:t>
            </a:r>
            <a:r>
              <a:rPr lang="lt-LT" sz="1200" b="1" spc="-10" dirty="0">
                <a:solidFill>
                  <a:srgbClr val="2B2A29"/>
                </a:solidFill>
                <a:latin typeface="Arial"/>
                <a:cs typeface="Arial"/>
              </a:rPr>
              <a:t>.</a:t>
            </a:r>
          </a:p>
          <a:p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Naudojamas</a:t>
            </a:r>
            <a:r>
              <a:rPr lang="lt-LT" sz="1200" spc="-5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pavyzdinis</a:t>
            </a:r>
            <a:r>
              <a:rPr lang="lt-LT" sz="1200" spc="-4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šablonas.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Skyriaus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arba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temos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pavadinimas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gali būti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išskiriamas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atskira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skaidre,</a:t>
            </a:r>
            <a:r>
              <a:rPr lang="lt-LT" sz="1200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rekomenduojamas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 žalias</a:t>
            </a:r>
            <a:r>
              <a:rPr lang="lt-LT" sz="1200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skaidrės fonas,</a:t>
            </a:r>
            <a:r>
              <a:rPr lang="lt-LT" sz="1200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baltos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spalvos</a:t>
            </a:r>
            <a:r>
              <a:rPr lang="lt-LT" sz="1200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tekstas,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šriftas</a:t>
            </a:r>
            <a:r>
              <a:rPr lang="lt-LT" sz="1200" spc="-5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 44-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46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25" dirty="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25" dirty="0">
                <a:solidFill>
                  <a:srgbClr val="2B2A29"/>
                </a:solidFill>
                <a:latin typeface="Arial"/>
                <a:cs typeface="Arial"/>
              </a:rPr>
              <a:t>.</a:t>
            </a:r>
            <a:endParaRPr lang="lt-LT" sz="12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29242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Elektroninio</a:t>
            </a:r>
            <a:r>
              <a:rPr lang="lt-LT" sz="1200" b="1" spc="-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lt-LT" sz="1200" b="1" spc="-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baigiamoji</a:t>
            </a:r>
            <a:r>
              <a:rPr lang="lt-LT" sz="1200" b="1" spc="-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skaidrė</a:t>
            </a:r>
            <a:r>
              <a:rPr lang="lt-LT" sz="12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be</a:t>
            </a:r>
            <a:r>
              <a:rPr lang="lt-LT" sz="1200" b="1" spc="-10" dirty="0">
                <a:solidFill>
                  <a:srgbClr val="2B2A29"/>
                </a:solidFill>
                <a:latin typeface="Arial"/>
                <a:cs typeface="Arial"/>
              </a:rPr>
              <a:t> adreso.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Naudojamas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pavyzdinis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šablonas.</a:t>
            </a:r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15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80459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7175A-AB6A-F831-768C-96064CA19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6AD7C-76F8-A29A-15A4-58C6A3864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43F23-CA2C-E578-12B8-46DC9BFE4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51B76-8F2B-3806-4594-BAFE28F39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155B2-8053-019D-B99F-8104681ED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5185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7FB9-72CE-6F11-70C8-2504E362F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432D0-D863-DCF9-A162-1EE1BA6F0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0FFEE-FD20-3B5C-1D69-3E9D2A20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16757-9A97-D248-AC3A-3139043A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C7FCC-4F06-E66E-48C2-B2DC86BC1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538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1C7BA0-DA14-20D1-1FBB-E5970C4126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A60963-3415-3890-3B74-875F8F4F2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14096-1C69-B3B8-2EEF-9DE6CBE14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6C72A-1181-D722-863A-E39BACF8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F9316-B70F-EBDD-DE9E-A12D6D5B1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92626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4C6DE-8DED-A1F6-4103-97AB39B2B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E1830-C9DE-F8F7-0FA2-9F1B0A8FD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CAC49-96B7-F686-904F-76B92C54C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79D81-4DC7-562A-48D4-50BF03A26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5EC7A-86A1-4260-128E-933D4697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451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DB487-2626-D6BF-7C4F-D683602ED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23DE6-DA5A-FA7A-AFA7-C4A1E8A6C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D2E1E-A674-0BF0-348D-6B09E853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923F7-8304-4C56-580F-B8F9F345F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CB93A-2AEC-D296-DA9B-086626F2A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00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8977-2E78-EA51-D658-3C812083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E108E-72C0-ABE5-08EA-E11FA4910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84DEF-C752-05ED-2491-7C918C24E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CE34D-302E-652F-DD6A-4CC1B75EA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53CBF1-E0AA-2428-1598-82C530AC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CD70BA-A610-1605-2A4B-301F9702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9431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CB9B0-D8A6-0027-7761-DDB4FD13B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C51B2-DE08-E21E-1732-B426ADABC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1A6ED-3880-7CAD-C3C6-C2E26ADE5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EDDE41-1744-99AC-8379-4611550A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F43481-BCBF-D3A8-AD9B-FFC34009B8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18FE3F-184A-42AF-AFAA-6DB67416A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486DE7-1A73-B781-BCC1-179480AB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5EA030-012C-5431-D47B-580C43369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7787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38C66-20F8-53D7-BD66-324BD99EC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DA3A7A-66DC-66E4-E91E-51943A3E1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AC6EB1-3E34-8C81-BC4D-004DE7A3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50291-7E30-5959-7261-DE4BE64F6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9463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83ED2A-D3EF-CB69-494B-FE6799452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241CE2-0509-C2BB-73BE-E69086ED3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DCECA-C1D5-0864-374C-B5432A031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2186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E9623-6D2E-025A-0E85-69BEB128E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8508E-E375-E453-A76B-7B0FA849A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51EB5D-1306-518A-A179-F2F28F1DE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85367E-AE0A-4214-9BF7-575FBEE85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BEADD8-51F6-8B25-933D-D0CDB7BB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2C9CDC-49B3-9EB1-40DD-416D851E2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9411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C2EF-BD74-2AC4-82CF-2FE22151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31FB29-2763-B0E9-DDB5-39D9BA08B2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A5987-ED7F-FCC1-6B96-CCA207020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DA217-7CCA-DE6A-77BC-475F94E70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CDA7F-8BFA-7E48-17DB-97F213C22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3F1F5C-8A01-0B4F-A110-DC6291110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4805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623DBB-805C-655F-54D0-17F24602B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514E5-3C2B-4D32-8ADC-DC405EC80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F051B-99CE-CDE5-794B-08A37816BA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D4A03-8F56-FDE9-2351-F9C0E0F00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07304-8827-73A0-3BCF-6E03B2B92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9915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rmuitine.lt/web/guest/627" TargetMode="External"/><Relationship Id="rId2" Type="http://schemas.openxmlformats.org/officeDocument/2006/relationships/hyperlink" Target="https://lrmuitine.lt/web/guest/591#Verslininkos%C4%85sajosspecifikacij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lrmuitine.lt/mport/failai/verslui/muitines_proceduros/elektronines_sistemos/ppmks/PPMKS-CLIENT-IS-EN_v1.00.zi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lrmuitine.lt/web/guest/599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9B499496-5E53-6447-592C-C4B792FF77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0634"/>
            <a:ext cx="12192000" cy="6868633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B86BEA5B-A564-C086-062A-9EAF050F86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522" y="1143298"/>
            <a:ext cx="4536956" cy="456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743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3C181F81-56F1-5FF1-8D7E-2ECD12AB2B10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5453380" h="3067685">
                <a:moveTo>
                  <a:pt x="5453272" y="0"/>
                </a:moveTo>
                <a:lnTo>
                  <a:pt x="0" y="0"/>
                </a:lnTo>
                <a:lnTo>
                  <a:pt x="0" y="3067433"/>
                </a:lnTo>
                <a:lnTo>
                  <a:pt x="5453272" y="3067433"/>
                </a:lnTo>
                <a:lnTo>
                  <a:pt x="5453272" y="0"/>
                </a:lnTo>
                <a:close/>
              </a:path>
            </a:pathLst>
          </a:custGeom>
          <a:solidFill>
            <a:srgbClr val="4554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3">
            <a:extLst>
              <a:ext uri="{FF2B5EF4-FFF2-40B4-BE49-F238E27FC236}">
                <a16:creationId xmlns:a16="http://schemas.microsoft.com/office/drawing/2014/main" id="{C60C020C-A0DE-285D-5B4C-A4475B5405C9}"/>
              </a:ext>
            </a:extLst>
          </p:cNvPr>
          <p:cNvSpPr txBox="1"/>
          <p:nvPr/>
        </p:nvSpPr>
        <p:spPr>
          <a:xfrm>
            <a:off x="0" y="3040860"/>
            <a:ext cx="12192000" cy="136832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Verslo ir muitinės informacinių sistemų sąveika</a:t>
            </a:r>
          </a:p>
        </p:txBody>
      </p:sp>
    </p:spTree>
    <p:extLst>
      <p:ext uri="{BB962C8B-B14F-4D97-AF65-F5344CB8AC3E}">
        <p14:creationId xmlns:p14="http://schemas.microsoft.com/office/powerpoint/2010/main" val="71227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7366C-B31F-462C-A470-22EFFE738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Verslo ir muitinės informacinių sistemų sąveikos specifikacija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A375B-2F14-4EC8-AA1A-3C6E56329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Sąveika tarp muitinės ir verslo informacinių sistemų užtikrinama sistemų bendradarbiavimo (</a:t>
            </a:r>
            <a:r>
              <a:rPr lang="lt-LT" i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System to System – S2S)</a:t>
            </a:r>
            <a:r>
              <a:rPr lang="lt-LT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būdu.</a:t>
            </a:r>
            <a:endParaRPr lang="lt-LT" dirty="0">
              <a:cs typeface="Arial" panose="020B0604020202020204" pitchFamily="34" charset="0"/>
            </a:endParaRPr>
          </a:p>
          <a:p>
            <a:r>
              <a:rPr lang="lt-L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Sąsajos specifikaciją </a:t>
            </a:r>
            <a:r>
              <a:rPr lang="lt-LT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iMDAS</a:t>
            </a:r>
            <a:r>
              <a:rPr lang="lt-L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CLIENT </a:t>
            </a:r>
            <a:r>
              <a:rPr lang="lt-LT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https://lrmuitine.lt/web/guest/591#Verslininkos%C4%85sajosspecifikacija</a:t>
            </a:r>
            <a:r>
              <a:rPr lang="lt-LT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000" dirty="0"/>
              <a:t> </a:t>
            </a:r>
            <a:r>
              <a:rPr lang="lt-L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planuojama paskelbti:</a:t>
            </a:r>
          </a:p>
          <a:p>
            <a:pPr lvl="1"/>
            <a:r>
              <a:rPr lang="lt-L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eksporto, specialiųjų eksporto procedūrų dalys – 2023 m. gegužės mėnesį </a:t>
            </a:r>
          </a:p>
          <a:p>
            <a:pPr lvl="1"/>
            <a:r>
              <a:rPr lang="lt-L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importo, specialiųjų importo procedūrų dalys – 2023 m. rugpjūčio mėnesį. </a:t>
            </a:r>
          </a:p>
          <a:p>
            <a:r>
              <a:rPr lang="lt-L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Sąsajos specifikaciją verslo sistemoms (</a:t>
            </a:r>
            <a:r>
              <a:rPr lang="lt-LT" sz="2000" dirty="0">
                <a:hlinkClick r:id="rId3"/>
              </a:rPr>
              <a:t>NTKS portalo sąsajos specifikacija (</a:t>
            </a:r>
            <a:r>
              <a:rPr lang="lt-LT" sz="2000" dirty="0" err="1">
                <a:hlinkClick r:id="rId3"/>
              </a:rPr>
              <a:t>lrmuitine.lt</a:t>
            </a:r>
            <a:r>
              <a:rPr lang="lt-LT" sz="2000" dirty="0">
                <a:hlinkClick r:id="rId3"/>
              </a:rPr>
              <a:t>)</a:t>
            </a:r>
            <a:r>
              <a:rPr lang="lt-LT" dirty="0"/>
              <a:t>)</a:t>
            </a:r>
            <a:r>
              <a:rPr lang="lt-L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planuojama paskelbti 2023 m. lapkričio mėnesį. </a:t>
            </a:r>
          </a:p>
          <a:p>
            <a:pPr lvl="1"/>
            <a:endParaRPr lang="lt-L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657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8C73D-A791-4B10-AFA1-AEC6E1365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Verslo ir muitinės informacinių sistemų testavimas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FDBE9-B5F8-4482-AD37-7EFA12255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Verslo informacinių sistemų ir muitinės informacinių sistemų sąveikos S2S būdu testavimo procedūra lieka įprasta: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Įmonė parengia savo sistemas </a:t>
            </a: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pagal PPMKS CLIENT </a:t>
            </a:r>
            <a:r>
              <a:rPr lang="lt-L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https://lrmuitine.lt/mport/failai/verslui/muitines_proceduros/elektronines_sistemos/ppmks/PPMKS-CLIENT-IS-EN_v1.00.zip</a:t>
            </a: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arba atitinkamai pagal </a:t>
            </a:r>
            <a:r>
              <a:rPr lang="lt-LT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iMDAS</a:t>
            </a: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CLIENT sąsajos specifikacijas;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įmonė raštu teikia prašymą atlikti testavimą;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testavimo metu muitinės specialistai teikia konsultacijas ir pagalbą, pagrindinis komunikacijos kanalas – elektroninis paštas.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34855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8C73D-A791-4B10-AFA1-AEC6E1365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Verslo ir muitinės informacinių sistemų testavimas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FDBE9-B5F8-4482-AD37-7EFA12255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Informacija apie reikalavimus rengiantis sistemų testavimui pateikiama Lietuvos Respublikos muitinės svetainėje rubrikoje „Paslaugos“/“Elektroninės sistemos“ (</a:t>
            </a:r>
            <a:r>
              <a:rPr lang="lt-L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https://lrmuitine.lt/web/guest/599</a:t>
            </a:r>
            <a:r>
              <a:rPr lang="lt-L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pasirinkus </a:t>
            </a:r>
            <a:r>
              <a:rPr lang="lt-LT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porubrikę</a:t>
            </a: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skirtą konkrečiai muitinės sistemai: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informacija apie prekių pateikimo pranešimų S2S būdu testavimą pateikiama </a:t>
            </a:r>
            <a:r>
              <a:rPr lang="lt-L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porubrikėje</a:t>
            </a: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skirtoje informacijai apie Prekių pateikimo muitinės kontrolei sistemą (PPMKS);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informacija apie eksporto, laikinojo saugojimo, importo deklaracijų, specialiųjų procedūrų, centralizuoto įforminimo importo atvejais S2S testavimą, informacija yra pateikiama </a:t>
            </a:r>
            <a:r>
              <a:rPr lang="lt-L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porubrikėje</a:t>
            </a: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skirtoje informacijai apie </a:t>
            </a:r>
            <a:r>
              <a:rPr lang="lt-L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iMDAS</a:t>
            </a: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t-L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395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8C73D-A791-4B10-AFA1-AEC6E1365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Informacinių sistemų darbo pradžia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FDBE9-B5F8-4482-AD37-7EFA12255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lt-LT" dirty="0">
                <a:ea typeface="Calibri" panose="020F0502020204030204" pitchFamily="34" charset="0"/>
                <a:cs typeface="Times New Roman" panose="02020603050405020304" pitchFamily="18" charset="0"/>
              </a:rPr>
              <a:t>PPMKS sistema veikia gamybinėje aplinkoje nuo 2023 m. kovo 1 d.</a:t>
            </a:r>
          </a:p>
          <a:p>
            <a:r>
              <a:rPr lang="lt-LT" dirty="0" err="1"/>
              <a:t>iMDAS</a:t>
            </a:r>
            <a:r>
              <a:rPr lang="lt-LT" dirty="0"/>
              <a:t> laikinojo saugojimo dalies darbo pradžia gamybinėje aplinkoje – 2023 m. spalio 30 d.</a:t>
            </a:r>
          </a:p>
          <a:p>
            <a:r>
              <a:rPr lang="lt-LT" dirty="0" err="1"/>
              <a:t>iMDAS</a:t>
            </a:r>
            <a:r>
              <a:rPr lang="lt-LT" dirty="0"/>
              <a:t> eksporto dalies darbo pradžia gamybinėje aplinkoje – 2023 m. gruodžio 1 d.</a:t>
            </a:r>
          </a:p>
          <a:p>
            <a:r>
              <a:rPr lang="lt-LT" dirty="0" err="1"/>
              <a:t>iMDAS</a:t>
            </a:r>
            <a:r>
              <a:rPr lang="lt-LT" dirty="0"/>
              <a:t> importo dalies darbo pradžia gamybinėje aplinkoje – 2023 m. gruodžio 31 d.</a:t>
            </a:r>
          </a:p>
          <a:p>
            <a:r>
              <a:rPr lang="lt-LT" dirty="0"/>
              <a:t>NTKS darbo pradžia gamybinėje aplinkoje – 2024 m. </a:t>
            </a:r>
            <a:r>
              <a:rPr lang="lt-LT"/>
              <a:t>rugsėjo 1 </a:t>
            </a:r>
            <a:r>
              <a:rPr lang="lt-LT" dirty="0"/>
              <a:t>d. </a:t>
            </a:r>
          </a:p>
          <a:p>
            <a:r>
              <a:rPr lang="lt-L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Sistemos diegiamos be pereinamojo laikotarpio, </a:t>
            </a:r>
            <a:r>
              <a:rPr lang="lt-LT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t.y</a:t>
            </a:r>
            <a:r>
              <a:rPr lang="lt-L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., visiems verslininkams atnaujintos atitinkamos sąsajos pradės veikti ir senosios bus stabdomos vienu metu. </a:t>
            </a:r>
          </a:p>
          <a:p>
            <a:r>
              <a:rPr lang="lt-L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Seno formato deklaracijų įforminimas bus užbaigiamas naujo formato pranešimais atitinkamai </a:t>
            </a:r>
            <a:r>
              <a:rPr lang="lt-LT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iMDAS</a:t>
            </a:r>
            <a:r>
              <a:rPr lang="lt-L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ir NTKS sistemose.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63503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00D3BA8-8340-1E4B-E1BE-5C5189942D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0634"/>
            <a:ext cx="12192000" cy="6868633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71722A01-1DFD-A7C1-D6B2-85531B10A5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522" y="1143298"/>
            <a:ext cx="4536956" cy="456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033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3">
            <a:extLst>
              <a:ext uri="{FF2B5EF4-FFF2-40B4-BE49-F238E27FC236}">
                <a16:creationId xmlns:a16="http://schemas.microsoft.com/office/drawing/2014/main" id="{9AEB8E61-1BC1-BCEA-B9A2-E1D578BD7E25}"/>
              </a:ext>
            </a:extLst>
          </p:cNvPr>
          <p:cNvSpPr txBox="1"/>
          <p:nvPr/>
        </p:nvSpPr>
        <p:spPr>
          <a:xfrm>
            <a:off x="-1795" y="1873250"/>
            <a:ext cx="12193795" cy="186076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Verslo informacinių sistemų ir muitinės informacinių sistemų sąveikos (</a:t>
            </a:r>
            <a:r>
              <a:rPr lang="lt-LT" sz="4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System to System (S2S) būdu</a:t>
            </a:r>
            <a:r>
              <a:rPr lang="lt-LT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testavimas </a:t>
            </a:r>
            <a:endParaRPr lang="lt-LT" sz="4000" dirty="0">
              <a:solidFill>
                <a:srgbClr val="2B2A29"/>
              </a:solidFill>
              <a:latin typeface="Arial"/>
              <a:cs typeface="Arial"/>
            </a:endParaRPr>
          </a:p>
        </p:txBody>
      </p:sp>
      <p:sp>
        <p:nvSpPr>
          <p:cNvPr id="4" name="object 13">
            <a:extLst>
              <a:ext uri="{FF2B5EF4-FFF2-40B4-BE49-F238E27FC236}">
                <a16:creationId xmlns:a16="http://schemas.microsoft.com/office/drawing/2014/main" id="{B3C8FCE2-8AEE-F29D-1B8B-A1A10ABB33E4}"/>
              </a:ext>
            </a:extLst>
          </p:cNvPr>
          <p:cNvSpPr txBox="1"/>
          <p:nvPr/>
        </p:nvSpPr>
        <p:spPr>
          <a:xfrm>
            <a:off x="-2533" y="4450054"/>
            <a:ext cx="12193795" cy="114775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2400" dirty="0">
                <a:solidFill>
                  <a:srgbClr val="2B2A29"/>
                </a:solidFill>
                <a:latin typeface="Arial"/>
                <a:cs typeface="Arial"/>
              </a:rPr>
              <a:t>Tautvydas Banelis</a:t>
            </a:r>
          </a:p>
          <a:p>
            <a:pPr marL="12700" algn="ctr">
              <a:spcBef>
                <a:spcPts val="110"/>
              </a:spcBef>
            </a:pPr>
            <a:r>
              <a:rPr lang="lt-LT" sz="2400" dirty="0">
                <a:solidFill>
                  <a:srgbClr val="2B2A29"/>
                </a:solidFill>
                <a:latin typeface="Arial"/>
                <a:cs typeface="Arial"/>
              </a:rPr>
              <a:t>Vyr. specialistas</a:t>
            </a:r>
          </a:p>
          <a:p>
            <a:pPr marL="12700" algn="ctr">
              <a:spcBef>
                <a:spcPts val="110"/>
              </a:spcBef>
            </a:pPr>
            <a:r>
              <a:rPr lang="lt-LT" sz="2400" spc="-10" dirty="0">
                <a:solidFill>
                  <a:srgbClr val="2B2A29"/>
                </a:solidFill>
                <a:latin typeface="Arial"/>
                <a:cs typeface="Arial"/>
              </a:rPr>
              <a:t>Muitinės informacinių sistemų centras</a:t>
            </a:r>
            <a:r>
              <a:rPr lang="lt-LT" sz="2400" spc="-5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endParaRPr lang="lt-LT" sz="2400" dirty="0">
              <a:solidFill>
                <a:srgbClr val="2B2A29"/>
              </a:solidFill>
              <a:latin typeface="Arial"/>
              <a:cs typeface="Arial"/>
            </a:endParaRPr>
          </a:p>
        </p:txBody>
      </p:sp>
      <p:sp>
        <p:nvSpPr>
          <p:cNvPr id="5" name="object 13">
            <a:extLst>
              <a:ext uri="{FF2B5EF4-FFF2-40B4-BE49-F238E27FC236}">
                <a16:creationId xmlns:a16="http://schemas.microsoft.com/office/drawing/2014/main" id="{1B22C98D-B981-7093-ED6B-F6486F5E8926}"/>
              </a:ext>
            </a:extLst>
          </p:cNvPr>
          <p:cNvSpPr txBox="1"/>
          <p:nvPr/>
        </p:nvSpPr>
        <p:spPr>
          <a:xfrm>
            <a:off x="6350" y="5633901"/>
            <a:ext cx="12184912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2400" dirty="0">
                <a:solidFill>
                  <a:srgbClr val="2B2A29"/>
                </a:solidFill>
                <a:latin typeface="Arial"/>
                <a:cs typeface="Arial"/>
              </a:rPr>
              <a:t>2023 m. gegužės 10 d.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990A21-3FA7-B3DE-9330-42017C5284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32"/>
            <a:ext cx="12191262" cy="133158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CC789228-D23F-8223-4C75-F543DE843B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424" y="106144"/>
            <a:ext cx="1757880" cy="176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871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3C181F81-56F1-5FF1-8D7E-2ECD12AB2B10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5453380" h="3067685">
                <a:moveTo>
                  <a:pt x="5453272" y="0"/>
                </a:moveTo>
                <a:lnTo>
                  <a:pt x="0" y="0"/>
                </a:lnTo>
                <a:lnTo>
                  <a:pt x="0" y="3067433"/>
                </a:lnTo>
                <a:lnTo>
                  <a:pt x="5453272" y="3067433"/>
                </a:lnTo>
                <a:lnTo>
                  <a:pt x="5453272" y="0"/>
                </a:lnTo>
                <a:close/>
              </a:path>
            </a:pathLst>
          </a:custGeom>
          <a:solidFill>
            <a:srgbClr val="4554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3">
            <a:extLst>
              <a:ext uri="{FF2B5EF4-FFF2-40B4-BE49-F238E27FC236}">
                <a16:creationId xmlns:a16="http://schemas.microsoft.com/office/drawing/2014/main" id="{C60C020C-A0DE-285D-5B4C-A4475B5405C9}"/>
              </a:ext>
            </a:extLst>
          </p:cNvPr>
          <p:cNvSpPr txBox="1"/>
          <p:nvPr/>
        </p:nvSpPr>
        <p:spPr>
          <a:xfrm>
            <a:off x="0" y="3040860"/>
            <a:ext cx="12192000" cy="136832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4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Verslo informacinių sistemų ir muitinės informacinių sistemų bendradarbiavimas</a:t>
            </a:r>
            <a:endParaRPr lang="lt-LT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447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47B6A-97B5-40D2-BB6F-055AD0BED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lt-LT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33EBB-B5A7-4E57-8666-F7017AA4C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t-L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Pagrindiniai pokyčiai muitinės informacinėse sistemose:</a:t>
            </a:r>
          </a:p>
          <a:p>
            <a:r>
              <a:rPr lang="lt-L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perėjimas prie naujo duomenų modelio – kinta duomenų elementai (formatai, ilgiai, ...), jų organizavimas (pvz., kai kurie duomenų elementai iš bendrosios deklaracijos dalies pereina į prekių lygmenį);</a:t>
            </a:r>
          </a:p>
          <a:p>
            <a:r>
              <a:rPr lang="lt-L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nauji elektroniniai pranešimai;</a:t>
            </a:r>
          </a:p>
          <a:p>
            <a:r>
              <a:rPr lang="lt-L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pasikeitę elektroninių pranešimų pavadinimai ir schemos;</a:t>
            </a:r>
          </a:p>
          <a:p>
            <a:r>
              <a:rPr lang="lt-L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daugiau veiklos taisyklių (</a:t>
            </a:r>
            <a:r>
              <a:rPr lang="lt-LT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business</a:t>
            </a:r>
            <a:r>
              <a:rPr lang="lt-LT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rules</a:t>
            </a:r>
            <a:r>
              <a:rPr lang="lt-L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r>
              <a:rPr lang="lt-LT" dirty="0">
                <a:ea typeface="Calibri" panose="020F0502020204030204" pitchFamily="34" charset="0"/>
                <a:cs typeface="Times New Roman" panose="02020603050405020304" pitchFamily="18" charset="0"/>
              </a:rPr>
              <a:t>keičiasi </a:t>
            </a:r>
            <a:r>
              <a:rPr lang="lt-L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verslo ir muitinės informacinių sistemų sąveikos specifikacija;</a:t>
            </a:r>
          </a:p>
          <a:p>
            <a:r>
              <a:rPr lang="lt-LT" dirty="0">
                <a:ea typeface="Calibri" panose="020F0502020204030204" pitchFamily="34" charset="0"/>
                <a:cs typeface="Times New Roman" panose="02020603050405020304" pitchFamily="18" charset="0"/>
              </a:rPr>
              <a:t>verslo sistemoms atsiranda prievolė bendrauti ne tik su muitinės, bet  ir su Europos Komisijos sistemomis.</a:t>
            </a:r>
            <a:endParaRPr lang="lt-L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4421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3716-8885-4EC8-AF09-D98B7652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SMK automatizuota eksporto sistema </a:t>
            </a:r>
            <a:br>
              <a:rPr lang="lt-LT" sz="3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lt-LT" sz="3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lt-LT" sz="20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Automated</a:t>
            </a:r>
            <a:r>
              <a:rPr lang="lt-LT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lt-LT" sz="20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Export</a:t>
            </a:r>
            <a:r>
              <a:rPr lang="lt-LT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System – AES</a:t>
            </a:r>
            <a:r>
              <a:rPr lang="lt-LT" sz="3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lt-LT" sz="3600" dirty="0"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1DA4B-E35C-48B8-B11E-168110ABD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5503"/>
            <a:ext cx="10515600" cy="4351338"/>
          </a:xfrm>
        </p:spPr>
        <p:txBody>
          <a:bodyPr>
            <a:normAutofit lnSpcReduction="10000"/>
          </a:bodyPr>
          <a:lstStyle/>
          <a:p>
            <a:endParaRPr lang="lt-LT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lt-LT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Du komponentai: 1 – visos Europos AES; 2- nacionalinės eksporto sistemos naujovinimas</a:t>
            </a:r>
          </a:p>
          <a:p>
            <a:r>
              <a:rPr lang="lt-LT" dirty="0">
                <a:ea typeface="Calibri" panose="020F0502020204030204" pitchFamily="34" charset="0"/>
                <a:cs typeface="Arial" panose="020B0604020202020204" pitchFamily="34" charset="0"/>
              </a:rPr>
              <a:t>Visos Europos AES apima funkcijas ir duomenų mainus tarp valstybių narių muitinių administracijų ir Europos Komisijos</a:t>
            </a:r>
          </a:p>
          <a:p>
            <a:r>
              <a:rPr lang="lt-LT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Atnaujinta eksporto sistemos dalis apima visas šiuo metu MDAS sistemoje esančias ir naujas funkcijas </a:t>
            </a:r>
          </a:p>
          <a:p>
            <a:r>
              <a:rPr lang="lt-L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Abiejų komponentų prekių eksporto deklaracijos bus apdorojamos </a:t>
            </a:r>
            <a:r>
              <a:rPr lang="lt-LT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iMDAS</a:t>
            </a:r>
            <a:r>
              <a:rPr lang="lt-L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sistemoje </a:t>
            </a:r>
          </a:p>
          <a:p>
            <a:r>
              <a:rPr lang="lt-LT" dirty="0" err="1">
                <a:ea typeface="Calibri" panose="020F0502020204030204" pitchFamily="34" charset="0"/>
                <a:cs typeface="Times New Roman" panose="02020603050405020304" pitchFamily="18" charset="0"/>
              </a:rPr>
              <a:t>iMDAS</a:t>
            </a:r>
            <a:r>
              <a:rPr lang="lt-LT" dirty="0">
                <a:ea typeface="Calibri" panose="020F0502020204030204" pitchFamily="34" charset="0"/>
                <a:cs typeface="Times New Roman" panose="02020603050405020304" pitchFamily="18" charset="0"/>
              </a:rPr>
              <a:t> kliento portalas bus papildytas nauju funkcionalumu 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5606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097AB-C396-464A-BD4F-A33A7C383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SMK  specialiosios procedūros </a:t>
            </a:r>
            <a:br>
              <a:rPr lang="lt-LT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t-LT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lt-LT" sz="2000" dirty="0"/>
              <a:t>UCC </a:t>
            </a:r>
            <a:r>
              <a:rPr lang="lt-LT" sz="2000" dirty="0" err="1"/>
              <a:t>Special</a:t>
            </a:r>
            <a:r>
              <a:rPr lang="lt-LT" sz="2000" dirty="0"/>
              <a:t> </a:t>
            </a:r>
            <a:r>
              <a:rPr lang="lt-LT" sz="2000" dirty="0" err="1"/>
              <a:t>Procedures</a:t>
            </a:r>
            <a:r>
              <a:rPr lang="lt-LT" sz="28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EE8F0-517D-470C-8DF5-5204E6E66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5808"/>
            <a:ext cx="10515600" cy="4351338"/>
          </a:xfrm>
        </p:spPr>
        <p:txBody>
          <a:bodyPr>
            <a:noAutofit/>
          </a:bodyPr>
          <a:lstStyle/>
          <a:p>
            <a:endParaRPr lang="lt-LT" sz="24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lt-LT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Du komponentai: 1 –</a:t>
            </a:r>
            <a:r>
              <a:rPr lang="lt-LT" sz="2400" dirty="0"/>
              <a:t> </a:t>
            </a:r>
            <a:r>
              <a:rPr lang="pt-BR" sz="2400" dirty="0"/>
              <a:t>Nacionalinės specialiosios eksporto procedūros (SP EXP)</a:t>
            </a:r>
            <a:r>
              <a:rPr lang="lt-LT" sz="2400" dirty="0"/>
              <a:t>;</a:t>
            </a:r>
            <a:r>
              <a:rPr lang="pt-BR" sz="2400" dirty="0"/>
              <a:t> </a:t>
            </a:r>
            <a:br>
              <a:rPr lang="lt-LT" sz="2400" dirty="0"/>
            </a:br>
            <a:r>
              <a:rPr lang="lt-L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lt-LT" sz="2400" dirty="0"/>
              <a:t> – </a:t>
            </a:r>
            <a:r>
              <a:rPr lang="pt-BR" sz="2400" dirty="0"/>
              <a:t>Nacionalinės specialiosios </a:t>
            </a:r>
            <a:r>
              <a:rPr lang="lt-LT" sz="2400" dirty="0" err="1"/>
              <a:t>impo</a:t>
            </a:r>
            <a:r>
              <a:rPr lang="pt-BR" sz="2400" dirty="0"/>
              <a:t>rto procedūros (SP </a:t>
            </a:r>
            <a:r>
              <a:rPr lang="lt-LT" sz="2400" dirty="0"/>
              <a:t>IMP</a:t>
            </a:r>
            <a:r>
              <a:rPr lang="pt-BR" sz="2400" dirty="0"/>
              <a:t>)</a:t>
            </a:r>
            <a:endParaRPr lang="lt-LT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t-L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Prekės, deklaruotos abiejų komponentų specialiosioms procedūroms bus apdorojamos </a:t>
            </a:r>
            <a:r>
              <a:rPr lang="lt-LT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iMDAS</a:t>
            </a:r>
            <a:r>
              <a:rPr lang="lt-L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sistemoje </a:t>
            </a:r>
          </a:p>
          <a:p>
            <a:r>
              <a:rPr lang="lt-LT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iMDAS</a:t>
            </a:r>
            <a:r>
              <a:rPr lang="lt-LT" sz="2400" dirty="0">
                <a:ea typeface="Calibri" panose="020F0502020204030204" pitchFamily="34" charset="0"/>
                <a:cs typeface="Times New Roman" panose="02020603050405020304" pitchFamily="18" charset="0"/>
              </a:rPr>
              <a:t> kliento portalas bus papildytas nauju funkcionalumu </a:t>
            </a:r>
          </a:p>
          <a:p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337201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9694D-DE82-4398-BF35-512B4CBF0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SMK nacionalinių importo sistemų naujovinimas</a:t>
            </a:r>
            <a:br>
              <a:rPr lang="lt-LT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t-LT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lt-LT" sz="2000" dirty="0"/>
              <a:t>UCC </a:t>
            </a:r>
            <a:r>
              <a:rPr lang="lt-LT" sz="2000" dirty="0" err="1"/>
              <a:t>National</a:t>
            </a:r>
            <a:r>
              <a:rPr lang="lt-LT" sz="2000" dirty="0"/>
              <a:t> </a:t>
            </a:r>
            <a:r>
              <a:rPr lang="lt-LT" sz="2000" dirty="0" err="1"/>
              <a:t>Import</a:t>
            </a:r>
            <a:r>
              <a:rPr lang="lt-LT" sz="2000" dirty="0"/>
              <a:t> </a:t>
            </a:r>
            <a:r>
              <a:rPr lang="lt-LT" sz="2000" dirty="0" err="1"/>
              <a:t>Systems</a:t>
            </a:r>
            <a:r>
              <a:rPr lang="lt-LT" sz="2000" dirty="0"/>
              <a:t> </a:t>
            </a:r>
            <a:r>
              <a:rPr lang="lt-LT" sz="2000" dirty="0" err="1"/>
              <a:t>upgrade</a:t>
            </a:r>
            <a:r>
              <a:rPr lang="lt-LT" sz="28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9448A-7C6B-43DE-A13B-11EA7CD53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t-LT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t-L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Prekės, deklaruotos importo procedūroms bus apdorojamos </a:t>
            </a:r>
            <a:r>
              <a:rPr lang="lt-LT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iMDAS</a:t>
            </a:r>
            <a:r>
              <a:rPr lang="lt-L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sistemoje.</a:t>
            </a:r>
          </a:p>
          <a:p>
            <a:r>
              <a:rPr lang="lt-L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Reikiamos funkcijos bus atnaujintame </a:t>
            </a:r>
            <a:r>
              <a:rPr lang="lt-LT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iMDAS</a:t>
            </a:r>
            <a:r>
              <a:rPr lang="lt-L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verslininko portale.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3578374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2D7F1-4E84-4FC3-8979-4BC7ABB04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600" dirty="0"/>
              <a:t>SMK pranešimas apie atvykimą, pranešimas apie prekių pateikimą ir laikinas saugojimas </a:t>
            </a:r>
            <a:br>
              <a:rPr lang="lt-LT" sz="3600" dirty="0"/>
            </a:br>
            <a:r>
              <a:rPr lang="lt-LT" sz="2800" dirty="0"/>
              <a:t>(</a:t>
            </a:r>
            <a:r>
              <a:rPr lang="en-US" sz="2000" dirty="0"/>
              <a:t>UCC Notification of Arrival, Presentation Notification and Temporary Storage</a:t>
            </a:r>
            <a:r>
              <a:rPr lang="lt-LT" sz="28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92CAD-7630-408A-BD0F-2F0057BF8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t-LT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t-L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lt-LT" sz="2800" dirty="0"/>
              <a:t>ranešimas apie atvykimą bus pateikiamas centrinei ICS2 sistemai (centriniam </a:t>
            </a:r>
            <a:r>
              <a:rPr lang="lt-LT" sz="2800" dirty="0" err="1"/>
              <a:t>repozitoriui</a:t>
            </a:r>
            <a:r>
              <a:rPr lang="lt-LT" sz="2800" dirty="0"/>
              <a:t> – CR).</a:t>
            </a:r>
          </a:p>
          <a:p>
            <a:r>
              <a:rPr lang="lt-LT" sz="2800" dirty="0"/>
              <a:t>Pranešimas apie prekių pateikimą bus teikiamas PPMKS sistemai.</a:t>
            </a:r>
            <a:r>
              <a:rPr lang="lt-L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lt-LT" sz="2800" dirty="0"/>
              <a:t>Laikinojo saugojimo deklaracijos bus teikiamos </a:t>
            </a:r>
            <a:r>
              <a:rPr lang="lt-LT" sz="2800" dirty="0" err="1"/>
              <a:t>iMDAS</a:t>
            </a:r>
            <a:r>
              <a:rPr lang="lt-LT" sz="2800" dirty="0"/>
              <a:t> sistemai.</a:t>
            </a:r>
            <a:r>
              <a:rPr lang="lt-L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lt-L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Reikiamos funkcijos bus atnaujintuose sistemų verslininkų portaluose.</a:t>
            </a:r>
            <a:endParaRPr lang="lt-LT" sz="2800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167878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ED1A8-0D29-455A-9937-38A13E31A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SMK naujosios kompiuterizuotos tranzito sistemos (NCTS) naujovinimas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6F9EE-7EDC-4DB7-95FA-335EEB315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t-LT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t-L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Prekės, deklaruotos tranzito procedūroms bus apdorojamos NTKS sistemoje. </a:t>
            </a:r>
          </a:p>
          <a:p>
            <a:r>
              <a:rPr lang="lt-L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Reikiamos funkcijos bus atnaujintame NTKS verslininko portale.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2432047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925</Words>
  <Application>Microsoft Office PowerPoint</Application>
  <PresentationFormat>Widescreen</PresentationFormat>
  <Paragraphs>82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SMK automatizuota eksporto sistema  (Automated Export System – AES)</vt:lpstr>
      <vt:lpstr>SMK  specialiosios procedūros  (UCC Special Procedures)</vt:lpstr>
      <vt:lpstr>SMK nacionalinių importo sistemų naujovinimas (UCC National Import Systems upgrade)</vt:lpstr>
      <vt:lpstr>SMK pranešimas apie atvykimą, pranešimas apie prekių pateikimą ir laikinas saugojimas  (UCC Notification of Arrival, Presentation Notification and Temporary Storage)</vt:lpstr>
      <vt:lpstr>SMK naujosios kompiuterizuotos tranzito sistemos (NCTS) naujovinimas</vt:lpstr>
      <vt:lpstr>PowerPoint Presentation</vt:lpstr>
      <vt:lpstr>Verslo ir muitinės informacinių sistemų sąveikos specifikacija</vt:lpstr>
      <vt:lpstr>Verslo ir muitinės informacinių sistemų testavimas (1)</vt:lpstr>
      <vt:lpstr>Verslo ir muitinės informacinių sistemų testavimas (2)</vt:lpstr>
      <vt:lpstr>Informacinių sistemų darbo pradžia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Evelina Pagounis</dc:creator>
  <cp:lastModifiedBy>Tautvydas Banelis</cp:lastModifiedBy>
  <cp:revision>6</cp:revision>
  <dcterms:created xsi:type="dcterms:W3CDTF">2023-01-10T10:44:58Z</dcterms:created>
  <dcterms:modified xsi:type="dcterms:W3CDTF">2023-05-10T07:16:26Z</dcterms:modified>
</cp:coreProperties>
</file>