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theme/themeOverride1.xml" ContentType="application/vnd.openxmlformats-officedocument.themeOverride+xml"/>
  <Override PartName="/ppt/theme/themeOverride2.xml" ContentType="application/vnd.openxmlformats-officedocument.themeOverride+xml"/>
  <Override PartName="/ppt/theme/themeOverride3.xml" ContentType="application/vnd.openxmlformats-officedocument.themeOverride+xml"/>
  <Override PartName="/ppt/notesSlides/notesSlide4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theme/themeOverride4.xml" ContentType="application/vnd.openxmlformats-officedocument.themeOverr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4"/>
  </p:notesMasterIdLst>
  <p:sldIdLst>
    <p:sldId id="265" r:id="rId2"/>
    <p:sldId id="266" r:id="rId3"/>
    <p:sldId id="267" r:id="rId4"/>
    <p:sldId id="268" r:id="rId5"/>
    <p:sldId id="261" r:id="rId6"/>
    <p:sldId id="270" r:id="rId7"/>
    <p:sldId id="260" r:id="rId8"/>
    <p:sldId id="263" r:id="rId9"/>
    <p:sldId id="271" r:id="rId10"/>
    <p:sldId id="262" r:id="rId11"/>
    <p:sldId id="7311" r:id="rId12"/>
    <p:sldId id="269" r:id="rId13"/>
  </p:sldIdLst>
  <p:sldSz cx="12192000" cy="6858000"/>
  <p:notesSz cx="6797675" cy="9926638"/>
  <p:defaultTextStyle>
    <a:defPPr>
      <a:defRPr lang="lt-L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>
        <p:scale>
          <a:sx n="66" d="100"/>
          <a:sy n="66" d="100"/>
        </p:scale>
        <p:origin x="1282" y="41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4C2D809-E858-459F-A71F-F2E7C47400FE}" type="doc">
      <dgm:prSet loTypeId="urn:microsoft.com/office/officeart/2005/8/layout/chevron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IE"/>
        </a:p>
      </dgm:t>
    </dgm:pt>
    <dgm:pt modelId="{602D16C5-5F19-44EF-A004-41E0CE28CB8D}">
      <dgm:prSet phldrT="[Text]" custT="1"/>
      <dgm:spPr>
        <a:solidFill>
          <a:srgbClr val="002060"/>
        </a:solidFill>
        <a:ln>
          <a:noFill/>
        </a:ln>
      </dgm:spPr>
      <dgm:t>
        <a:bodyPr/>
        <a:lstStyle/>
        <a:p>
          <a:r>
            <a:rPr lang="en-IE" sz="1600" dirty="0"/>
            <a:t>2023</a:t>
          </a:r>
        </a:p>
      </dgm:t>
    </dgm:pt>
    <dgm:pt modelId="{33470ABE-BC4D-44D2-8DBC-F70FBEBA95D7}" type="parTrans" cxnId="{DE5C8670-6B9C-4330-B2C4-7728442C9CD2}">
      <dgm:prSet/>
      <dgm:spPr/>
      <dgm:t>
        <a:bodyPr/>
        <a:lstStyle/>
        <a:p>
          <a:endParaRPr lang="en-IE" sz="1600"/>
        </a:p>
      </dgm:t>
    </dgm:pt>
    <dgm:pt modelId="{4C4D0D76-60CD-45EF-9A2C-65670903CBF5}" type="sibTrans" cxnId="{DE5C8670-6B9C-4330-B2C4-7728442C9CD2}">
      <dgm:prSet/>
      <dgm:spPr/>
      <dgm:t>
        <a:bodyPr/>
        <a:lstStyle/>
        <a:p>
          <a:endParaRPr lang="en-IE" sz="1600"/>
        </a:p>
      </dgm:t>
    </dgm:pt>
    <dgm:pt modelId="{41E5A5EE-AFC8-47C1-9819-42551DFB67FB}">
      <dgm:prSet phldrT="[Text]" custT="1"/>
      <dgm:spPr>
        <a:ln>
          <a:noFill/>
        </a:ln>
      </dgm:spPr>
      <dgm:t>
        <a:bodyPr/>
        <a:lstStyle/>
        <a:p>
          <a:r>
            <a:rPr lang="lt-LT" sz="2400" b="1" dirty="0">
              <a:latin typeface="Arial" panose="020B0604020202020204" pitchFamily="34" charset="0"/>
              <a:cs typeface="Arial" panose="020B0604020202020204" pitchFamily="34" charset="0"/>
            </a:rPr>
            <a:t>Muitinės reformos pasiūlymas </a:t>
          </a:r>
          <a:endParaRPr lang="en-IE" sz="2400" b="1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FB2E618-AE64-4DF2-AF9E-28D011E12EC1}" type="parTrans" cxnId="{7787B19D-BD8C-409A-9FA0-6298739D47AD}">
      <dgm:prSet/>
      <dgm:spPr/>
      <dgm:t>
        <a:bodyPr/>
        <a:lstStyle/>
        <a:p>
          <a:endParaRPr lang="en-IE" sz="1600"/>
        </a:p>
      </dgm:t>
    </dgm:pt>
    <dgm:pt modelId="{FB189EF5-B365-4767-BC56-2CFCDEA89E2F}" type="sibTrans" cxnId="{7787B19D-BD8C-409A-9FA0-6298739D47AD}">
      <dgm:prSet/>
      <dgm:spPr/>
      <dgm:t>
        <a:bodyPr/>
        <a:lstStyle/>
        <a:p>
          <a:endParaRPr lang="en-IE" sz="1600"/>
        </a:p>
      </dgm:t>
    </dgm:pt>
    <dgm:pt modelId="{34E0AF5D-CAB5-49A3-8960-C744852D2499}">
      <dgm:prSet phldrT="[Text]" custT="1"/>
      <dgm:spPr>
        <a:solidFill>
          <a:schemeClr val="tx2">
            <a:lumMod val="75000"/>
          </a:schemeClr>
        </a:solidFill>
        <a:ln>
          <a:noFill/>
        </a:ln>
      </dgm:spPr>
      <dgm:t>
        <a:bodyPr/>
        <a:lstStyle/>
        <a:p>
          <a:r>
            <a:rPr lang="en-IE" sz="1600" dirty="0"/>
            <a:t>2028-2034</a:t>
          </a:r>
        </a:p>
      </dgm:t>
    </dgm:pt>
    <dgm:pt modelId="{ED32E4E7-3499-46B1-99D1-B33AD7E543E9}" type="parTrans" cxnId="{D40C7956-E980-4D61-85C0-61FD3DDA9A49}">
      <dgm:prSet/>
      <dgm:spPr/>
      <dgm:t>
        <a:bodyPr/>
        <a:lstStyle/>
        <a:p>
          <a:endParaRPr lang="en-IE" sz="1600"/>
        </a:p>
      </dgm:t>
    </dgm:pt>
    <dgm:pt modelId="{70B0215C-368A-47CC-9831-252E2445317A}" type="sibTrans" cxnId="{D40C7956-E980-4D61-85C0-61FD3DDA9A49}">
      <dgm:prSet/>
      <dgm:spPr/>
      <dgm:t>
        <a:bodyPr/>
        <a:lstStyle/>
        <a:p>
          <a:endParaRPr lang="en-IE" sz="1600"/>
        </a:p>
      </dgm:t>
    </dgm:pt>
    <dgm:pt modelId="{09E970E7-46DC-44A8-A7AC-210799CE452A}">
      <dgm:prSet phldrT="[Text]" custT="1"/>
      <dgm:spPr>
        <a:ln>
          <a:noFill/>
        </a:ln>
      </dgm:spPr>
      <dgm:t>
        <a:bodyPr/>
        <a:lstStyle/>
        <a:p>
          <a:r>
            <a:rPr lang="lt-LT" sz="2400" b="1" i="0" dirty="0">
              <a:latin typeface="Arial" panose="020B0604020202020204" pitchFamily="34" charset="0"/>
              <a:cs typeface="Arial" panose="020B0604020202020204" pitchFamily="34" charset="0"/>
            </a:rPr>
            <a:t>ES muitinės veiklos pradžia įgyvendinant savo užduotis</a:t>
          </a:r>
          <a:endParaRPr lang="en-IE" sz="2400" b="1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0296B357-0AD3-40C2-8C25-A86F2DFE6666}" type="parTrans" cxnId="{649DB0F8-1D57-4BB6-B35F-1A12C90375AF}">
      <dgm:prSet/>
      <dgm:spPr/>
      <dgm:t>
        <a:bodyPr/>
        <a:lstStyle/>
        <a:p>
          <a:endParaRPr lang="en-IE" sz="1600"/>
        </a:p>
      </dgm:t>
    </dgm:pt>
    <dgm:pt modelId="{1A3BE42C-CC1E-4EC1-AABB-B1CCB5811A5F}" type="sibTrans" cxnId="{649DB0F8-1D57-4BB6-B35F-1A12C90375AF}">
      <dgm:prSet/>
      <dgm:spPr/>
      <dgm:t>
        <a:bodyPr/>
        <a:lstStyle/>
        <a:p>
          <a:endParaRPr lang="en-IE" sz="1600"/>
        </a:p>
      </dgm:t>
    </dgm:pt>
    <dgm:pt modelId="{C002965B-D0AC-4809-AC53-D8643580BBF7}">
      <dgm:prSet custT="1"/>
      <dgm:spPr/>
      <dgm:t>
        <a:bodyPr/>
        <a:lstStyle/>
        <a:p>
          <a:r>
            <a:rPr lang="fr-BE" sz="1600"/>
            <a:t>2026-2027</a:t>
          </a:r>
          <a:endParaRPr lang="en-IE" sz="1600" dirty="0"/>
        </a:p>
      </dgm:t>
    </dgm:pt>
    <dgm:pt modelId="{7BB23000-AB1B-4DE0-ADC7-FA752916425B}" type="parTrans" cxnId="{0229F425-1006-4A82-885A-0DBD37E89257}">
      <dgm:prSet/>
      <dgm:spPr/>
      <dgm:t>
        <a:bodyPr/>
        <a:lstStyle/>
        <a:p>
          <a:endParaRPr lang="en-IE" sz="1600"/>
        </a:p>
      </dgm:t>
    </dgm:pt>
    <dgm:pt modelId="{C66C5918-6320-43DC-B686-91DF862F430E}" type="sibTrans" cxnId="{0229F425-1006-4A82-885A-0DBD37E89257}">
      <dgm:prSet/>
      <dgm:spPr/>
      <dgm:t>
        <a:bodyPr/>
        <a:lstStyle/>
        <a:p>
          <a:endParaRPr lang="en-IE" sz="1600"/>
        </a:p>
      </dgm:t>
    </dgm:pt>
    <dgm:pt modelId="{AA4C3085-A53A-4E48-AB33-B05DB5B07C20}">
      <dgm:prSet custT="1"/>
      <dgm:spPr>
        <a:ln>
          <a:noFill/>
        </a:ln>
      </dgm:spPr>
      <dgm:t>
        <a:bodyPr/>
        <a:lstStyle/>
        <a:p>
          <a:r>
            <a:rPr lang="lt-LT" sz="2400" b="1" dirty="0">
              <a:latin typeface="Arial" panose="020B0604020202020204" pitchFamily="34" charset="0"/>
              <a:cs typeface="Arial" panose="020B0604020202020204" pitchFamily="34" charset="0"/>
            </a:rPr>
            <a:t>Įsteigiama ES muitinė </a:t>
          </a:r>
          <a:r>
            <a:rPr lang="fr-BE" sz="2400" b="1" dirty="0">
              <a:latin typeface="Arial" panose="020B0604020202020204" pitchFamily="34" charset="0"/>
              <a:cs typeface="Arial" panose="020B0604020202020204" pitchFamily="34" charset="0"/>
            </a:rPr>
            <a:t>2026</a:t>
          </a:r>
          <a:r>
            <a:rPr lang="lt-LT" sz="2400" b="1" dirty="0">
              <a:latin typeface="Arial" panose="020B0604020202020204" pitchFamily="34" charset="0"/>
              <a:cs typeface="Arial" panose="020B0604020202020204" pitchFamily="34" charset="0"/>
            </a:rPr>
            <a:t> m. </a:t>
          </a:r>
          <a:endParaRPr lang="en-IE" sz="2400" b="1" dirty="0">
            <a:highlight>
              <a:srgbClr val="FFFF00"/>
            </a:highlight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636FC00-6D16-4548-8481-EBC147AAF128}" type="parTrans" cxnId="{A13A29BC-F2F6-4923-99E6-E9F7E9A344D9}">
      <dgm:prSet/>
      <dgm:spPr/>
      <dgm:t>
        <a:bodyPr/>
        <a:lstStyle/>
        <a:p>
          <a:endParaRPr lang="en-IE" sz="1600"/>
        </a:p>
      </dgm:t>
    </dgm:pt>
    <dgm:pt modelId="{8EEBEA0B-5F12-44C3-8DE4-439E4B83DA3B}" type="sibTrans" cxnId="{A13A29BC-F2F6-4923-99E6-E9F7E9A344D9}">
      <dgm:prSet/>
      <dgm:spPr/>
      <dgm:t>
        <a:bodyPr/>
        <a:lstStyle/>
        <a:p>
          <a:endParaRPr lang="en-IE" sz="1600"/>
        </a:p>
      </dgm:t>
    </dgm:pt>
    <dgm:pt modelId="{1035B061-8AEC-434A-A073-1A921BCE247D}">
      <dgm:prSet custT="1"/>
      <dgm:spPr>
        <a:ln>
          <a:noFill/>
        </a:ln>
      </dgm:spPr>
      <dgm:t>
        <a:bodyPr/>
        <a:lstStyle/>
        <a:p>
          <a:r>
            <a:rPr lang="lt-LT" sz="2400" b="1" i="0" dirty="0">
              <a:latin typeface="Arial" panose="020B0604020202020204" pitchFamily="34" charset="0"/>
              <a:cs typeface="Arial" panose="020B0604020202020204" pitchFamily="34" charset="0"/>
            </a:rPr>
            <a:t>Laikinojo vykdomojo direktoriaus ir nedidelio personalo skaičiaus įdarbinimas </a:t>
          </a:r>
          <a:endParaRPr lang="en-IE" sz="2400" b="1" dirty="0">
            <a:highlight>
              <a:srgbClr val="FFFF00"/>
            </a:highlight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EF1AAAF-10A7-413F-8139-7CDC3566606C}" type="parTrans" cxnId="{E9F527CD-E076-465C-BAA1-6BA36F0E7D09}">
      <dgm:prSet/>
      <dgm:spPr/>
      <dgm:t>
        <a:bodyPr/>
        <a:lstStyle/>
        <a:p>
          <a:endParaRPr lang="en-IE" sz="1600"/>
        </a:p>
      </dgm:t>
    </dgm:pt>
    <dgm:pt modelId="{BA82C86A-E789-4D2D-9576-65663D4E0B32}" type="sibTrans" cxnId="{E9F527CD-E076-465C-BAA1-6BA36F0E7D09}">
      <dgm:prSet/>
      <dgm:spPr/>
      <dgm:t>
        <a:bodyPr/>
        <a:lstStyle/>
        <a:p>
          <a:endParaRPr lang="en-IE" sz="1600"/>
        </a:p>
      </dgm:t>
    </dgm:pt>
    <dgm:pt modelId="{0D5B24E3-CA5D-423B-ADF5-A72B76A6A7E4}">
      <dgm:prSet phldrT="[Text]" custT="1"/>
      <dgm:spPr>
        <a:ln>
          <a:noFill/>
        </a:ln>
      </dgm:spPr>
      <dgm:t>
        <a:bodyPr/>
        <a:lstStyle/>
        <a:p>
          <a:r>
            <a:rPr lang="lt-LT" sz="2400" b="1" i="0" dirty="0">
              <a:latin typeface="Arial" panose="020B0604020202020204" pitchFamily="34" charset="0"/>
              <a:cs typeface="Arial" panose="020B0604020202020204" pitchFamily="34" charset="0"/>
            </a:rPr>
            <a:t>Laipsniškas tam tikros COM veiklos perdavimas ES muitinei</a:t>
          </a:r>
          <a:endParaRPr lang="en-IE" sz="2400" b="1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6A80AAC-4945-44FC-BE5B-0EDFF0E847AC}" type="parTrans" cxnId="{19958004-5077-43F8-BAD3-3172CFC387BE}">
      <dgm:prSet/>
      <dgm:spPr/>
      <dgm:t>
        <a:bodyPr/>
        <a:lstStyle/>
        <a:p>
          <a:endParaRPr lang="en-IE" sz="1600"/>
        </a:p>
      </dgm:t>
    </dgm:pt>
    <dgm:pt modelId="{1B1DDC51-9AC8-4032-B7A6-582787BC2602}" type="sibTrans" cxnId="{19958004-5077-43F8-BAD3-3172CFC387BE}">
      <dgm:prSet/>
      <dgm:spPr/>
      <dgm:t>
        <a:bodyPr/>
        <a:lstStyle/>
        <a:p>
          <a:endParaRPr lang="en-IE" sz="1600"/>
        </a:p>
      </dgm:t>
    </dgm:pt>
    <dgm:pt modelId="{95E3396A-F742-4179-8346-DA8AC7533A95}">
      <dgm:prSet custT="1"/>
      <dgm:spPr>
        <a:ln>
          <a:noFill/>
        </a:ln>
      </dgm:spPr>
      <dgm:t>
        <a:bodyPr/>
        <a:lstStyle/>
        <a:p>
          <a:r>
            <a:rPr lang="lt-LT" sz="2400" b="1" dirty="0">
              <a:latin typeface="Arial" panose="020B0604020202020204" pitchFamily="34" charset="0"/>
              <a:cs typeface="Arial" panose="020B0604020202020204" pitchFamily="34" charset="0"/>
            </a:rPr>
            <a:t>Parengiamųjų darbų perėmimas iš COM darbo grupės </a:t>
          </a:r>
          <a:endParaRPr lang="en-IE" sz="2400" b="1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64921B11-1C3E-4674-8802-1AEE55F977B1}" type="sibTrans" cxnId="{06C15153-3A01-4A92-B38B-4CFB19D137CE}">
      <dgm:prSet/>
      <dgm:spPr/>
      <dgm:t>
        <a:bodyPr/>
        <a:lstStyle/>
        <a:p>
          <a:endParaRPr lang="en-IE" sz="1600"/>
        </a:p>
      </dgm:t>
    </dgm:pt>
    <dgm:pt modelId="{56090094-4B51-49D0-8921-C86555F0C401}" type="parTrans" cxnId="{06C15153-3A01-4A92-B38B-4CFB19D137CE}">
      <dgm:prSet/>
      <dgm:spPr/>
      <dgm:t>
        <a:bodyPr/>
        <a:lstStyle/>
        <a:p>
          <a:endParaRPr lang="en-IE" sz="1600"/>
        </a:p>
      </dgm:t>
    </dgm:pt>
    <dgm:pt modelId="{DA231E3A-219F-4F8E-9DC4-C8BA75BC0BEF}" type="pres">
      <dgm:prSet presAssocID="{34C2D809-E858-459F-A71F-F2E7C47400FE}" presName="linearFlow" presStyleCnt="0">
        <dgm:presLayoutVars>
          <dgm:dir/>
          <dgm:animLvl val="lvl"/>
          <dgm:resizeHandles val="exact"/>
        </dgm:presLayoutVars>
      </dgm:prSet>
      <dgm:spPr/>
    </dgm:pt>
    <dgm:pt modelId="{456C9A5D-E301-43A8-ABF2-5EF507858E87}" type="pres">
      <dgm:prSet presAssocID="{602D16C5-5F19-44EF-A004-41E0CE28CB8D}" presName="composite" presStyleCnt="0"/>
      <dgm:spPr/>
    </dgm:pt>
    <dgm:pt modelId="{F5470062-92E5-44B4-8177-565958EE65B1}" type="pres">
      <dgm:prSet presAssocID="{602D16C5-5F19-44EF-A004-41E0CE28CB8D}" presName="parentText" presStyleLbl="alignNode1" presStyleIdx="0" presStyleCnt="3">
        <dgm:presLayoutVars>
          <dgm:chMax val="1"/>
          <dgm:bulletEnabled val="1"/>
        </dgm:presLayoutVars>
      </dgm:prSet>
      <dgm:spPr/>
    </dgm:pt>
    <dgm:pt modelId="{1998847B-9A2C-4816-9AC8-78FA2F87A4A6}" type="pres">
      <dgm:prSet presAssocID="{602D16C5-5F19-44EF-A004-41E0CE28CB8D}" presName="descendantText" presStyleLbl="alignAcc1" presStyleIdx="0" presStyleCnt="3" custLinFactNeighborX="0" custLinFactNeighborY="-2721">
        <dgm:presLayoutVars>
          <dgm:bulletEnabled val="1"/>
        </dgm:presLayoutVars>
      </dgm:prSet>
      <dgm:spPr/>
    </dgm:pt>
    <dgm:pt modelId="{0BB3BED9-998B-4A22-A006-CEB8D5D9EE94}" type="pres">
      <dgm:prSet presAssocID="{4C4D0D76-60CD-45EF-9A2C-65670903CBF5}" presName="sp" presStyleCnt="0"/>
      <dgm:spPr/>
    </dgm:pt>
    <dgm:pt modelId="{0216E2B3-B820-452C-AD91-22E9270C5153}" type="pres">
      <dgm:prSet presAssocID="{C002965B-D0AC-4809-AC53-D8643580BBF7}" presName="composite" presStyleCnt="0"/>
      <dgm:spPr/>
    </dgm:pt>
    <dgm:pt modelId="{83FAAE4E-F0E4-4836-9F7B-34E1F808AEC7}" type="pres">
      <dgm:prSet presAssocID="{C002965B-D0AC-4809-AC53-D8643580BBF7}" presName="parentText" presStyleLbl="alignNode1" presStyleIdx="1" presStyleCnt="3" custLinFactNeighborX="1996" custLinFactNeighborY="-11841">
        <dgm:presLayoutVars>
          <dgm:chMax val="1"/>
          <dgm:bulletEnabled val="1"/>
        </dgm:presLayoutVars>
      </dgm:prSet>
      <dgm:spPr/>
    </dgm:pt>
    <dgm:pt modelId="{41BB6BBE-4071-41AD-A0A0-F6DA6949A71B}" type="pres">
      <dgm:prSet presAssocID="{C002965B-D0AC-4809-AC53-D8643580BBF7}" presName="descendantText" presStyleLbl="alignAcc1" presStyleIdx="1" presStyleCnt="3" custScaleY="148564">
        <dgm:presLayoutVars>
          <dgm:bulletEnabled val="1"/>
        </dgm:presLayoutVars>
      </dgm:prSet>
      <dgm:spPr/>
    </dgm:pt>
    <dgm:pt modelId="{5EC969FA-71F3-46BC-9103-131195F9B839}" type="pres">
      <dgm:prSet presAssocID="{C66C5918-6320-43DC-B686-91DF862F430E}" presName="sp" presStyleCnt="0"/>
      <dgm:spPr/>
    </dgm:pt>
    <dgm:pt modelId="{8E2E0C3C-7972-468D-8E73-5B1BE9A9C1A2}" type="pres">
      <dgm:prSet presAssocID="{34E0AF5D-CAB5-49A3-8960-C744852D2499}" presName="composite" presStyleCnt="0"/>
      <dgm:spPr/>
    </dgm:pt>
    <dgm:pt modelId="{08B08694-0A3D-4463-AAA8-D7E83F82EB66}" type="pres">
      <dgm:prSet presAssocID="{34E0AF5D-CAB5-49A3-8960-C744852D2499}" presName="parentText" presStyleLbl="alignNode1" presStyleIdx="2" presStyleCnt="3" custLinFactNeighborX="0" custLinFactNeighborY="-6346">
        <dgm:presLayoutVars>
          <dgm:chMax val="1"/>
          <dgm:bulletEnabled val="1"/>
        </dgm:presLayoutVars>
      </dgm:prSet>
      <dgm:spPr/>
    </dgm:pt>
    <dgm:pt modelId="{A03B36D4-48BC-4366-B56E-AF982F34E2F1}" type="pres">
      <dgm:prSet presAssocID="{34E0AF5D-CAB5-49A3-8960-C744852D2499}" presName="descendantText" presStyleLbl="alignAcc1" presStyleIdx="2" presStyleCnt="3" custLinFactNeighborX="0" custLinFactNeighborY="0">
        <dgm:presLayoutVars>
          <dgm:bulletEnabled val="1"/>
        </dgm:presLayoutVars>
      </dgm:prSet>
      <dgm:spPr/>
    </dgm:pt>
  </dgm:ptLst>
  <dgm:cxnLst>
    <dgm:cxn modelId="{19958004-5077-43F8-BAD3-3172CFC387BE}" srcId="{34E0AF5D-CAB5-49A3-8960-C744852D2499}" destId="{0D5B24E3-CA5D-423B-ADF5-A72B76A6A7E4}" srcOrd="1" destOrd="0" parTransId="{56A80AAC-4945-44FC-BE5B-0EDFF0E847AC}" sibTransId="{1B1DDC51-9AC8-4032-B7A6-582787BC2602}"/>
    <dgm:cxn modelId="{0803F707-F085-465D-81C3-7E753AACCB2F}" type="presOf" srcId="{C002965B-D0AC-4809-AC53-D8643580BBF7}" destId="{83FAAE4E-F0E4-4836-9F7B-34E1F808AEC7}" srcOrd="0" destOrd="0" presId="urn:microsoft.com/office/officeart/2005/8/layout/chevron2"/>
    <dgm:cxn modelId="{88B40F15-BE78-4D3D-89FE-1067620AC6BE}" type="presOf" srcId="{1035B061-8AEC-434A-A073-1A921BCE247D}" destId="{41BB6BBE-4071-41AD-A0A0-F6DA6949A71B}" srcOrd="0" destOrd="1" presId="urn:microsoft.com/office/officeart/2005/8/layout/chevron2"/>
    <dgm:cxn modelId="{0229F425-1006-4A82-885A-0DBD37E89257}" srcId="{34C2D809-E858-459F-A71F-F2E7C47400FE}" destId="{C002965B-D0AC-4809-AC53-D8643580BBF7}" srcOrd="1" destOrd="0" parTransId="{7BB23000-AB1B-4DE0-ADC7-FA752916425B}" sibTransId="{C66C5918-6320-43DC-B686-91DF862F430E}"/>
    <dgm:cxn modelId="{DE5C8670-6B9C-4330-B2C4-7728442C9CD2}" srcId="{34C2D809-E858-459F-A71F-F2E7C47400FE}" destId="{602D16C5-5F19-44EF-A004-41E0CE28CB8D}" srcOrd="0" destOrd="0" parTransId="{33470ABE-BC4D-44D2-8DBC-F70FBEBA95D7}" sibTransId="{4C4D0D76-60CD-45EF-9A2C-65670903CBF5}"/>
    <dgm:cxn modelId="{06C15153-3A01-4A92-B38B-4CFB19D137CE}" srcId="{C002965B-D0AC-4809-AC53-D8643580BBF7}" destId="{95E3396A-F742-4179-8346-DA8AC7533A95}" srcOrd="2" destOrd="0" parTransId="{56090094-4B51-49D0-8921-C86555F0C401}" sibTransId="{64921B11-1C3E-4674-8802-1AEE55F977B1}"/>
    <dgm:cxn modelId="{D40C7956-E980-4D61-85C0-61FD3DDA9A49}" srcId="{34C2D809-E858-459F-A71F-F2E7C47400FE}" destId="{34E0AF5D-CAB5-49A3-8960-C744852D2499}" srcOrd="2" destOrd="0" parTransId="{ED32E4E7-3499-46B1-99D1-B33AD7E543E9}" sibTransId="{70B0215C-368A-47CC-9831-252E2445317A}"/>
    <dgm:cxn modelId="{7B6EF156-B284-4B97-B8BB-0D818D693BBC}" type="presOf" srcId="{41E5A5EE-AFC8-47C1-9819-42551DFB67FB}" destId="{1998847B-9A2C-4816-9AC8-78FA2F87A4A6}" srcOrd="0" destOrd="0" presId="urn:microsoft.com/office/officeart/2005/8/layout/chevron2"/>
    <dgm:cxn modelId="{7787B19D-BD8C-409A-9FA0-6298739D47AD}" srcId="{602D16C5-5F19-44EF-A004-41E0CE28CB8D}" destId="{41E5A5EE-AFC8-47C1-9819-42551DFB67FB}" srcOrd="0" destOrd="0" parTransId="{FFB2E618-AE64-4DF2-AF9E-28D011E12EC1}" sibTransId="{FB189EF5-B365-4767-BC56-2CFCDEA89E2F}"/>
    <dgm:cxn modelId="{79C7F09E-74B4-44EB-A34A-735DF99159CE}" type="presOf" srcId="{09E970E7-46DC-44A8-A7AC-210799CE452A}" destId="{A03B36D4-48BC-4366-B56E-AF982F34E2F1}" srcOrd="0" destOrd="0" presId="urn:microsoft.com/office/officeart/2005/8/layout/chevron2"/>
    <dgm:cxn modelId="{816501A5-2E2B-4DD1-B67D-BFC6E9749DA1}" type="presOf" srcId="{602D16C5-5F19-44EF-A004-41E0CE28CB8D}" destId="{F5470062-92E5-44B4-8177-565958EE65B1}" srcOrd="0" destOrd="0" presId="urn:microsoft.com/office/officeart/2005/8/layout/chevron2"/>
    <dgm:cxn modelId="{0EF526B2-36AD-4DEC-9679-14D6A9ABFAC0}" type="presOf" srcId="{0D5B24E3-CA5D-423B-ADF5-A72B76A6A7E4}" destId="{A03B36D4-48BC-4366-B56E-AF982F34E2F1}" srcOrd="0" destOrd="1" presId="urn:microsoft.com/office/officeart/2005/8/layout/chevron2"/>
    <dgm:cxn modelId="{A13A29BC-F2F6-4923-99E6-E9F7E9A344D9}" srcId="{C002965B-D0AC-4809-AC53-D8643580BBF7}" destId="{AA4C3085-A53A-4E48-AB33-B05DB5B07C20}" srcOrd="0" destOrd="0" parTransId="{2636FC00-6D16-4548-8481-EBC147AAF128}" sibTransId="{8EEBEA0B-5F12-44C3-8DE4-439E4B83DA3B}"/>
    <dgm:cxn modelId="{B6627FBE-2D73-43DF-A9EA-F1B59C436B0E}" type="presOf" srcId="{34E0AF5D-CAB5-49A3-8960-C744852D2499}" destId="{08B08694-0A3D-4463-AAA8-D7E83F82EB66}" srcOrd="0" destOrd="0" presId="urn:microsoft.com/office/officeart/2005/8/layout/chevron2"/>
    <dgm:cxn modelId="{D0705CC3-EC03-469F-8544-B92492B03F51}" type="presOf" srcId="{95E3396A-F742-4179-8346-DA8AC7533A95}" destId="{41BB6BBE-4071-41AD-A0A0-F6DA6949A71B}" srcOrd="0" destOrd="2" presId="urn:microsoft.com/office/officeart/2005/8/layout/chevron2"/>
    <dgm:cxn modelId="{D2D108C6-CD6E-49D5-9026-203B84FAE37D}" type="presOf" srcId="{AA4C3085-A53A-4E48-AB33-B05DB5B07C20}" destId="{41BB6BBE-4071-41AD-A0A0-F6DA6949A71B}" srcOrd="0" destOrd="0" presId="urn:microsoft.com/office/officeart/2005/8/layout/chevron2"/>
    <dgm:cxn modelId="{2EAFFACA-32D2-4E86-80AA-6EA03C6D7725}" type="presOf" srcId="{34C2D809-E858-459F-A71F-F2E7C47400FE}" destId="{DA231E3A-219F-4F8E-9DC4-C8BA75BC0BEF}" srcOrd="0" destOrd="0" presId="urn:microsoft.com/office/officeart/2005/8/layout/chevron2"/>
    <dgm:cxn modelId="{E9F527CD-E076-465C-BAA1-6BA36F0E7D09}" srcId="{C002965B-D0AC-4809-AC53-D8643580BBF7}" destId="{1035B061-8AEC-434A-A073-1A921BCE247D}" srcOrd="1" destOrd="0" parTransId="{2EF1AAAF-10A7-413F-8139-7CDC3566606C}" sibTransId="{BA82C86A-E789-4D2D-9576-65663D4E0B32}"/>
    <dgm:cxn modelId="{649DB0F8-1D57-4BB6-B35F-1A12C90375AF}" srcId="{34E0AF5D-CAB5-49A3-8960-C744852D2499}" destId="{09E970E7-46DC-44A8-A7AC-210799CE452A}" srcOrd="0" destOrd="0" parTransId="{0296B357-0AD3-40C2-8C25-A86F2DFE6666}" sibTransId="{1A3BE42C-CC1E-4EC1-AABB-B1CCB5811A5F}"/>
    <dgm:cxn modelId="{F2F564BD-61DB-4FE9-BB97-E1D5F925662C}" type="presParOf" srcId="{DA231E3A-219F-4F8E-9DC4-C8BA75BC0BEF}" destId="{456C9A5D-E301-43A8-ABF2-5EF507858E87}" srcOrd="0" destOrd="0" presId="urn:microsoft.com/office/officeart/2005/8/layout/chevron2"/>
    <dgm:cxn modelId="{BDE9DDA3-8B02-42AB-880A-1344E00341A3}" type="presParOf" srcId="{456C9A5D-E301-43A8-ABF2-5EF507858E87}" destId="{F5470062-92E5-44B4-8177-565958EE65B1}" srcOrd="0" destOrd="0" presId="urn:microsoft.com/office/officeart/2005/8/layout/chevron2"/>
    <dgm:cxn modelId="{6E625381-C6CF-481D-9E5B-993A551A22FD}" type="presParOf" srcId="{456C9A5D-E301-43A8-ABF2-5EF507858E87}" destId="{1998847B-9A2C-4816-9AC8-78FA2F87A4A6}" srcOrd="1" destOrd="0" presId="urn:microsoft.com/office/officeart/2005/8/layout/chevron2"/>
    <dgm:cxn modelId="{F76E7C61-7DDE-45DB-9888-DAAEDA67B4EF}" type="presParOf" srcId="{DA231E3A-219F-4F8E-9DC4-C8BA75BC0BEF}" destId="{0BB3BED9-998B-4A22-A006-CEB8D5D9EE94}" srcOrd="1" destOrd="0" presId="urn:microsoft.com/office/officeart/2005/8/layout/chevron2"/>
    <dgm:cxn modelId="{43AB35B6-5822-4638-81A7-AFC5B51231DA}" type="presParOf" srcId="{DA231E3A-219F-4F8E-9DC4-C8BA75BC0BEF}" destId="{0216E2B3-B820-452C-AD91-22E9270C5153}" srcOrd="2" destOrd="0" presId="urn:microsoft.com/office/officeart/2005/8/layout/chevron2"/>
    <dgm:cxn modelId="{877F40BC-9AD9-4909-82CF-41D7C83A558B}" type="presParOf" srcId="{0216E2B3-B820-452C-AD91-22E9270C5153}" destId="{83FAAE4E-F0E4-4836-9F7B-34E1F808AEC7}" srcOrd="0" destOrd="0" presId="urn:microsoft.com/office/officeart/2005/8/layout/chevron2"/>
    <dgm:cxn modelId="{24159EC7-488A-455F-BD13-B6D574BEDF05}" type="presParOf" srcId="{0216E2B3-B820-452C-AD91-22E9270C5153}" destId="{41BB6BBE-4071-41AD-A0A0-F6DA6949A71B}" srcOrd="1" destOrd="0" presId="urn:microsoft.com/office/officeart/2005/8/layout/chevron2"/>
    <dgm:cxn modelId="{999D533F-062B-427D-AEF2-DA6FDF0A9349}" type="presParOf" srcId="{DA231E3A-219F-4F8E-9DC4-C8BA75BC0BEF}" destId="{5EC969FA-71F3-46BC-9103-131195F9B839}" srcOrd="3" destOrd="0" presId="urn:microsoft.com/office/officeart/2005/8/layout/chevron2"/>
    <dgm:cxn modelId="{C0B297E4-5712-4351-9CE2-CFE31B3C364B}" type="presParOf" srcId="{DA231E3A-219F-4F8E-9DC4-C8BA75BC0BEF}" destId="{8E2E0C3C-7972-468D-8E73-5B1BE9A9C1A2}" srcOrd="4" destOrd="0" presId="urn:microsoft.com/office/officeart/2005/8/layout/chevron2"/>
    <dgm:cxn modelId="{E5EC3A72-1C1B-417F-93D9-911645C4DB35}" type="presParOf" srcId="{8E2E0C3C-7972-468D-8E73-5B1BE9A9C1A2}" destId="{08B08694-0A3D-4463-AAA8-D7E83F82EB66}" srcOrd="0" destOrd="0" presId="urn:microsoft.com/office/officeart/2005/8/layout/chevron2"/>
    <dgm:cxn modelId="{ED305B41-42E3-4A5B-A2F2-BB194E39F6CD}" type="presParOf" srcId="{8E2E0C3C-7972-468D-8E73-5B1BE9A9C1A2}" destId="{A03B36D4-48BC-4366-B56E-AF982F34E2F1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5470062-92E5-44B4-8177-565958EE65B1}">
      <dsp:nvSpPr>
        <dsp:cNvPr id="0" name=""/>
        <dsp:cNvSpPr/>
      </dsp:nvSpPr>
      <dsp:spPr>
        <a:xfrm rot="5400000">
          <a:off x="-288162" y="292900"/>
          <a:ext cx="1921085" cy="1344759"/>
        </a:xfrm>
        <a:prstGeom prst="chevron">
          <a:avLst/>
        </a:prstGeom>
        <a:solidFill>
          <a:srgbClr val="002060"/>
        </a:solid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160" tIns="10160" rIns="10160" bIns="101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IE" sz="1600" kern="1200" dirty="0"/>
            <a:t>2023</a:t>
          </a:r>
        </a:p>
      </dsp:txBody>
      <dsp:txXfrm rot="-5400000">
        <a:off x="2" y="677117"/>
        <a:ext cx="1344759" cy="576326"/>
      </dsp:txXfrm>
    </dsp:sp>
    <dsp:sp modelId="{1998847B-9A2C-4816-9AC8-78FA2F87A4A6}">
      <dsp:nvSpPr>
        <dsp:cNvPr id="0" name=""/>
        <dsp:cNvSpPr/>
      </dsp:nvSpPr>
      <dsp:spPr>
        <a:xfrm rot="5400000">
          <a:off x="5220102" y="-3875342"/>
          <a:ext cx="1248705" cy="8999390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70688" tIns="15240" rIns="15240" bIns="15240" numCol="1" spcCol="1270" anchor="ctr" anchorCtr="0">
          <a:noAutofit/>
        </a:bodyPr>
        <a:lstStyle/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lt-LT" sz="2400" b="1" kern="1200" dirty="0">
              <a:latin typeface="Arial" panose="020B0604020202020204" pitchFamily="34" charset="0"/>
              <a:cs typeface="Arial" panose="020B0604020202020204" pitchFamily="34" charset="0"/>
            </a:rPr>
            <a:t>Muitinės reformos pasiūlymas </a:t>
          </a:r>
          <a:endParaRPr lang="en-IE" sz="2400" b="1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 rot="-5400000">
        <a:off x="1344760" y="60957"/>
        <a:ext cx="8938433" cy="1126791"/>
      </dsp:txXfrm>
    </dsp:sp>
    <dsp:sp modelId="{83FAAE4E-F0E4-4836-9F7B-34E1F808AEC7}">
      <dsp:nvSpPr>
        <dsp:cNvPr id="0" name=""/>
        <dsp:cNvSpPr/>
      </dsp:nvSpPr>
      <dsp:spPr>
        <a:xfrm rot="5400000">
          <a:off x="-261321" y="2109680"/>
          <a:ext cx="1921085" cy="1344759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160" tIns="10160" rIns="10160" bIns="101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BE" sz="1600" kern="1200"/>
            <a:t>2026-2027</a:t>
          </a:r>
          <a:endParaRPr lang="en-IE" sz="1600" kern="1200" dirty="0"/>
        </a:p>
      </dsp:txBody>
      <dsp:txXfrm rot="-5400000">
        <a:off x="26843" y="2493897"/>
        <a:ext cx="1344759" cy="576326"/>
      </dsp:txXfrm>
    </dsp:sp>
    <dsp:sp modelId="{41BB6BBE-4071-41AD-A0A0-F6DA6949A71B}">
      <dsp:nvSpPr>
        <dsp:cNvPr id="0" name=""/>
        <dsp:cNvSpPr/>
      </dsp:nvSpPr>
      <dsp:spPr>
        <a:xfrm rot="5400000">
          <a:off x="4916891" y="-1826349"/>
          <a:ext cx="1855126" cy="8999390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70688" tIns="15240" rIns="15240" bIns="15240" numCol="1" spcCol="1270" anchor="ctr" anchorCtr="0">
          <a:noAutofit/>
        </a:bodyPr>
        <a:lstStyle/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lt-LT" sz="2400" b="1" kern="1200" dirty="0">
              <a:latin typeface="Arial" panose="020B0604020202020204" pitchFamily="34" charset="0"/>
              <a:cs typeface="Arial" panose="020B0604020202020204" pitchFamily="34" charset="0"/>
            </a:rPr>
            <a:t>Įsteigiama ES muitinė </a:t>
          </a:r>
          <a:r>
            <a:rPr lang="fr-BE" sz="2400" b="1" kern="1200" dirty="0">
              <a:latin typeface="Arial" panose="020B0604020202020204" pitchFamily="34" charset="0"/>
              <a:cs typeface="Arial" panose="020B0604020202020204" pitchFamily="34" charset="0"/>
            </a:rPr>
            <a:t>2026</a:t>
          </a:r>
          <a:r>
            <a:rPr lang="lt-LT" sz="2400" b="1" kern="1200" dirty="0">
              <a:latin typeface="Arial" panose="020B0604020202020204" pitchFamily="34" charset="0"/>
              <a:cs typeface="Arial" panose="020B0604020202020204" pitchFamily="34" charset="0"/>
            </a:rPr>
            <a:t> m. </a:t>
          </a:r>
          <a:endParaRPr lang="en-IE" sz="2400" b="1" kern="1200" dirty="0">
            <a:highlight>
              <a:srgbClr val="FFFF00"/>
            </a:highlight>
            <a:latin typeface="Arial" panose="020B0604020202020204" pitchFamily="34" charset="0"/>
            <a:cs typeface="Arial" panose="020B0604020202020204" pitchFamily="34" charset="0"/>
          </a:endParaRPr>
        </a:p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lt-LT" sz="2400" b="1" i="0" kern="1200" dirty="0">
              <a:latin typeface="Arial" panose="020B0604020202020204" pitchFamily="34" charset="0"/>
              <a:cs typeface="Arial" panose="020B0604020202020204" pitchFamily="34" charset="0"/>
            </a:rPr>
            <a:t>Laikinojo vykdomojo direktoriaus ir nedidelio personalo skaičiaus įdarbinimas </a:t>
          </a:r>
          <a:endParaRPr lang="en-IE" sz="2400" b="1" kern="1200" dirty="0">
            <a:highlight>
              <a:srgbClr val="FFFF00"/>
            </a:highlight>
            <a:latin typeface="Arial" panose="020B0604020202020204" pitchFamily="34" charset="0"/>
            <a:cs typeface="Arial" panose="020B0604020202020204" pitchFamily="34" charset="0"/>
          </a:endParaRPr>
        </a:p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lt-LT" sz="2400" b="1" kern="1200" dirty="0">
              <a:latin typeface="Arial" panose="020B0604020202020204" pitchFamily="34" charset="0"/>
              <a:cs typeface="Arial" panose="020B0604020202020204" pitchFamily="34" charset="0"/>
            </a:rPr>
            <a:t>Parengiamųjų darbų perėmimas iš COM darbo grupės </a:t>
          </a:r>
          <a:endParaRPr lang="en-IE" sz="2400" b="1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 rot="-5400000">
        <a:off x="1344759" y="1836343"/>
        <a:ext cx="8908830" cy="1674006"/>
      </dsp:txXfrm>
    </dsp:sp>
    <dsp:sp modelId="{08B08694-0A3D-4463-AAA8-D7E83F82EB66}">
      <dsp:nvSpPr>
        <dsp:cNvPr id="0" name=""/>
        <dsp:cNvSpPr/>
      </dsp:nvSpPr>
      <dsp:spPr>
        <a:xfrm rot="5400000">
          <a:off x="-288162" y="3956288"/>
          <a:ext cx="1921085" cy="1344759"/>
        </a:xfrm>
        <a:prstGeom prst="chevron">
          <a:avLst/>
        </a:prstGeom>
        <a:solidFill>
          <a:schemeClr val="tx2">
            <a:lumMod val="75000"/>
          </a:schemeClr>
        </a:solid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160" tIns="10160" rIns="10160" bIns="101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IE" sz="1600" kern="1200" dirty="0"/>
            <a:t>2028-2034</a:t>
          </a:r>
        </a:p>
      </dsp:txBody>
      <dsp:txXfrm rot="-5400000">
        <a:off x="2" y="4340505"/>
        <a:ext cx="1344759" cy="576326"/>
      </dsp:txXfrm>
    </dsp:sp>
    <dsp:sp modelId="{A03B36D4-48BC-4366-B56E-AF982F34E2F1}">
      <dsp:nvSpPr>
        <dsp:cNvPr id="0" name=""/>
        <dsp:cNvSpPr/>
      </dsp:nvSpPr>
      <dsp:spPr>
        <a:xfrm rot="5400000">
          <a:off x="5220102" y="-85304"/>
          <a:ext cx="1248705" cy="8999390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70688" tIns="15240" rIns="15240" bIns="15240" numCol="1" spcCol="1270" anchor="ctr" anchorCtr="0">
          <a:noAutofit/>
        </a:bodyPr>
        <a:lstStyle/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lt-LT" sz="2400" b="1" i="0" kern="1200" dirty="0">
              <a:latin typeface="Arial" panose="020B0604020202020204" pitchFamily="34" charset="0"/>
              <a:cs typeface="Arial" panose="020B0604020202020204" pitchFamily="34" charset="0"/>
            </a:rPr>
            <a:t>ES muitinės veiklos pradžia įgyvendinant savo užduotis</a:t>
          </a:r>
          <a:endParaRPr lang="en-IE" sz="2400" b="1" kern="1200" dirty="0">
            <a:latin typeface="Arial" panose="020B0604020202020204" pitchFamily="34" charset="0"/>
            <a:cs typeface="Arial" panose="020B0604020202020204" pitchFamily="34" charset="0"/>
          </a:endParaRPr>
        </a:p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lt-LT" sz="2400" b="1" i="0" kern="1200" dirty="0">
              <a:latin typeface="Arial" panose="020B0604020202020204" pitchFamily="34" charset="0"/>
              <a:cs typeface="Arial" panose="020B0604020202020204" pitchFamily="34" charset="0"/>
            </a:rPr>
            <a:t>Laipsniškas tam tikros COM veiklos perdavimas ES muitinei</a:t>
          </a:r>
          <a:endParaRPr lang="en-IE" sz="2400" b="1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 rot="-5400000">
        <a:off x="1344760" y="3850995"/>
        <a:ext cx="8938433" cy="112679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lt-LT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AD4905A-831F-4F9B-A011-9D8441FB221B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lt-LT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lt-LT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4A2FD00-5CD4-47AA-9159-4B9E460EED01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5997495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Elektroninio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spc="-10" dirty="0">
                <a:solidFill>
                  <a:srgbClr val="2B2A29"/>
                </a:solidFill>
                <a:latin typeface="Arial"/>
                <a:cs typeface="Arial"/>
              </a:rPr>
              <a:t>skaidrė: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45"/>
              </a:lnSpc>
              <a:spcBef>
                <a:spcPts val="930"/>
              </a:spcBef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Naudojamas</a:t>
            </a:r>
            <a:r>
              <a:rPr lang="lt-LT" sz="1200" spc="-5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pavyzdinis</a:t>
            </a:r>
            <a:r>
              <a:rPr lang="lt-LT" sz="1200" spc="-4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šablonas;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05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spc="-4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skaidrėje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nurodoma</a:t>
            </a:r>
            <a:r>
              <a:rPr lang="lt-LT" sz="1200" spc="-3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(centruotai):</a:t>
            </a:r>
            <a:endParaRPr lang="lt-LT" sz="1200" dirty="0">
              <a:latin typeface="Arial"/>
              <a:cs typeface="Arial"/>
            </a:endParaRP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(darbo)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pavadinimas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68-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80</a:t>
            </a:r>
            <a:r>
              <a:rPr lang="lt-LT" sz="1200" spc="204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.);</a:t>
            </a:r>
            <a:r>
              <a:rPr lang="lt-LT" sz="1200" spc="500" dirty="0">
                <a:solidFill>
                  <a:srgbClr val="2B2A29"/>
                </a:solidFill>
                <a:latin typeface="Arial"/>
                <a:cs typeface="Arial"/>
              </a:rPr>
              <a:t>  </a:t>
            </a: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Rengėjo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vardas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ir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pavardė,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pareigos,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įstaiga</a:t>
            </a:r>
            <a:r>
              <a:rPr lang="lt-LT" sz="1200" spc="-5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44-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46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2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);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980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Data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32-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34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.).</a:t>
            </a:r>
            <a:endParaRPr lang="lt-LT" sz="1200" dirty="0">
              <a:latin typeface="Arial"/>
              <a:cs typeface="Arial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8BE164-3940-4860-B377-B1695AC1EEE2}" type="slidenum">
              <a:rPr lang="lt-LT" smtClean="0"/>
              <a:t>2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2932763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Elektroninio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spc="-10" dirty="0">
                <a:solidFill>
                  <a:srgbClr val="2B2A29"/>
                </a:solidFill>
                <a:latin typeface="Arial"/>
                <a:cs typeface="Arial"/>
              </a:rPr>
              <a:t>skaidrė: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45"/>
              </a:lnSpc>
              <a:spcBef>
                <a:spcPts val="930"/>
              </a:spcBef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Naudojamas</a:t>
            </a:r>
            <a:r>
              <a:rPr lang="lt-LT" sz="1200" spc="-5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pavyzdinis</a:t>
            </a:r>
            <a:r>
              <a:rPr lang="lt-LT" sz="1200" spc="-4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šablonas;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05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spc="-4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skaidrėje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nurodoma</a:t>
            </a:r>
            <a:r>
              <a:rPr lang="lt-LT" sz="1200" spc="-3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(centruotai):</a:t>
            </a:r>
            <a:endParaRPr lang="lt-LT" sz="1200" dirty="0">
              <a:latin typeface="Arial"/>
              <a:cs typeface="Arial"/>
            </a:endParaRP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(darbo)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pavadinimas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68-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80</a:t>
            </a:r>
            <a:r>
              <a:rPr lang="lt-LT" sz="1200" spc="204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.);</a:t>
            </a:r>
            <a:r>
              <a:rPr lang="lt-LT" sz="1200" spc="500" dirty="0">
                <a:solidFill>
                  <a:srgbClr val="2B2A29"/>
                </a:solidFill>
                <a:latin typeface="Arial"/>
                <a:cs typeface="Arial"/>
              </a:rPr>
              <a:t>  </a:t>
            </a: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Rengėjo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vardas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ir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pavardė,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pareigos,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įstaiga</a:t>
            </a:r>
            <a:r>
              <a:rPr lang="lt-LT" sz="1200" spc="-5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44-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46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2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);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980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Data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32-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34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.).</a:t>
            </a:r>
            <a:endParaRPr lang="lt-LT" sz="1200" dirty="0">
              <a:latin typeface="Arial"/>
              <a:cs typeface="Arial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8BE164-3940-4860-B377-B1695AC1EEE2}" type="slidenum">
              <a:rPr lang="lt-LT" smtClean="0"/>
              <a:t>3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29327632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Elektroninio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spc="-10" dirty="0">
                <a:solidFill>
                  <a:srgbClr val="2B2A29"/>
                </a:solidFill>
                <a:latin typeface="Arial"/>
                <a:cs typeface="Arial"/>
              </a:rPr>
              <a:t>skaidrė: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45"/>
              </a:lnSpc>
              <a:spcBef>
                <a:spcPts val="930"/>
              </a:spcBef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Naudojamas</a:t>
            </a:r>
            <a:r>
              <a:rPr lang="lt-LT" sz="1200" spc="-5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pavyzdinis</a:t>
            </a:r>
            <a:r>
              <a:rPr lang="lt-LT" sz="1200" spc="-4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šablonas;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05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spc="-4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skaidrėje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nurodoma</a:t>
            </a:r>
            <a:r>
              <a:rPr lang="lt-LT" sz="1200" spc="-3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(centruotai):</a:t>
            </a:r>
            <a:endParaRPr lang="lt-LT" sz="1200" dirty="0">
              <a:latin typeface="Arial"/>
              <a:cs typeface="Arial"/>
            </a:endParaRP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(darbo)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pavadinimas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68-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80</a:t>
            </a:r>
            <a:r>
              <a:rPr lang="lt-LT" sz="1200" spc="204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.);</a:t>
            </a:r>
            <a:r>
              <a:rPr lang="lt-LT" sz="1200" spc="500" dirty="0">
                <a:solidFill>
                  <a:srgbClr val="2B2A29"/>
                </a:solidFill>
                <a:latin typeface="Arial"/>
                <a:cs typeface="Arial"/>
              </a:rPr>
              <a:t>  </a:t>
            </a: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Rengėjo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vardas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ir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pavardė,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pareigos,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įstaiga</a:t>
            </a:r>
            <a:r>
              <a:rPr lang="lt-LT" sz="1200" spc="-5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44-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46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2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);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980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Data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32-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34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.).</a:t>
            </a:r>
            <a:endParaRPr lang="lt-LT" sz="1200" dirty="0">
              <a:latin typeface="Arial"/>
              <a:cs typeface="Arial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8BE164-3940-4860-B377-B1695AC1EEE2}" type="slidenum">
              <a:rPr lang="lt-LT" smtClean="0"/>
              <a:t>4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4150470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9CF2995-AB43-4B7C-B8CD-9DC7C3692A9C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4013832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Elektroninio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b="1" spc="-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b="1" spc="-10" dirty="0">
                <a:solidFill>
                  <a:srgbClr val="2B2A29"/>
                </a:solidFill>
                <a:latin typeface="Arial"/>
                <a:cs typeface="Arial"/>
              </a:rPr>
              <a:t>skaidrė: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45"/>
              </a:lnSpc>
              <a:spcBef>
                <a:spcPts val="930"/>
              </a:spcBef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Naudojamas</a:t>
            </a:r>
            <a:r>
              <a:rPr lang="lt-LT" sz="1200" spc="-5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pavyzdinis</a:t>
            </a:r>
            <a:r>
              <a:rPr lang="lt-LT" sz="1200" spc="-4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šablonas;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1005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Įvado</a:t>
            </a:r>
            <a:r>
              <a:rPr lang="lt-LT" sz="1200" spc="-4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skaidrėje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nurodoma</a:t>
            </a:r>
            <a:r>
              <a:rPr lang="lt-LT" sz="1200" spc="-3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(centruotai):</a:t>
            </a:r>
            <a:endParaRPr lang="lt-LT" sz="1200" dirty="0">
              <a:latin typeface="Arial"/>
              <a:cs typeface="Arial"/>
            </a:endParaRP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Pristatymo</a:t>
            </a:r>
            <a:r>
              <a:rPr lang="lt-LT" sz="1200" spc="-3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(darbo)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pavadinimas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68-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80</a:t>
            </a:r>
            <a:r>
              <a:rPr lang="lt-LT" sz="1200" spc="204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.);</a:t>
            </a:r>
            <a:r>
              <a:rPr lang="lt-LT" sz="1200" spc="500" dirty="0">
                <a:solidFill>
                  <a:srgbClr val="2B2A29"/>
                </a:solidFill>
                <a:latin typeface="Arial"/>
                <a:cs typeface="Arial"/>
              </a:rPr>
              <a:t>  </a:t>
            </a:r>
          </a:p>
          <a:p>
            <a:pPr marL="76200" marR="5080">
              <a:lnSpc>
                <a:spcPts val="1010"/>
              </a:lnSpc>
              <a:spcBef>
                <a:spcPts val="55"/>
              </a:spcBef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Rengėjo</a:t>
            </a:r>
            <a:r>
              <a:rPr lang="lt-LT" sz="1200" spc="-2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vardas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ir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pavardė,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pareigos,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įstaiga</a:t>
            </a:r>
            <a:r>
              <a:rPr lang="lt-LT" sz="1200" spc="-5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44-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46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2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20" dirty="0">
                <a:solidFill>
                  <a:srgbClr val="2B2A29"/>
                </a:solidFill>
                <a:latin typeface="Arial"/>
                <a:cs typeface="Arial"/>
              </a:rPr>
              <a:t>);</a:t>
            </a:r>
            <a:endParaRPr lang="lt-LT" sz="1200" dirty="0">
              <a:latin typeface="Arial"/>
              <a:cs typeface="Arial"/>
            </a:endParaRPr>
          </a:p>
          <a:p>
            <a:pPr marL="81915" indent="-69850">
              <a:lnSpc>
                <a:spcPts val="980"/>
              </a:lnSpc>
              <a:buChar char="-"/>
              <a:tabLst>
                <a:tab pos="82550" algn="l"/>
              </a:tabLst>
            </a:pP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Data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(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Arial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dirty="0" err="1">
                <a:solidFill>
                  <a:srgbClr val="2B2A29"/>
                </a:solidFill>
                <a:latin typeface="Arial"/>
                <a:cs typeface="Arial"/>
              </a:rPr>
              <a:t>Bold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,</a:t>
            </a:r>
            <a:r>
              <a:rPr lang="lt-LT" sz="1200" spc="-15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32-</a:t>
            </a:r>
            <a:r>
              <a:rPr lang="lt-LT" sz="1200" dirty="0">
                <a:solidFill>
                  <a:srgbClr val="2B2A29"/>
                </a:solidFill>
                <a:latin typeface="Arial"/>
                <a:cs typeface="Arial"/>
              </a:rPr>
              <a:t>34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 </a:t>
            </a:r>
            <a:r>
              <a:rPr lang="lt-LT" sz="1200" spc="-10" dirty="0" err="1">
                <a:solidFill>
                  <a:srgbClr val="2B2A29"/>
                </a:solidFill>
                <a:latin typeface="Arial"/>
                <a:cs typeface="Arial"/>
              </a:rPr>
              <a:t>pt</a:t>
            </a:r>
            <a:r>
              <a:rPr lang="lt-LT" sz="1200" spc="-10" dirty="0">
                <a:solidFill>
                  <a:srgbClr val="2B2A29"/>
                </a:solidFill>
                <a:latin typeface="Arial"/>
                <a:cs typeface="Arial"/>
              </a:rPr>
              <a:t>.).</a:t>
            </a:r>
            <a:endParaRPr lang="lt-LT" sz="1200" dirty="0">
              <a:latin typeface="Arial"/>
              <a:cs typeface="Arial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8BE164-3940-4860-B377-B1695AC1EEE2}" type="slidenum">
              <a:rPr lang="lt-LT" smtClean="0"/>
              <a:t>12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01991989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CC7166-87D2-64B5-9693-7D841548EC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6648A17-008F-E1A3-4247-9ABC300D49D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A852CF9-C553-76F1-6FD1-C3D0705861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D6B647A-86BC-4A06-CA2E-18D777085B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7AC7E5-25C5-70CA-AE4D-E145D184EC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16113614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794E90-8831-9FC8-5987-0F5E3F8620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B6341E-D944-E16C-44E6-A99C89E5440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0989E87-A75B-4464-BE7E-A180D4C70B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085C0E6-B4D3-AAAA-12DE-E9E052C4DF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380B863-EF43-C883-6BED-61E2F0317F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4991365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B9AA81-4E9C-6EC3-0568-2906F50040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05FF855-9A4E-FFC7-CD93-BA856643F39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3872BC2-13C1-0795-1E5F-5A21487A0B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78DD8A-FFBF-1018-15D1-AD353331B6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E9E8C8-82D4-F24D-8620-4860D7E469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5813859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178D9A-31A9-1344-908B-EB3234CA87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F71A501-CD0A-C458-5754-56449537694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E8A665E-8F5E-019E-5282-58EC64B2F90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99C2543-6A7F-3BFF-D503-2A8B086167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D5726A0-5545-9BD0-0925-307E7C2AFB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CC5BD16-156E-1540-46AB-4C5E23BAAD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66057425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BD41D-C852-888D-A6F0-5E05245C5D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2B36ABC-148F-8A68-484B-FB3A7B4B3CD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F38C0B1-AC3D-2408-DFBB-EBF491AE354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29AADF4-DC5B-D8DC-2C7C-A2213F063D5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9A09E92-9B19-5101-B057-BD04AFDA8F4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E08A34-DF04-2518-36CA-99B8323DB1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F8665ED-50B2-4099-1CE0-BC81199420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89624C4-11CE-F730-6E2A-B467B757CA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5205168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060638-4987-9681-5160-E0428A7CCC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D013058-97EA-AFEA-320E-EA57202E66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B3FE371-7445-27BC-D514-D40ED72DBD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DA999B-30E6-6439-57D8-4BDAD8632D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55263741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F3A0561-8978-FBC7-C864-4767789E19B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9EFC21B-97BC-5CD1-6ACD-A1382BE742B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B9FE010-CF46-D589-8BF2-0F1B79CBAA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535287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3B2EB3-5FEA-53BC-2D0B-F748DA8265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0DF71C5-BBAA-4951-0334-FBA9B454FE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89F4DB7-4F04-93D0-881B-9132518D6AA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C18075E-15FA-74E3-6C40-B69D99575B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A59F3F3-710D-A254-C0F7-D2FA70978D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FF2CE0-A778-DCE7-7A98-71C3555A53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0337905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E77DF2-D242-C33B-BF90-5A7645D4023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A6ABED0-8185-562E-5A58-9F9B44C57A8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lt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51A0E8B-5512-CF43-1EB9-7251C6615D7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BBF2AE1-0A99-2BD0-E1DE-5747C1FB2B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B4ED2B3-E16C-7C5F-9184-6D187E5130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69ED6A7-97BC-DFEA-CD34-47B16BFFCC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13525734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126647-0520-96C7-28BD-07237E0E5D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4DF54E4-0FB9-02D5-C49E-CFF098A42FF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0467FB8-62A6-835C-5592-4006662987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E9CB5D5-CE91-3215-6B3F-A85CB82378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201C1FF-9A55-189F-854D-D7A4F7CF0C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4428010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043F6BB-C969-43FE-0748-852582BB4BE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ED7D53E-C765-28F3-BA8F-E78A3C6E7E3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4F384E-BC69-271B-B9FB-4736E4ADBF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91D4EDA-51EE-D484-F974-5D55B1F4AA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499D22C-3BEF-615B-6A8A-1E819416D6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15305882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13A0B91-4F94-EA75-5B84-43C9C79383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72DCB62-2046-D3E4-4743-4947FA42B74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B2FBEEB-DA35-30A6-4B22-C4D5FB388E3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A1A59904-6A14-48C0-BCBD-98318DFE9542}" type="datetimeFigureOut">
              <a:rPr lang="lt-LT" smtClean="0"/>
              <a:t>2024-01-29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B315E35-CE42-C892-A33F-9805F024AE7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D529BD1-6947-9F11-02CC-21E90B51A22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50EF3B29-07CD-4B80-B508-3D5598C494D5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0173764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lt-L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3.xml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.xml"/><Relationship Id="rId2" Type="http://schemas.openxmlformats.org/officeDocument/2006/relationships/slideLayout" Target="../slideLayouts/slideLayout1.xml"/><Relationship Id="rId1" Type="http://schemas.openxmlformats.org/officeDocument/2006/relationships/themeOverride" Target="../theme/themeOverride4.xml"/><Relationship Id="rId6" Type="http://schemas.openxmlformats.org/officeDocument/2006/relationships/image" Target="../media/image2.png"/><Relationship Id="rId5" Type="http://schemas.openxmlformats.org/officeDocument/2006/relationships/image" Target="../media/image1.png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21A889-8943-5E21-9308-D33BE3446C3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C2FDB50-A4E6-DDA7-4A0C-76940A5F568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lt-LT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CCA53FF-FB86-4A09-B58D-5AC05AD1C7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10634"/>
            <a:ext cx="12192000" cy="6868633"/>
          </a:xfrm>
          <a:prstGeom prst="rect">
            <a:avLst/>
          </a:prstGeom>
        </p:spPr>
      </p:pic>
      <p:pic>
        <p:nvPicPr>
          <p:cNvPr id="5" name="Picture 4" descr="Logo&#10;&#10;Description automatically generated">
            <a:extLst>
              <a:ext uri="{FF2B5EF4-FFF2-40B4-BE49-F238E27FC236}">
                <a16:creationId xmlns:a16="http://schemas.microsoft.com/office/drawing/2014/main" id="{8F754662-938E-91AE-3351-6A465F098F42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27522" y="1143298"/>
            <a:ext cx="4536956" cy="45607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715648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13">
            <a:extLst>
              <a:ext uri="{FF2B5EF4-FFF2-40B4-BE49-F238E27FC236}">
                <a16:creationId xmlns:a16="http://schemas.microsoft.com/office/drawing/2014/main" id="{9AEB8E61-1BC1-BCEA-B9A2-E1D578BD7E25}"/>
              </a:ext>
            </a:extLst>
          </p:cNvPr>
          <p:cNvSpPr txBox="1"/>
          <p:nvPr/>
        </p:nvSpPr>
        <p:spPr>
          <a:xfrm>
            <a:off x="0" y="2137654"/>
            <a:ext cx="12193795" cy="937436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 algn="ctr">
              <a:spcBef>
                <a:spcPts val="110"/>
              </a:spcBef>
            </a:pPr>
            <a:r>
              <a:rPr lang="lt-LT" sz="6000" b="1" dirty="0">
                <a:latin typeface="Arial" panose="020B0604020202020204" pitchFamily="34" charset="0"/>
                <a:cs typeface="Arial" panose="020B0604020202020204" pitchFamily="34" charset="0"/>
              </a:rPr>
              <a:t>ES MUITINĖ</a:t>
            </a:r>
            <a:endParaRPr lang="lt-LT" sz="4400" b="1" dirty="0">
              <a:solidFill>
                <a:srgbClr val="2B2A29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object 13">
            <a:extLst>
              <a:ext uri="{FF2B5EF4-FFF2-40B4-BE49-F238E27FC236}">
                <a16:creationId xmlns:a16="http://schemas.microsoft.com/office/drawing/2014/main" id="{B3C8FCE2-8AEE-F29D-1B8B-A1A10ABB33E4}"/>
              </a:ext>
            </a:extLst>
          </p:cNvPr>
          <p:cNvSpPr txBox="1"/>
          <p:nvPr/>
        </p:nvSpPr>
        <p:spPr>
          <a:xfrm>
            <a:off x="0" y="3834074"/>
            <a:ext cx="12193795" cy="88870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 algn="ctr">
              <a:spcBef>
                <a:spcPts val="110"/>
              </a:spcBef>
            </a:pPr>
            <a:r>
              <a:rPr lang="lt-LT" sz="3200" dirty="0">
                <a:latin typeface="Arial" panose="020B0604020202020204" pitchFamily="34" charset="0"/>
                <a:cs typeface="Arial" panose="020B0604020202020204" pitchFamily="34" charset="0"/>
              </a:rPr>
              <a:t>Kastytis Šklenskas </a:t>
            </a:r>
          </a:p>
          <a:p>
            <a:pPr marL="12700" algn="ctr">
              <a:spcBef>
                <a:spcPts val="110"/>
              </a:spcBef>
            </a:pPr>
            <a:r>
              <a:rPr lang="lt-LT" sz="2400" dirty="0">
                <a:latin typeface="Arial" panose="020B0604020202020204" pitchFamily="34" charset="0"/>
                <a:cs typeface="Arial" panose="020B0604020202020204" pitchFamily="34" charset="0"/>
              </a:rPr>
              <a:t>Muitinės atašė, LNAES</a:t>
            </a:r>
            <a:r>
              <a:rPr lang="lt-LT" sz="2400" spc="-55" dirty="0">
                <a:solidFill>
                  <a:srgbClr val="2B2A29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endParaRPr lang="lt-LT" sz="2400" dirty="0">
              <a:solidFill>
                <a:srgbClr val="2B2A29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object 13">
            <a:extLst>
              <a:ext uri="{FF2B5EF4-FFF2-40B4-BE49-F238E27FC236}">
                <a16:creationId xmlns:a16="http://schemas.microsoft.com/office/drawing/2014/main" id="{1B22C98D-B981-7093-ED6B-F6486F5E8926}"/>
              </a:ext>
            </a:extLst>
          </p:cNvPr>
          <p:cNvSpPr txBox="1"/>
          <p:nvPr/>
        </p:nvSpPr>
        <p:spPr>
          <a:xfrm>
            <a:off x="134937" y="5048113"/>
            <a:ext cx="12184912" cy="88870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 algn="ctr">
              <a:spcBef>
                <a:spcPts val="110"/>
              </a:spcBef>
            </a:pPr>
            <a:r>
              <a:rPr lang="lt-LT" sz="2400" dirty="0">
                <a:latin typeface="Arial" panose="020B0604020202020204" pitchFamily="34" charset="0"/>
                <a:cs typeface="Arial" panose="020B0604020202020204" pitchFamily="34" charset="0"/>
              </a:rPr>
              <a:t>2024-01-30</a:t>
            </a:r>
          </a:p>
          <a:p>
            <a:pPr marL="12700" algn="ctr">
              <a:spcBef>
                <a:spcPts val="110"/>
              </a:spcBef>
            </a:pPr>
            <a:endParaRPr lang="lt-LT" sz="3200" dirty="0">
              <a:solidFill>
                <a:srgbClr val="2B2A29"/>
              </a:solidFill>
              <a:latin typeface="Arial"/>
              <a:cs typeface="Arial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2990A21-3FA7-B3DE-9330-42017C5284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CC789228-D23F-8223-4C75-F543DE843BC1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15424" y="106144"/>
            <a:ext cx="1757880" cy="17671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787187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C2990A21-3FA7-B3DE-9330-42017C5284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E089034-3BE6-B6B4-DB01-EC4E1A54FDD2}"/>
              </a:ext>
            </a:extLst>
          </p:cNvPr>
          <p:cNvSpPr txBox="1"/>
          <p:nvPr/>
        </p:nvSpPr>
        <p:spPr>
          <a:xfrm>
            <a:off x="595312" y="829745"/>
            <a:ext cx="11001375" cy="569386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Turinys</a:t>
            </a:r>
          </a:p>
          <a:p>
            <a:endParaRPr lang="lt-LT" sz="3200" dirty="0"/>
          </a:p>
          <a:p>
            <a:pPr marL="457200" indent="-457200">
              <a:spcBef>
                <a:spcPct val="0"/>
              </a:spcBef>
              <a:buFont typeface="Arial" panose="020B0604020202020204" pitchFamily="34" charset="0"/>
              <a:buChar char="•"/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statusas </a:t>
            </a:r>
          </a:p>
          <a:p>
            <a:pPr marL="457200" indent="-457200">
              <a:spcBef>
                <a:spcPct val="0"/>
              </a:spcBef>
              <a:buFont typeface="Arial" panose="020B0604020202020204" pitchFamily="34" charset="0"/>
              <a:buChar char="•"/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Pagrindiniai uždaviniai</a:t>
            </a:r>
          </a:p>
          <a:p>
            <a:pPr marL="457200" indent="-457200">
              <a:spcBef>
                <a:spcPct val="0"/>
              </a:spcBef>
              <a:buFont typeface="Arial" panose="020B0604020202020204" pitchFamily="34" charset="0"/>
              <a:buChar char="•"/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Valdymo modelis</a:t>
            </a:r>
          </a:p>
          <a:p>
            <a:pPr marL="457200" indent="-457200">
              <a:spcBef>
                <a:spcPct val="0"/>
              </a:spcBef>
              <a:buFont typeface="Arial" panose="020B0604020202020204" pitchFamily="34" charset="0"/>
              <a:buChar char="•"/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Biudžetas</a:t>
            </a:r>
            <a:r>
              <a:rPr lang="en-US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, </a:t>
            </a: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personalas</a:t>
            </a:r>
            <a:r>
              <a:rPr lang="en-US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 </a:t>
            </a:r>
            <a:r>
              <a:rPr lang="en-US" sz="3200" b="1" dirty="0" err="1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ir</a:t>
            </a:r>
            <a:r>
              <a:rPr lang="en-US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 </a:t>
            </a: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būstinė</a:t>
            </a:r>
          </a:p>
          <a:p>
            <a:pPr marL="457200" indent="-457200">
              <a:spcBef>
                <a:spcPct val="0"/>
              </a:spcBef>
              <a:buFont typeface="Arial" panose="020B0604020202020204" pitchFamily="34" charset="0"/>
              <a:buChar char="•"/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Santykiai tarp ES muitinės ir valstybių narių muitinių </a:t>
            </a:r>
          </a:p>
          <a:p>
            <a:pPr marL="457200" indent="-457200">
              <a:spcBef>
                <a:spcPct val="0"/>
              </a:spcBef>
              <a:buFont typeface="Arial" panose="020B0604020202020204" pitchFamily="34" charset="0"/>
              <a:buChar char="•"/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Kūrimo etapai</a:t>
            </a:r>
          </a:p>
          <a:p>
            <a:endParaRPr lang="lt-LT" sz="3200" dirty="0"/>
          </a:p>
          <a:p>
            <a:endParaRPr lang="lt-LT" sz="3200" dirty="0"/>
          </a:p>
          <a:p>
            <a:r>
              <a:rPr lang="lt-LT" sz="3200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97407664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C2990A21-3FA7-B3DE-9330-42017C5284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E089034-3BE6-B6B4-DB01-EC4E1A54FDD2}"/>
              </a:ext>
            </a:extLst>
          </p:cNvPr>
          <p:cNvSpPr txBox="1"/>
          <p:nvPr/>
        </p:nvSpPr>
        <p:spPr>
          <a:xfrm>
            <a:off x="602456" y="571128"/>
            <a:ext cx="10987087" cy="70480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lt-LT" sz="4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statusas</a:t>
            </a:r>
            <a:br>
              <a:rPr lang="lt-LT" sz="4400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</a:br>
            <a:endParaRPr lang="lt-LT" sz="3200" dirty="0"/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lt-LT" sz="2800" b="1" dirty="0">
                <a:latin typeface="Arial" panose="020B0604020202020204" pitchFamily="34" charset="0"/>
                <a:cs typeface="Arial" panose="020B0604020202020204" pitchFamily="34" charset="0"/>
              </a:rPr>
              <a:t>Decentralizuota Sąjungos agentūra 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endParaRPr lang="lt-LT" sz="2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lt-LT" sz="2800" b="1" dirty="0">
                <a:latin typeface="Arial" panose="020B0604020202020204" pitchFamily="34" charset="0"/>
                <a:cs typeface="Arial" panose="020B0604020202020204" pitchFamily="34" charset="0"/>
              </a:rPr>
              <a:t>Pilnas teisnumas pagal VN teisę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endParaRPr lang="lt-LT" sz="2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lt-LT" sz="2800" b="1" dirty="0">
                <a:latin typeface="Arial" panose="020B0604020202020204" pitchFamily="34" charset="0"/>
                <a:cs typeface="Arial" panose="020B0604020202020204" pitchFamily="34" charset="0"/>
              </a:rPr>
              <a:t>Atstovaujama vykdomojo direktoriaus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endParaRPr lang="lt-LT" sz="2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2800" b="1" dirty="0" err="1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Teisin</a:t>
            </a:r>
            <a:r>
              <a:rPr lang="lt-LT" sz="28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ės nuostatos: XII antraštinė dalis, 205-238 str.</a:t>
            </a:r>
          </a:p>
          <a:p>
            <a:r>
              <a:rPr lang="lt-LT" sz="28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 </a:t>
            </a:r>
            <a:endParaRPr lang="en-US" sz="2800" b="1" dirty="0"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lt-LT" sz="28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Kitos susijusios nuostatos: III, IV, XI, XIII, XV antraštinėse d. </a:t>
            </a:r>
            <a:endParaRPr lang="lt-LT" sz="2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lt-LT" sz="3200" dirty="0"/>
          </a:p>
          <a:p>
            <a:endParaRPr lang="lt-LT" sz="3200" dirty="0"/>
          </a:p>
          <a:p>
            <a:endParaRPr lang="lt-LT" sz="3200" dirty="0"/>
          </a:p>
          <a:p>
            <a:r>
              <a:rPr lang="lt-LT" sz="3200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7042550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3BA9DD-DE7B-64F5-B5BE-D4A1C0B58F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Pagrindiniai uždaviniai (I)</a:t>
            </a:r>
            <a:br>
              <a:rPr lang="lt-LT" sz="4400" dirty="0">
                <a:latin typeface="+mj-lt"/>
                <a:ea typeface="+mj-ea"/>
                <a:cs typeface="+mj-cs"/>
              </a:rPr>
            </a:br>
            <a:endParaRPr lang="lt-LT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2A4560-9286-03DE-B912-0C5F76BDA14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Padeda įgyvendinti 2 str. </a:t>
            </a:r>
            <a:r>
              <a:rPr lang="lt-LT" sz="3200" b="1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nustatytą muitinės misiją</a:t>
            </a:r>
          </a:p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Pagrindinės užduotys (208 str.):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EU lygmens rizikos valdymas 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Užduotys susijusios su ribojamosiomis priemonėmis ir krizių valdymu ES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Muitinių pajėgumų stiprinimas, veiklos koordinavimas ir operacinė parama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Duomenų valdymo ir tvarkymo veikla</a:t>
            </a:r>
          </a:p>
          <a:p>
            <a:endParaRPr lang="lt-LT" sz="2400" b="1" dirty="0"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2F4F5FD-3BF8-2F82-E9CB-6E0CECDCCA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701892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3BA9DD-DE7B-64F5-B5BE-D4A1C0B58F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Pagrindiniai uždaviniai (II)</a:t>
            </a:r>
            <a:br>
              <a:rPr lang="lt-LT" sz="4400" dirty="0">
                <a:latin typeface="+mj-lt"/>
                <a:ea typeface="+mj-ea"/>
                <a:cs typeface="+mj-cs"/>
              </a:rPr>
            </a:br>
            <a:endParaRPr lang="lt-LT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2A4560-9286-03DE-B912-0C5F76BDA14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Kitos užduotys (209 str.):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Informacinių technologijų sistemų, pvz., ES muitinės duomenų platformos, kūrimas, veikimas ir priežiūra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parama COM rengiant ir įgyvendinant veiklos strategiją </a:t>
            </a:r>
          </a:p>
          <a:p>
            <a:pPr marL="800100" lvl="2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Veikla susijusi su tikrinimo įrangos paskirstymu, finansavimu ir pirkimu </a:t>
            </a:r>
          </a:p>
          <a:p>
            <a:pPr marL="800100" lvl="2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įskaitant poreikių vertinimą, bendrus viešuosius pirkimus ir dalijimąsi įranga</a:t>
            </a:r>
          </a:p>
          <a:p>
            <a:pPr marL="228600" lvl="2">
              <a:spcBef>
                <a:spcPts val="1000"/>
              </a:spcBef>
            </a:pP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Papildomos užduotys (210 str.)</a:t>
            </a:r>
          </a:p>
          <a:p>
            <a:pPr marL="342900" lvl="1" indent="-342900">
              <a:spcBef>
                <a:spcPts val="1000"/>
              </a:spcBef>
            </a:pPr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gali būti pavestos papildomos užduotys laisvo judėjimo, trečiųjų šalių prekių importo ir eksporto srityje, jei tai numatyta atitinkamuose Sąjungos teisės aktuose (pvz. CBAM, sankcijos)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2F4F5FD-3BF8-2F82-E9CB-6E0CECDCCA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43772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B7A337-1C14-1E9F-9E3D-B02C50243B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915518"/>
          </a:xfrm>
        </p:spPr>
        <p:txBody>
          <a:bodyPr>
            <a:normAutofit/>
          </a:bodyPr>
          <a:lstStyle/>
          <a:p>
            <a:pPr algn="ctr"/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ES muitinės valdymas</a:t>
            </a:r>
            <a:endParaRPr lang="lt-LT" sz="40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4F16015-46A4-97B9-723C-083F91D13E3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29555"/>
            <a:ext cx="10515600" cy="4747408"/>
          </a:xfrm>
        </p:spPr>
        <p:txBody>
          <a:bodyPr/>
          <a:lstStyle/>
          <a:p>
            <a:endParaRPr lang="lt-LT" dirty="0"/>
          </a:p>
          <a:p>
            <a:endParaRPr lang="lt-LT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9F1EF31-98DF-5D0B-FE8F-B9DCC564377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  <p:sp>
        <p:nvSpPr>
          <p:cNvPr id="22" name="Rectangle 21">
            <a:extLst>
              <a:ext uri="{FF2B5EF4-FFF2-40B4-BE49-F238E27FC236}">
                <a16:creationId xmlns:a16="http://schemas.microsoft.com/office/drawing/2014/main" id="{94A22DD5-DAB3-E813-05C4-5D911696CA77}"/>
              </a:ext>
            </a:extLst>
          </p:cNvPr>
          <p:cNvSpPr/>
          <p:nvPr/>
        </p:nvSpPr>
        <p:spPr>
          <a:xfrm>
            <a:off x="8285130" y="3905481"/>
            <a:ext cx="2952000" cy="1186019"/>
          </a:xfrm>
          <a:prstGeom prst="rect">
            <a:avLst/>
          </a:prstGeom>
          <a:solidFill>
            <a:schemeClr val="tx2"/>
          </a:solidFill>
          <a:ln>
            <a:solidFill>
              <a:schemeClr val="tx2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b="1" dirty="0"/>
              <a:t>E</a:t>
            </a:r>
            <a:r>
              <a:rPr lang="lt-LT" b="1" dirty="0"/>
              <a:t>S lėšų valdymas</a:t>
            </a:r>
            <a:r>
              <a:rPr lang="en-IE" b="1" dirty="0"/>
              <a:t> (D</a:t>
            </a:r>
            <a:r>
              <a:rPr lang="lt-LT" b="1" dirty="0" err="1"/>
              <a:t>uomenų</a:t>
            </a:r>
            <a:r>
              <a:rPr lang="lt-LT" b="1" dirty="0"/>
              <a:t> platforma, įranga</a:t>
            </a:r>
            <a:r>
              <a:rPr lang="en-IE" b="1" dirty="0"/>
              <a:t>)</a:t>
            </a:r>
            <a:endParaRPr lang="en-DE" dirty="0"/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2EE9D01A-D1E8-56BA-EC72-9A129E5E0965}"/>
              </a:ext>
            </a:extLst>
          </p:cNvPr>
          <p:cNvSpPr/>
          <p:nvPr/>
        </p:nvSpPr>
        <p:spPr>
          <a:xfrm>
            <a:off x="5163776" y="3909841"/>
            <a:ext cx="2952000" cy="1186019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DE" b="1" dirty="0"/>
              <a:t>Operat</a:t>
            </a:r>
            <a:r>
              <a:rPr lang="lt-LT" b="1" dirty="0"/>
              <a:t>yvinis koordinavimas, parama ir gebėjimų </a:t>
            </a:r>
            <a:r>
              <a:rPr lang="fr-BE" dirty="0"/>
              <a:t> </a:t>
            </a:r>
            <a:r>
              <a:rPr lang="lt-LT" dirty="0"/>
              <a:t>ugdymas </a:t>
            </a:r>
            <a:endParaRPr lang="en-DE" dirty="0"/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C024B128-C2CC-41BA-EE1C-019465F6B76E}"/>
              </a:ext>
            </a:extLst>
          </p:cNvPr>
          <p:cNvSpPr/>
          <p:nvPr/>
        </p:nvSpPr>
        <p:spPr>
          <a:xfrm>
            <a:off x="2042422" y="3909841"/>
            <a:ext cx="2952000" cy="1186019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BE" b="1" dirty="0" err="1"/>
              <a:t>Duomen</a:t>
            </a:r>
            <a:r>
              <a:rPr lang="lt-LT" b="1" dirty="0"/>
              <a:t>ų, rizikos ir krizių valdymas </a:t>
            </a:r>
            <a:endParaRPr lang="en-DE" dirty="0"/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EF0C461A-F960-7430-0CB5-AB639744BFD9}"/>
              </a:ext>
            </a:extLst>
          </p:cNvPr>
          <p:cNvSpPr/>
          <p:nvPr/>
        </p:nvSpPr>
        <p:spPr>
          <a:xfrm>
            <a:off x="2042423" y="1725927"/>
            <a:ext cx="6034302" cy="868695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lt-LT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Valdyba 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(212-216 str.)</a:t>
            </a:r>
            <a:endParaRPr kumimoji="0" lang="en-IE" sz="1600" b="1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DE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(</a:t>
            </a:r>
            <a:r>
              <a:rPr kumimoji="0" lang="lt-LT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27 valstybės narės </a:t>
            </a:r>
            <a:r>
              <a:rPr kumimoji="0" lang="en-IE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+ </a:t>
            </a:r>
            <a:r>
              <a:rPr kumimoji="0" lang="lt-LT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2 </a:t>
            </a:r>
            <a:r>
              <a:rPr kumimoji="0" lang="en-IE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COM</a:t>
            </a:r>
            <a:r>
              <a:rPr kumimoji="0" lang="lt-LT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+1 EP atstovai</a:t>
            </a:r>
            <a:r>
              <a:rPr kumimoji="0" lang="en-IE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)</a:t>
            </a:r>
          </a:p>
        </p:txBody>
      </p:sp>
      <p:pic>
        <p:nvPicPr>
          <p:cNvPr id="26" name="Picture 25" descr="Logo of the European Commission">
            <a:extLst>
              <a:ext uri="{FF2B5EF4-FFF2-40B4-BE49-F238E27FC236}">
                <a16:creationId xmlns:a16="http://schemas.microsoft.com/office/drawing/2014/main" id="{D7CFDE0E-8C96-9ADA-1BFF-F523581EA32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40261" y="1601477"/>
            <a:ext cx="1251112" cy="868695"/>
          </a:xfrm>
          <a:prstGeom prst="rect">
            <a:avLst/>
          </a:prstGeom>
        </p:spPr>
      </p:pic>
      <p:sp>
        <p:nvSpPr>
          <p:cNvPr id="27" name="Arrow: Down 26">
            <a:extLst>
              <a:ext uri="{FF2B5EF4-FFF2-40B4-BE49-F238E27FC236}">
                <a16:creationId xmlns:a16="http://schemas.microsoft.com/office/drawing/2014/main" id="{02A96EF0-9472-B9BB-2C94-E000B226FA31}"/>
              </a:ext>
            </a:extLst>
          </p:cNvPr>
          <p:cNvSpPr/>
          <p:nvPr/>
        </p:nvSpPr>
        <p:spPr>
          <a:xfrm>
            <a:off x="2923598" y="2743534"/>
            <a:ext cx="4271949" cy="486418"/>
          </a:xfrm>
          <a:prstGeom prst="downArrow">
            <a:avLst/>
          </a:prstGeom>
          <a:solidFill>
            <a:schemeClr val="accent5">
              <a:lumMod val="75000"/>
            </a:schemeClr>
          </a:solidFill>
          <a:ln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dirty="0"/>
              <a:t>S</a:t>
            </a:r>
            <a:r>
              <a:rPr lang="lt-LT" dirty="0" err="1"/>
              <a:t>kiria</a:t>
            </a:r>
            <a:r>
              <a:rPr lang="lt-LT" dirty="0"/>
              <a:t> </a:t>
            </a:r>
            <a:endParaRPr lang="en-IE" dirty="0"/>
          </a:p>
        </p:txBody>
      </p:sp>
      <p:sp>
        <p:nvSpPr>
          <p:cNvPr id="28" name="Arrow: Down 27">
            <a:extLst>
              <a:ext uri="{FF2B5EF4-FFF2-40B4-BE49-F238E27FC236}">
                <a16:creationId xmlns:a16="http://schemas.microsoft.com/office/drawing/2014/main" id="{7C38D8F9-29C3-BCE3-0C19-5CE8A1434187}"/>
              </a:ext>
            </a:extLst>
          </p:cNvPr>
          <p:cNvSpPr/>
          <p:nvPr/>
        </p:nvSpPr>
        <p:spPr>
          <a:xfrm>
            <a:off x="8482504" y="2639767"/>
            <a:ext cx="2557252" cy="550284"/>
          </a:xfrm>
          <a:prstGeom prst="downArrow">
            <a:avLst/>
          </a:prstGeom>
          <a:solidFill>
            <a:schemeClr val="tx2"/>
          </a:solidFill>
          <a:ln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1400" dirty="0" err="1"/>
              <a:t>Deleg</a:t>
            </a:r>
            <a:r>
              <a:rPr lang="lt-LT" sz="1400" dirty="0" err="1"/>
              <a:t>uoja</a:t>
            </a:r>
            <a:r>
              <a:rPr lang="lt-LT" sz="1400" dirty="0"/>
              <a:t> </a:t>
            </a:r>
            <a:endParaRPr lang="en-IE" sz="1400" dirty="0"/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9F8FA9BE-949A-C41A-A2AE-FE669C8E87C4}"/>
              </a:ext>
            </a:extLst>
          </p:cNvPr>
          <p:cNvSpPr/>
          <p:nvPr/>
        </p:nvSpPr>
        <p:spPr>
          <a:xfrm>
            <a:off x="2042423" y="3359647"/>
            <a:ext cx="9194707" cy="478908"/>
          </a:xfrm>
          <a:prstGeom prst="rect">
            <a:avLst/>
          </a:prstGeom>
          <a:solidFill>
            <a:schemeClr val="tx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lt-LT" b="1" dirty="0"/>
              <a:t>Vykdomasis direktorius </a:t>
            </a:r>
            <a:r>
              <a:rPr lang="lt-LT" sz="1600" b="1" dirty="0"/>
              <a:t>(218 str.) </a:t>
            </a:r>
            <a:endParaRPr lang="en-DE" dirty="0"/>
          </a:p>
        </p:txBody>
      </p: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E0FB678D-33A0-C3CF-64F9-EFD1A03212D7}"/>
              </a:ext>
            </a:extLst>
          </p:cNvPr>
          <p:cNvCxnSpPr>
            <a:cxnSpLocks/>
          </p:cNvCxnSpPr>
          <p:nvPr/>
        </p:nvCxnSpPr>
        <p:spPr>
          <a:xfrm flipV="1">
            <a:off x="1538644" y="2344499"/>
            <a:ext cx="480283" cy="250123"/>
          </a:xfrm>
          <a:prstGeom prst="line">
            <a:avLst/>
          </a:prstGeom>
          <a:ln>
            <a:solidFill>
              <a:schemeClr val="tx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>
            <a:extLst>
              <a:ext uri="{FF2B5EF4-FFF2-40B4-BE49-F238E27FC236}">
                <a16:creationId xmlns:a16="http://schemas.microsoft.com/office/drawing/2014/main" id="{661A6BCE-1269-4BC3-D95E-32B42A765EB2}"/>
              </a:ext>
            </a:extLst>
          </p:cNvPr>
          <p:cNvCxnSpPr>
            <a:cxnSpLocks/>
            <a:endCxn id="29" idx="1"/>
          </p:cNvCxnSpPr>
          <p:nvPr/>
        </p:nvCxnSpPr>
        <p:spPr>
          <a:xfrm>
            <a:off x="1537039" y="3397868"/>
            <a:ext cx="505384" cy="201233"/>
          </a:xfrm>
          <a:prstGeom prst="line">
            <a:avLst/>
          </a:prstGeom>
          <a:ln>
            <a:solidFill>
              <a:schemeClr val="tx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Rectangle: Rounded Corners 51">
            <a:extLst>
              <a:ext uri="{FF2B5EF4-FFF2-40B4-BE49-F238E27FC236}">
                <a16:creationId xmlns:a16="http://schemas.microsoft.com/office/drawing/2014/main" id="{E3D40663-9AAB-8418-E906-A4DCA4FD7390}"/>
              </a:ext>
            </a:extLst>
          </p:cNvPr>
          <p:cNvSpPr/>
          <p:nvPr/>
        </p:nvSpPr>
        <p:spPr>
          <a:xfrm>
            <a:off x="317315" y="2584084"/>
            <a:ext cx="1388173" cy="914400"/>
          </a:xfrm>
          <a:prstGeom prst="roundRect">
            <a:avLst/>
          </a:prstGeom>
          <a:solidFill>
            <a:schemeClr val="tx1">
              <a:lumMod val="40000"/>
              <a:lumOff val="60000"/>
            </a:schemeClr>
          </a:solidFill>
          <a:ln>
            <a:solidFill>
              <a:schemeClr val="tx1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lt-LT" b="1" dirty="0"/>
              <a:t>Vykdomoji valdyba </a:t>
            </a:r>
            <a:r>
              <a:rPr lang="lt-LT" sz="1600" b="1" dirty="0"/>
              <a:t>(217 str.)  </a:t>
            </a:r>
            <a:endParaRPr lang="en-IE" b="1" dirty="0"/>
          </a:p>
        </p:txBody>
      </p:sp>
    </p:spTree>
    <p:extLst>
      <p:ext uri="{BB962C8B-B14F-4D97-AF65-F5344CB8AC3E}">
        <p14:creationId xmlns:p14="http://schemas.microsoft.com/office/powerpoint/2010/main" val="134024954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D166B5-0FA0-EDB0-97B1-270E7A9906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496970"/>
            <a:ext cx="10515600" cy="968375"/>
          </a:xfrm>
        </p:spPr>
        <p:txBody>
          <a:bodyPr>
            <a:normAutofit fontScale="90000"/>
          </a:bodyPr>
          <a:lstStyle/>
          <a:p>
            <a:pPr algn="ctr"/>
            <a:r>
              <a:rPr lang="lt-LT" b="1" dirty="0">
                <a:latin typeface="Arial" panose="020B0604020202020204" pitchFamily="34" charset="0"/>
                <a:cs typeface="Arial" panose="020B0604020202020204" pitchFamily="34" charset="0"/>
              </a:rPr>
              <a:t>Biudžetas</a:t>
            </a: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lt-LT" b="1" dirty="0">
                <a:latin typeface="Arial" panose="020B0604020202020204" pitchFamily="34" charset="0"/>
                <a:cs typeface="Arial" panose="020B0604020202020204" pitchFamily="34" charset="0"/>
              </a:rPr>
              <a:t>personalas, būstinė </a:t>
            </a:r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(I)</a:t>
            </a:r>
            <a:br>
              <a:rPr lang="lt-LT" sz="4400" dirty="0">
                <a:latin typeface="+mj-lt"/>
                <a:ea typeface="+mj-ea"/>
                <a:cs typeface="+mj-cs"/>
              </a:rPr>
            </a:br>
            <a:endParaRPr lang="lt-LT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30C6F63-EA21-5238-CBD9-120C8C8137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65345"/>
            <a:ext cx="10515600" cy="4711618"/>
          </a:xfrm>
        </p:spPr>
        <p:txBody>
          <a:bodyPr/>
          <a:lstStyle/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biudžeto sudarymas ir struktūra </a:t>
            </a:r>
            <a:r>
              <a:rPr lang="lt-LT" sz="2000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(4 skyrius 222-228 str.) </a:t>
            </a:r>
          </a:p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pajamos: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Įnašas iš Sąjungos bendrojo biudžeto 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VN savanoriški finansiniai įnašai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Susitarimai dėl įnašų ir dotacijų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mokesčiai už leidinius ar kitas ES muitinės teikiamas paslaugas</a:t>
            </a:r>
            <a:r>
              <a:rPr lang="lt-LT" sz="1400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	</a:t>
            </a:r>
          </a:p>
          <a:p>
            <a:r>
              <a:rPr lang="lt-LT" sz="1800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išlaidos: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 darbuotojų darbo užmokestis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 administracinės ir infrastruktūros išlaidos</a:t>
            </a:r>
          </a:p>
          <a:p>
            <a:pPr lvl="1"/>
            <a:r>
              <a:rPr lang="lt-LT" sz="2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 veiklos išlaidos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162ECDC-7384-1D70-EF0A-5F566CCE2C1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134806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D166B5-0FA0-EDB0-97B1-270E7A9906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496970"/>
            <a:ext cx="10515600" cy="968375"/>
          </a:xfrm>
        </p:spPr>
        <p:txBody>
          <a:bodyPr>
            <a:normAutofit fontScale="90000"/>
          </a:bodyPr>
          <a:lstStyle/>
          <a:p>
            <a:pPr algn="ctr"/>
            <a:r>
              <a:rPr lang="lt-LT" b="1" dirty="0">
                <a:latin typeface="Arial" panose="020B0604020202020204" pitchFamily="34" charset="0"/>
                <a:cs typeface="Arial" panose="020B0604020202020204" pitchFamily="34" charset="0"/>
              </a:rPr>
              <a:t>Biudžetas</a:t>
            </a: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lt-LT" b="1" dirty="0">
                <a:latin typeface="Arial" panose="020B0604020202020204" pitchFamily="34" charset="0"/>
                <a:cs typeface="Arial" panose="020B0604020202020204" pitchFamily="34" charset="0"/>
              </a:rPr>
              <a:t>personalas, būstinė </a:t>
            </a:r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(II)</a:t>
            </a:r>
            <a:br>
              <a:rPr lang="lt-LT" sz="4400" dirty="0">
                <a:latin typeface="+mj-lt"/>
                <a:ea typeface="+mj-ea"/>
                <a:cs typeface="+mj-cs"/>
              </a:rPr>
            </a:br>
            <a:endParaRPr lang="lt-LT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30C6F63-EA21-5238-CBD9-120C8C8137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799" y="1465345"/>
            <a:ext cx="10829925" cy="4711618"/>
          </a:xfrm>
        </p:spPr>
        <p:txBody>
          <a:bodyPr/>
          <a:lstStyle/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personalas </a:t>
            </a:r>
            <a:r>
              <a:rPr lang="lt-LT" sz="2000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(5 skyrius, 229-231 str.)  </a:t>
            </a:r>
          </a:p>
          <a:p>
            <a:pPr lvl="1"/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nuolatiniai darbuotojai (AD, AST, AST/SC)</a:t>
            </a:r>
          </a:p>
          <a:p>
            <a:pPr lvl="1"/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kiti darbuotojai (sutartininkai ir laikinieji darbuotojai)</a:t>
            </a:r>
          </a:p>
          <a:p>
            <a:pPr lvl="1"/>
            <a:r>
              <a:rPr lang="lt-LT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deleguotieji nacionaliniai ekspertai</a:t>
            </a:r>
          </a:p>
          <a:p>
            <a:pPr marL="0" indent="0">
              <a:buNone/>
            </a:pPr>
            <a:r>
              <a:rPr lang="lt-LT" sz="24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2026 m. – 7, 2028 m. – 30, 2030 m. – 90, 2032 m. – 190, 2034 m. – 250. </a:t>
            </a:r>
          </a:p>
          <a:p>
            <a:pPr marL="0" indent="0">
              <a:buNone/>
            </a:pPr>
            <a:endParaRPr lang="lt-LT" sz="2400" b="1" dirty="0"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  <a:p>
            <a:r>
              <a:rPr lang="lt-LT" sz="32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ES muitinės būstinė </a:t>
            </a:r>
            <a:r>
              <a:rPr lang="lt-LT" sz="2000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(206 str.) </a:t>
            </a:r>
          </a:p>
          <a:p>
            <a:pPr marL="0" indent="0">
              <a:buNone/>
            </a:pPr>
            <a:r>
              <a:rPr lang="lt-LT" sz="24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Vietos nustatymas ES teisės aktų leidėjo (ET ir EP) kompetencija. </a:t>
            </a:r>
          </a:p>
          <a:p>
            <a:pPr lvl="1"/>
            <a:r>
              <a:rPr lang="lt-LT" sz="20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(55) kriterijai, į kuriuos reikia atsižvelgti siekiant prisidėti prie sprendimų priėmimo proceso renkantis ES muitinės būstinę</a:t>
            </a:r>
            <a:endParaRPr lang="lt-LT" dirty="0"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162ECDC-7384-1D70-EF0A-5F566CCE2C1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505433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0C16C0-783F-EDCB-1697-AB8CAC1D9E9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56995"/>
          </a:xfrm>
        </p:spPr>
        <p:txBody>
          <a:bodyPr>
            <a:normAutofit/>
          </a:bodyPr>
          <a:lstStyle/>
          <a:p>
            <a:pPr algn="ctr"/>
            <a:r>
              <a:rPr lang="lt-LT" sz="4000" b="1" dirty="0">
                <a:latin typeface="Arial" panose="020B0604020202020204" pitchFamily="34" charset="0"/>
                <a:cs typeface="Arial" panose="020B0604020202020204" pitchFamily="34" charset="0"/>
              </a:rPr>
              <a:t>ES muitinės ir VN muitinių santykiai</a:t>
            </a:r>
            <a:br>
              <a:rPr lang="lt-LT" sz="4400" dirty="0">
                <a:latin typeface="+mj-lt"/>
                <a:ea typeface="+mj-ea"/>
                <a:cs typeface="+mj-cs"/>
              </a:rPr>
            </a:br>
            <a:endParaRPr lang="lt-LT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ADDF26C-9AEF-44C3-0127-7FDF415824A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lt-LT" sz="3500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 muitinė</a:t>
            </a:r>
            <a:r>
              <a:rPr lang="lt-LT" sz="3500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</a:p>
          <a:p>
            <a:pPr lvl="1"/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Muitinių ekspertinių žinių ir kompetencijų sutelkimas</a:t>
            </a:r>
            <a:r>
              <a:rPr lang="lt-LT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valdant riziką ES lygmeniu ir remiant nacionalines muitines. Muitinio tikrinimo rekomendacijos VN muitinėms. </a:t>
            </a:r>
          </a:p>
          <a:p>
            <a:pPr lvl="1"/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 ir nacionalinių rizikos valdymo institucijų abipusis informavimas ir stiprinimas. </a:t>
            </a:r>
          </a:p>
          <a:p>
            <a:pPr lvl="1"/>
            <a:r>
              <a:rPr lang="lt-LT" b="1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</a:t>
            </a:r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peratyvinis krizių valdymo koordinavimas, </a:t>
            </a:r>
            <a:r>
              <a:rPr lang="lt-LT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rengiant įvairių krizės scenarijų protokolus bei procedūras ir užtikrinant jų taikymą. </a:t>
            </a:r>
          </a:p>
          <a:p>
            <a:pPr lvl="1"/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Pagrindinis su kitomis institucijomis </a:t>
            </a:r>
            <a:r>
              <a:rPr lang="lt-LT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(pvz., rinkos priežiūros, teisėsaugos institucijos, ES agentūros) </a:t>
            </a:r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bendraujantis subjektas. </a:t>
            </a:r>
          </a:p>
          <a:p>
            <a:pPr lvl="1"/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 muitinės duomenų platformos kūrimas ir priežiūra. </a:t>
            </a:r>
            <a:r>
              <a:rPr lang="lt-LT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Esamų muitinės IT sistemų perkėlimas ir integracija. </a:t>
            </a:r>
          </a:p>
          <a:p>
            <a:pPr lvl="1"/>
            <a:r>
              <a:rPr lang="lt-LT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Būsimų </a:t>
            </a:r>
            <a:r>
              <a:rPr lang="lt-LT" b="1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muitinės programų</a:t>
            </a:r>
            <a:r>
              <a:rPr lang="lt-LT" b="0" i="0" u="none" strike="noStrike" baseline="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finansuojamų iš ES biudžeto</a:t>
            </a:r>
            <a:r>
              <a:rPr lang="lt-LT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lt-LT" b="1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vykdymas</a:t>
            </a:r>
            <a:r>
              <a:rPr lang="lt-LT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lt-LT" b="0" i="0" u="none" strike="noStrike" baseline="0" dirty="0">
              <a:solidFill>
                <a:srgbClr val="0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/>
            <a:endParaRPr lang="lt-LT" sz="1600" b="0" i="0" u="none" strike="noStrike" baseline="0" dirty="0">
              <a:solidFill>
                <a:srgbClr val="0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lt-LT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B372A9C-8794-43AD-0568-DAE882A7F9E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588516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Diagram 5">
            <a:extLst>
              <a:ext uri="{FF2B5EF4-FFF2-40B4-BE49-F238E27FC236}">
                <a16:creationId xmlns:a16="http://schemas.microsoft.com/office/drawing/2014/main" id="{13EBF2FA-0185-6CA1-9C2E-C88792F836AD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020618072"/>
              </p:ext>
            </p:extLst>
          </p:nvPr>
        </p:nvGraphicFramePr>
        <p:xfrm>
          <a:off x="1371600" y="1013552"/>
          <a:ext cx="10344150" cy="571586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7" name="Slide Number Placeholder 1">
            <a:extLst>
              <a:ext uri="{FF2B5EF4-FFF2-40B4-BE49-F238E27FC236}">
                <a16:creationId xmlns:a16="http://schemas.microsoft.com/office/drawing/2014/main" id="{7D1CAB3F-0873-E48B-B44F-EC0ED0B8EAF4}"/>
              </a:ext>
            </a:extLst>
          </p:cNvPr>
          <p:cNvSpPr txBox="1">
            <a:spLocks/>
          </p:cNvSpPr>
          <p:nvPr/>
        </p:nvSpPr>
        <p:spPr>
          <a:xfrm>
            <a:off x="0" y="6492875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fld id="{F46C79FD-C571-418B-AB0F-5EE936C85276}" type="slidenum">
              <a:rPr lang="en-GB" sz="1200" smtClean="0">
                <a:solidFill>
                  <a:srgbClr val="4D4D4D">
                    <a:tint val="75000"/>
                  </a:srgbClr>
                </a:solidFill>
                <a:latin typeface="Arial"/>
              </a:rPr>
              <a:pPr>
                <a:defRPr/>
              </a:pPr>
              <a:t>11</a:t>
            </a:fld>
            <a:endParaRPr lang="en-GB" sz="1200" dirty="0">
              <a:solidFill>
                <a:srgbClr val="4D4D4D">
                  <a:tint val="75000"/>
                </a:srgbClr>
              </a:solidFill>
              <a:latin typeface="Arial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AD142332-571E-9BCF-6EA1-885CC40C8BF1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A2B6B31-BC2D-57C5-0143-D6DBEC59B98C}"/>
              </a:ext>
            </a:extLst>
          </p:cNvPr>
          <p:cNvSpPr txBox="1"/>
          <p:nvPr/>
        </p:nvSpPr>
        <p:spPr>
          <a:xfrm>
            <a:off x="1753299" y="390455"/>
            <a:ext cx="9332752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lt-LT" sz="4000" b="1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Kūrimo etapai</a:t>
            </a:r>
            <a:endParaRPr lang="lt-LT" sz="40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5292658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C2990A21-3FA7-B3DE-9330-42017C52848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3532"/>
            <a:ext cx="12191262" cy="13315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E089034-3BE6-B6B4-DB01-EC4E1A54FDD2}"/>
              </a:ext>
            </a:extLst>
          </p:cNvPr>
          <p:cNvSpPr txBox="1"/>
          <p:nvPr/>
        </p:nvSpPr>
        <p:spPr>
          <a:xfrm>
            <a:off x="585788" y="1158358"/>
            <a:ext cx="10987087" cy="329320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br>
              <a:rPr lang="lt-LT" sz="4400" dirty="0"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</a:br>
            <a:endParaRPr lang="lt-LT" sz="3600" dirty="0"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  <a:p>
            <a:endParaRPr lang="lt-LT" sz="3200" dirty="0"/>
          </a:p>
          <a:p>
            <a:endParaRPr lang="lt-LT" sz="3200" dirty="0"/>
          </a:p>
          <a:p>
            <a:endParaRPr lang="lt-LT" sz="3200" dirty="0"/>
          </a:p>
          <a:p>
            <a:r>
              <a:rPr lang="lt-LT" sz="3200" dirty="0"/>
              <a:t> 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C7F976F4-72BD-2837-6EBB-ADB1196783A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-10634"/>
            <a:ext cx="12192000" cy="6868633"/>
          </a:xfrm>
          <a:prstGeom prst="rect">
            <a:avLst/>
          </a:prstGeom>
        </p:spPr>
      </p:pic>
      <p:pic>
        <p:nvPicPr>
          <p:cNvPr id="3" name="Picture 2" descr="Logo&#10;&#10;Description automatically generated">
            <a:extLst>
              <a:ext uri="{FF2B5EF4-FFF2-40B4-BE49-F238E27FC236}">
                <a16:creationId xmlns:a16="http://schemas.microsoft.com/office/drawing/2014/main" id="{B583C2FA-8F9E-FA82-B8FB-A556EBE71678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91302" y="150856"/>
            <a:ext cx="4536956" cy="4560767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4E8654D-A6CE-E617-9208-6ED0BA6F6E41}"/>
              </a:ext>
            </a:extLst>
          </p:cNvPr>
          <p:cNvSpPr txBox="1"/>
          <p:nvPr/>
        </p:nvSpPr>
        <p:spPr>
          <a:xfrm>
            <a:off x="4114800" y="4711623"/>
            <a:ext cx="376428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lt-LT" sz="4800" b="1" dirty="0">
                <a:latin typeface="Arial" panose="020B0604020202020204" pitchFamily="34" charset="0"/>
                <a:cs typeface="Arial" panose="020B0604020202020204" pitchFamily="34" charset="0"/>
              </a:rPr>
              <a:t>Ačiū</a:t>
            </a:r>
            <a:r>
              <a:rPr lang="en-US" sz="4800" b="1" dirty="0">
                <a:latin typeface="Arial" panose="020B0604020202020204" pitchFamily="34" charset="0"/>
                <a:cs typeface="Arial" panose="020B0604020202020204" pitchFamily="34" charset="0"/>
              </a:rPr>
              <a:t>!</a:t>
            </a:r>
            <a:endParaRPr lang="lt-LT" sz="48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4500962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0E2841"/>
    </a:dk2>
    <a:lt2>
      <a:srgbClr val="E8E8E8"/>
    </a:lt2>
    <a:accent1>
      <a:srgbClr val="156082"/>
    </a:accent1>
    <a:accent2>
      <a:srgbClr val="E97132"/>
    </a:accent2>
    <a:accent3>
      <a:srgbClr val="196B24"/>
    </a:accent3>
    <a:accent4>
      <a:srgbClr val="0F9ED5"/>
    </a:accent4>
    <a:accent5>
      <a:srgbClr val="A02B93"/>
    </a:accent5>
    <a:accent6>
      <a:srgbClr val="4EA72E"/>
    </a:accent6>
    <a:hlink>
      <a:srgbClr val="467886"/>
    </a:hlink>
    <a:folHlink>
      <a:srgbClr val="96607D"/>
    </a:folHlink>
  </a:clrScheme>
</a:themeOverride>
</file>

<file path=ppt/theme/themeOverride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0E2841"/>
    </a:dk2>
    <a:lt2>
      <a:srgbClr val="E8E8E8"/>
    </a:lt2>
    <a:accent1>
      <a:srgbClr val="156082"/>
    </a:accent1>
    <a:accent2>
      <a:srgbClr val="E97132"/>
    </a:accent2>
    <a:accent3>
      <a:srgbClr val="196B24"/>
    </a:accent3>
    <a:accent4>
      <a:srgbClr val="0F9ED5"/>
    </a:accent4>
    <a:accent5>
      <a:srgbClr val="A02B93"/>
    </a:accent5>
    <a:accent6>
      <a:srgbClr val="4EA72E"/>
    </a:accent6>
    <a:hlink>
      <a:srgbClr val="467886"/>
    </a:hlink>
    <a:folHlink>
      <a:srgbClr val="96607D"/>
    </a:folHlink>
  </a:clrScheme>
</a:themeOverride>
</file>

<file path=ppt/theme/themeOverride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0E2841"/>
    </a:dk2>
    <a:lt2>
      <a:srgbClr val="E8E8E8"/>
    </a:lt2>
    <a:accent1>
      <a:srgbClr val="156082"/>
    </a:accent1>
    <a:accent2>
      <a:srgbClr val="E97132"/>
    </a:accent2>
    <a:accent3>
      <a:srgbClr val="196B24"/>
    </a:accent3>
    <a:accent4>
      <a:srgbClr val="0F9ED5"/>
    </a:accent4>
    <a:accent5>
      <a:srgbClr val="A02B93"/>
    </a:accent5>
    <a:accent6>
      <a:srgbClr val="4EA72E"/>
    </a:accent6>
    <a:hlink>
      <a:srgbClr val="467886"/>
    </a:hlink>
    <a:folHlink>
      <a:srgbClr val="96607D"/>
    </a:folHlink>
  </a:clrScheme>
</a:themeOverride>
</file>

<file path=ppt/theme/themeOverride4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0E2841"/>
    </a:dk2>
    <a:lt2>
      <a:srgbClr val="E8E8E8"/>
    </a:lt2>
    <a:accent1>
      <a:srgbClr val="156082"/>
    </a:accent1>
    <a:accent2>
      <a:srgbClr val="E97132"/>
    </a:accent2>
    <a:accent3>
      <a:srgbClr val="196B24"/>
    </a:accent3>
    <a:accent4>
      <a:srgbClr val="0F9ED5"/>
    </a:accent4>
    <a:accent5>
      <a:srgbClr val="A02B93"/>
    </a:accent5>
    <a:accent6>
      <a:srgbClr val="4EA72E"/>
    </a:accent6>
    <a:hlink>
      <a:srgbClr val="467886"/>
    </a:hlink>
    <a:folHlink>
      <a:srgbClr val="96607D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6033</TotalTime>
  <Words>809</Words>
  <Application>Microsoft Office PowerPoint</Application>
  <PresentationFormat>Plačiaekranė</PresentationFormat>
  <Paragraphs>129</Paragraphs>
  <Slides>12</Slides>
  <Notes>5</Notes>
  <HiddenSlides>0</HiddenSlides>
  <MMClips>0</MMClips>
  <ScaleCrop>false</ScaleCrop>
  <HeadingPairs>
    <vt:vector size="6" baseType="variant">
      <vt:variant>
        <vt:lpstr>Naudojami šriftai</vt:lpstr>
      </vt:variant>
      <vt:variant>
        <vt:i4>4</vt:i4>
      </vt:variant>
      <vt:variant>
        <vt:lpstr>Tema</vt:lpstr>
      </vt:variant>
      <vt:variant>
        <vt:i4>1</vt:i4>
      </vt:variant>
      <vt:variant>
        <vt:lpstr>Skaidrių pavadinimai</vt:lpstr>
      </vt:variant>
      <vt:variant>
        <vt:i4>12</vt:i4>
      </vt:variant>
    </vt:vector>
  </HeadingPairs>
  <TitlesOfParts>
    <vt:vector size="17" baseType="lpstr">
      <vt:lpstr>Aptos</vt:lpstr>
      <vt:lpstr>Aptos Display</vt:lpstr>
      <vt:lpstr>Arial</vt:lpstr>
      <vt:lpstr>Times New Roman</vt:lpstr>
      <vt:lpstr>Office Theme</vt:lpstr>
      <vt:lpstr>„PowerPoint“ pateiktis</vt:lpstr>
      <vt:lpstr>„PowerPoint“ pateiktis</vt:lpstr>
      <vt:lpstr>„PowerPoint“ pateiktis</vt:lpstr>
      <vt:lpstr>„PowerPoint“ pateiktis</vt:lpstr>
      <vt:lpstr>Pagrindiniai uždaviniai (I) </vt:lpstr>
      <vt:lpstr>Pagrindiniai uždaviniai (II) </vt:lpstr>
      <vt:lpstr>ES muitinės valdymas</vt:lpstr>
      <vt:lpstr>Biudžetas, personalas, būstinė (I) </vt:lpstr>
      <vt:lpstr>Biudžetas, personalas, būstinė (II) </vt:lpstr>
      <vt:lpstr>ES muitinės ir VN muitinių santykiai </vt:lpstr>
      <vt:lpstr>„PowerPoint“ pateiktis</vt:lpstr>
      <vt:lpstr>„PowerPoint“ pateiktis</vt:lpstr>
    </vt:vector>
  </TitlesOfParts>
  <Company>LR URM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ES muitinė: uždaviniai ir funkcijos, struktūra, valdymas, santykiai su ES valstybių narių muitinėmis</dc:title>
  <dc:creator>Kastytis ŠKLENSKAS</dc:creator>
  <cp:lastModifiedBy>Kastytis S</cp:lastModifiedBy>
  <cp:revision>62</cp:revision>
  <cp:lastPrinted>2024-01-29T17:57:48Z</cp:lastPrinted>
  <dcterms:created xsi:type="dcterms:W3CDTF">2024-01-22T16:49:25Z</dcterms:created>
  <dcterms:modified xsi:type="dcterms:W3CDTF">2024-01-30T06:53:43Z</dcterms:modified>
</cp:coreProperties>
</file>